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380" r:id="rId5"/>
    <p:sldId id="455" r:id="rId6"/>
    <p:sldId id="456" r:id="rId7"/>
    <p:sldId id="458" r:id="rId8"/>
    <p:sldId id="370" r:id="rId9"/>
    <p:sldId id="449" r:id="rId10"/>
    <p:sldId id="450" r:id="rId11"/>
    <p:sldId id="400" r:id="rId12"/>
    <p:sldId id="459" r:id="rId13"/>
    <p:sldId id="460" r:id="rId14"/>
    <p:sldId id="457" r:id="rId15"/>
    <p:sldId id="406" r:id="rId16"/>
    <p:sldId id="402" r:id="rId17"/>
    <p:sldId id="425" r:id="rId18"/>
    <p:sldId id="421" r:id="rId19"/>
    <p:sldId id="378" r:id="rId20"/>
    <p:sldId id="383" r:id="rId21"/>
    <p:sldId id="440" r:id="rId22"/>
    <p:sldId id="454" r:id="rId23"/>
    <p:sldId id="392" r:id="rId24"/>
    <p:sldId id="452" r:id="rId25"/>
  </p:sldIdLst>
  <p:sldSz cx="10693400" cy="7561263"/>
  <p:notesSz cx="6889750" cy="10018713"/>
  <p:defaultTextStyle>
    <a:defPPr>
      <a:defRPr lang="de-CH"/>
    </a:defPPr>
    <a:lvl1pPr algn="r" rtl="0" fontAlgn="base">
      <a:spcBef>
        <a:spcPct val="0"/>
      </a:spcBef>
      <a:spcAft>
        <a:spcPct val="0"/>
      </a:spcAft>
      <a:defRPr sz="2100" kern="1200">
        <a:solidFill>
          <a:schemeClr val="tx1"/>
        </a:solidFill>
        <a:latin typeface="Arial" charset="0"/>
        <a:ea typeface="ＭＳ Ｐゴシック" pitchFamily="34" charset="-128"/>
        <a:cs typeface="+mn-cs"/>
      </a:defRPr>
    </a:lvl1pPr>
    <a:lvl2pPr marL="457200" algn="r" rtl="0" fontAlgn="base">
      <a:spcBef>
        <a:spcPct val="0"/>
      </a:spcBef>
      <a:spcAft>
        <a:spcPct val="0"/>
      </a:spcAft>
      <a:defRPr sz="2100" kern="1200">
        <a:solidFill>
          <a:schemeClr val="tx1"/>
        </a:solidFill>
        <a:latin typeface="Arial" charset="0"/>
        <a:ea typeface="ＭＳ Ｐゴシック" pitchFamily="34" charset="-128"/>
        <a:cs typeface="+mn-cs"/>
      </a:defRPr>
    </a:lvl2pPr>
    <a:lvl3pPr marL="914400" algn="r" rtl="0" fontAlgn="base">
      <a:spcBef>
        <a:spcPct val="0"/>
      </a:spcBef>
      <a:spcAft>
        <a:spcPct val="0"/>
      </a:spcAft>
      <a:defRPr sz="2100" kern="1200">
        <a:solidFill>
          <a:schemeClr val="tx1"/>
        </a:solidFill>
        <a:latin typeface="Arial" charset="0"/>
        <a:ea typeface="ＭＳ Ｐゴシック" pitchFamily="34" charset="-128"/>
        <a:cs typeface="+mn-cs"/>
      </a:defRPr>
    </a:lvl3pPr>
    <a:lvl4pPr marL="1371600" algn="r" rtl="0" fontAlgn="base">
      <a:spcBef>
        <a:spcPct val="0"/>
      </a:spcBef>
      <a:spcAft>
        <a:spcPct val="0"/>
      </a:spcAft>
      <a:defRPr sz="2100" kern="1200">
        <a:solidFill>
          <a:schemeClr val="tx1"/>
        </a:solidFill>
        <a:latin typeface="Arial" charset="0"/>
        <a:ea typeface="ＭＳ Ｐゴシック" pitchFamily="34" charset="-128"/>
        <a:cs typeface="+mn-cs"/>
      </a:defRPr>
    </a:lvl4pPr>
    <a:lvl5pPr marL="1828800" algn="r" rtl="0" fontAlgn="base">
      <a:spcBef>
        <a:spcPct val="0"/>
      </a:spcBef>
      <a:spcAft>
        <a:spcPct val="0"/>
      </a:spcAft>
      <a:defRPr sz="2100" kern="1200">
        <a:solidFill>
          <a:schemeClr val="tx1"/>
        </a:solidFill>
        <a:latin typeface="Arial" charset="0"/>
        <a:ea typeface="ＭＳ Ｐゴシック" pitchFamily="34" charset="-128"/>
        <a:cs typeface="+mn-cs"/>
      </a:defRPr>
    </a:lvl5pPr>
    <a:lvl6pPr marL="2286000" algn="l" defTabSz="914400" rtl="0" eaLnBrk="1" latinLnBrk="0" hangingPunct="1">
      <a:defRPr sz="2100" kern="1200">
        <a:solidFill>
          <a:schemeClr val="tx1"/>
        </a:solidFill>
        <a:latin typeface="Arial" charset="0"/>
        <a:ea typeface="ＭＳ Ｐゴシック" pitchFamily="34" charset="-128"/>
        <a:cs typeface="+mn-cs"/>
      </a:defRPr>
    </a:lvl6pPr>
    <a:lvl7pPr marL="2743200" algn="l" defTabSz="914400" rtl="0" eaLnBrk="1" latinLnBrk="0" hangingPunct="1">
      <a:defRPr sz="2100" kern="1200">
        <a:solidFill>
          <a:schemeClr val="tx1"/>
        </a:solidFill>
        <a:latin typeface="Arial" charset="0"/>
        <a:ea typeface="ＭＳ Ｐゴシック" pitchFamily="34" charset="-128"/>
        <a:cs typeface="+mn-cs"/>
      </a:defRPr>
    </a:lvl7pPr>
    <a:lvl8pPr marL="3200400" algn="l" defTabSz="914400" rtl="0" eaLnBrk="1" latinLnBrk="0" hangingPunct="1">
      <a:defRPr sz="2100" kern="1200">
        <a:solidFill>
          <a:schemeClr val="tx1"/>
        </a:solidFill>
        <a:latin typeface="Arial" charset="0"/>
        <a:ea typeface="ＭＳ Ｐゴシック" pitchFamily="34" charset="-128"/>
        <a:cs typeface="+mn-cs"/>
      </a:defRPr>
    </a:lvl8pPr>
    <a:lvl9pPr marL="3657600" algn="l" defTabSz="914400" rtl="0" eaLnBrk="1" latinLnBrk="0" hangingPunct="1">
      <a:defRPr sz="21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 Fellmann" initials="LF" lastIdx="1" clrIdx="0">
    <p:extLst>
      <p:ext uri="{19B8F6BF-5375-455C-9EA6-DF929625EA0E}">
        <p15:presenceInfo xmlns:p15="http://schemas.microsoft.com/office/powerpoint/2012/main" userId="f91cef6623d733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9966"/>
    <a:srgbClr val="FF9933"/>
    <a:srgbClr val="660066"/>
    <a:srgbClr val="3333FF"/>
    <a:srgbClr val="E30917"/>
    <a:srgbClr val="BBE0E3"/>
    <a:srgbClr val="F37A7E"/>
    <a:srgbClr val="6AA1D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69310" autoAdjust="0"/>
  </p:normalViewPr>
  <p:slideViewPr>
    <p:cSldViewPr>
      <p:cViewPr varScale="1">
        <p:scale>
          <a:sx n="97" d="100"/>
          <a:sy n="97" d="100"/>
        </p:scale>
        <p:origin x="3402" y="78"/>
      </p:cViewPr>
      <p:guideLst>
        <p:guide orient="horz" pos="2381"/>
        <p:guide pos="3368"/>
      </p:guideLst>
    </p:cSldViewPr>
  </p:slideViewPr>
  <p:outlineViewPr>
    <p:cViewPr>
      <p:scale>
        <a:sx n="33" d="100"/>
        <a:sy n="33" d="100"/>
      </p:scale>
      <p:origin x="0" y="100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2" y="-90"/>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8DCF-4392-B42D-D884B30115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CF-4392-B42D-D884B30115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CF-4392-B42D-D884B30115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CF-4392-B42D-D884B301154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'S9 - Stichprobe'!$A$25:$A$28</c:f>
              <c:strCache>
                <c:ptCount val="4"/>
                <c:pt idx="0">
                  <c:v>    Urban commune</c:v>
                </c:pt>
                <c:pt idx="1">
                  <c:v>    Peri-urban commune</c:v>
                </c:pt>
                <c:pt idx="2">
                  <c:v>    Rural commune</c:v>
                </c:pt>
                <c:pt idx="3">
                  <c:v>    Unknown</c:v>
                </c:pt>
              </c:strCache>
            </c:strRef>
          </c:cat>
          <c:val>
            <c:numRef>
              <c:f>'S9 - Stichprobe'!$B$25:$B$28</c:f>
              <c:numCache>
                <c:formatCode>0.0%</c:formatCode>
                <c:ptCount val="4"/>
                <c:pt idx="0">
                  <c:v>0.65500000000000003</c:v>
                </c:pt>
                <c:pt idx="1">
                  <c:v>0.219</c:v>
                </c:pt>
                <c:pt idx="2">
                  <c:v>0.111</c:v>
                </c:pt>
                <c:pt idx="3">
                  <c:v>1.4999999999999999E-2</c:v>
                </c:pt>
              </c:numCache>
            </c:numRef>
          </c:val>
          <c:extLst>
            <c:ext xmlns:c16="http://schemas.microsoft.com/office/drawing/2014/chart" uri="{C3380CC4-5D6E-409C-BE32-E72D297353CC}">
              <c16:uniqueId val="{00000008-8DCF-4392-B42D-D884B301154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59DB-4DF2-98A2-ECECBDC43F52}"/>
              </c:ext>
            </c:extLst>
          </c:dPt>
          <c:dPt>
            <c:idx val="1"/>
            <c:bubble3D val="0"/>
            <c:spPr>
              <a:solidFill>
                <a:srgbClr val="FF9933"/>
              </a:solidFill>
              <a:ln w="19050">
                <a:solidFill>
                  <a:schemeClr val="lt1"/>
                </a:solidFill>
              </a:ln>
              <a:effectLst/>
            </c:spPr>
            <c:extLst>
              <c:ext xmlns:c16="http://schemas.microsoft.com/office/drawing/2014/chart" uri="{C3380CC4-5D6E-409C-BE32-E72D297353CC}">
                <c16:uniqueId val="{00000003-59DB-4DF2-98A2-ECECBDC43F52}"/>
              </c:ext>
            </c:extLst>
          </c:dPt>
          <c:dPt>
            <c:idx val="2"/>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5-59DB-4DF2-98A2-ECECBDC43F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DB-4DF2-98A2-ECECBDC43F52}"/>
              </c:ext>
            </c:extLst>
          </c:dPt>
          <c:dPt>
            <c:idx val="4"/>
            <c:bubble3D val="0"/>
            <c:spPr>
              <a:solidFill>
                <a:srgbClr val="E5A3CA"/>
              </a:solidFill>
              <a:ln w="19050">
                <a:solidFill>
                  <a:schemeClr val="lt1"/>
                </a:solidFill>
              </a:ln>
              <a:effectLst/>
            </c:spPr>
            <c:extLst>
              <c:ext xmlns:c16="http://schemas.microsoft.com/office/drawing/2014/chart" uri="{C3380CC4-5D6E-409C-BE32-E72D297353CC}">
                <c16:uniqueId val="{00000009-59DB-4DF2-98A2-ECECBDC43F52}"/>
              </c:ext>
            </c:extLst>
          </c:dPt>
          <c:dPt>
            <c:idx val="5"/>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B-59DB-4DF2-98A2-ECECBDC43F52}"/>
              </c:ext>
            </c:extLst>
          </c:dPt>
          <c:dLbls>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'S10 - F7 Angebotstyp'!$B$3:$B$7</c:f>
              <c:strCache>
                <c:ptCount val="5"/>
                <c:pt idx="0">
                  <c:v>Open services only for children</c:v>
                </c:pt>
                <c:pt idx="1">
                  <c:v>Open services only for youth</c:v>
                </c:pt>
                <c:pt idx="2">
                  <c:v>Open services for children and youth</c:v>
                </c:pt>
                <c:pt idx="3">
                  <c:v>Open services/Sociocultural servcies for all population groups</c:v>
                </c:pt>
                <c:pt idx="4">
                  <c:v>Open services for children and youth provided by the church</c:v>
                </c:pt>
              </c:strCache>
            </c:strRef>
          </c:cat>
          <c:val>
            <c:numRef>
              <c:f>'S10 - F7 Angebotstyp'!$C$3:$C$7</c:f>
              <c:numCache>
                <c:formatCode>General</c:formatCode>
                <c:ptCount val="5"/>
                <c:pt idx="0">
                  <c:v>35</c:v>
                </c:pt>
                <c:pt idx="1">
                  <c:v>170</c:v>
                </c:pt>
                <c:pt idx="2">
                  <c:v>217</c:v>
                </c:pt>
                <c:pt idx="3">
                  <c:v>144</c:v>
                </c:pt>
                <c:pt idx="4">
                  <c:v>54</c:v>
                </c:pt>
              </c:numCache>
            </c:numRef>
          </c:val>
          <c:extLst>
            <c:ext xmlns:c16="http://schemas.microsoft.com/office/drawing/2014/chart" uri="{C3380CC4-5D6E-409C-BE32-E72D297353CC}">
              <c16:uniqueId val="{0000000C-59DB-4DF2-98A2-ECECBDC43F52}"/>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E-59DB-4DF2-98A2-ECECBDC43F5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'S10 - F7 Angebotstyp'!$B$3:$B$7</c:f>
              <c:strCache>
                <c:ptCount val="5"/>
                <c:pt idx="0">
                  <c:v>Open services only for children</c:v>
                </c:pt>
                <c:pt idx="1">
                  <c:v>Open services only for youth</c:v>
                </c:pt>
                <c:pt idx="2">
                  <c:v>Open services for children and youth</c:v>
                </c:pt>
                <c:pt idx="3">
                  <c:v>Open services/Sociocultural servcies for all population groups</c:v>
                </c:pt>
                <c:pt idx="4">
                  <c:v>Open services for children and youth provided by the church</c:v>
                </c:pt>
              </c:strCache>
            </c:strRef>
          </c:cat>
          <c:val>
            <c:numRef>
              <c:f>'F7 Angebotstyp'!#REF!</c:f>
              <c:numCache>
                <c:formatCode>General</c:formatCode>
                <c:ptCount val="1"/>
                <c:pt idx="0">
                  <c:v>1</c:v>
                </c:pt>
              </c:numCache>
            </c:numRef>
          </c:val>
          <c:extLst>
            <c:ext xmlns:c16="http://schemas.microsoft.com/office/drawing/2014/chart" uri="{C3380CC4-5D6E-409C-BE32-E72D297353CC}">
              <c16:uniqueId val="{0000000F-59DB-4DF2-98A2-ECECBDC43F5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9458521388077246"/>
          <c:y val="1.8561898512685918E-2"/>
          <c:w val="0.3887481447057039"/>
          <c:h val="0.97540645960921546"/>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100" b="0">
          <a:solidFill>
            <a:sysClr val="windowText" lastClr="000000"/>
          </a:solidFill>
          <a:latin typeface="+mn-lt"/>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'S10 - F7 Angebotstyp'!$M$5</c:f>
              <c:strCache>
                <c:ptCount val="1"/>
                <c:pt idx="0">
                  <c:v>Open services only for children</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09C-4064-946D-351E3EACA10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Angebotstyp'!$N$4:$P$4</c:f>
              <c:strCache>
                <c:ptCount val="3"/>
                <c:pt idx="0">
                  <c:v>Italian speaking</c:v>
                </c:pt>
                <c:pt idx="1">
                  <c:v>French speaking</c:v>
                </c:pt>
                <c:pt idx="2">
                  <c:v>German speaking</c:v>
                </c:pt>
              </c:strCache>
            </c:strRef>
          </c:cat>
          <c:val>
            <c:numRef>
              <c:f>'S10 - F7 Angebotstyp'!$N$5:$P$5</c:f>
              <c:numCache>
                <c:formatCode>0.0</c:formatCode>
                <c:ptCount val="3"/>
                <c:pt idx="0">
                  <c:v>0</c:v>
                </c:pt>
                <c:pt idx="1">
                  <c:v>4.9000000000000004</c:v>
                </c:pt>
                <c:pt idx="2">
                  <c:v>6</c:v>
                </c:pt>
              </c:numCache>
            </c:numRef>
          </c:val>
          <c:extLst>
            <c:ext xmlns:c16="http://schemas.microsoft.com/office/drawing/2014/chart" uri="{C3380CC4-5D6E-409C-BE32-E72D297353CC}">
              <c16:uniqueId val="{00000001-609C-4064-946D-351E3EACA109}"/>
            </c:ext>
          </c:extLst>
        </c:ser>
        <c:ser>
          <c:idx val="1"/>
          <c:order val="1"/>
          <c:tx>
            <c:strRef>
              <c:f>'S10 - F7 Angebotstyp'!$M$6</c:f>
              <c:strCache>
                <c:ptCount val="1"/>
                <c:pt idx="0">
                  <c:v>Open services only for youth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Angebotstyp'!$N$4:$P$4</c:f>
              <c:strCache>
                <c:ptCount val="3"/>
                <c:pt idx="0">
                  <c:v>Italian speaking</c:v>
                </c:pt>
                <c:pt idx="1">
                  <c:v>French speaking</c:v>
                </c:pt>
                <c:pt idx="2">
                  <c:v>German speaking</c:v>
                </c:pt>
              </c:strCache>
            </c:strRef>
          </c:cat>
          <c:val>
            <c:numRef>
              <c:f>'S10 - F7 Angebotstyp'!$N$6:$P$6</c:f>
              <c:numCache>
                <c:formatCode>0.0</c:formatCode>
                <c:ptCount val="3"/>
                <c:pt idx="0">
                  <c:v>68.7</c:v>
                </c:pt>
                <c:pt idx="1">
                  <c:v>15.5</c:v>
                </c:pt>
                <c:pt idx="2">
                  <c:v>28.5</c:v>
                </c:pt>
              </c:numCache>
            </c:numRef>
          </c:val>
          <c:extLst>
            <c:ext xmlns:c16="http://schemas.microsoft.com/office/drawing/2014/chart" uri="{C3380CC4-5D6E-409C-BE32-E72D297353CC}">
              <c16:uniqueId val="{00000002-609C-4064-946D-351E3EACA109}"/>
            </c:ext>
          </c:extLst>
        </c:ser>
        <c:ser>
          <c:idx val="2"/>
          <c:order val="2"/>
          <c:tx>
            <c:strRef>
              <c:f>'S10 - F7 Angebotstyp'!$M$7</c:f>
              <c:strCache>
                <c:ptCount val="1"/>
                <c:pt idx="0">
                  <c:v>Open services for children and youth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Angebotstyp'!$N$4:$P$4</c:f>
              <c:strCache>
                <c:ptCount val="3"/>
                <c:pt idx="0">
                  <c:v>Italian speaking</c:v>
                </c:pt>
                <c:pt idx="1">
                  <c:v>French speaking</c:v>
                </c:pt>
                <c:pt idx="2">
                  <c:v>German speaking</c:v>
                </c:pt>
              </c:strCache>
            </c:strRef>
          </c:cat>
          <c:val>
            <c:numRef>
              <c:f>'S10 - F7 Angebotstyp'!$N$7:$P$7</c:f>
              <c:numCache>
                <c:formatCode>0.0</c:formatCode>
                <c:ptCount val="3"/>
                <c:pt idx="0">
                  <c:v>25</c:v>
                </c:pt>
                <c:pt idx="1">
                  <c:v>19.399999999999999</c:v>
                </c:pt>
                <c:pt idx="2">
                  <c:v>38.5</c:v>
                </c:pt>
              </c:numCache>
            </c:numRef>
          </c:val>
          <c:extLst>
            <c:ext xmlns:c16="http://schemas.microsoft.com/office/drawing/2014/chart" uri="{C3380CC4-5D6E-409C-BE32-E72D297353CC}">
              <c16:uniqueId val="{00000003-609C-4064-946D-351E3EACA109}"/>
            </c:ext>
          </c:extLst>
        </c:ser>
        <c:ser>
          <c:idx val="3"/>
          <c:order val="3"/>
          <c:tx>
            <c:strRef>
              <c:f>'S10 - F7 Angebotstyp'!$M$8</c:f>
              <c:strCache>
                <c:ptCount val="1"/>
                <c:pt idx="0">
                  <c:v>Open services/Sociocultural servcies for all population groups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Angebotstyp'!$N$4:$P$4</c:f>
              <c:strCache>
                <c:ptCount val="3"/>
                <c:pt idx="0">
                  <c:v>Italian speaking</c:v>
                </c:pt>
                <c:pt idx="1">
                  <c:v>French speaking</c:v>
                </c:pt>
                <c:pt idx="2">
                  <c:v>German speaking</c:v>
                </c:pt>
              </c:strCache>
            </c:strRef>
          </c:cat>
          <c:val>
            <c:numRef>
              <c:f>'S10 - F7 Angebotstyp'!$N$8:$P$8</c:f>
              <c:numCache>
                <c:formatCode>0.0</c:formatCode>
                <c:ptCount val="3"/>
                <c:pt idx="0">
                  <c:v>6.3</c:v>
                </c:pt>
                <c:pt idx="1">
                  <c:v>59.2</c:v>
                </c:pt>
                <c:pt idx="2">
                  <c:v>16.399999999999999</c:v>
                </c:pt>
              </c:numCache>
            </c:numRef>
          </c:val>
          <c:extLst>
            <c:ext xmlns:c16="http://schemas.microsoft.com/office/drawing/2014/chart" uri="{C3380CC4-5D6E-409C-BE32-E72D297353CC}">
              <c16:uniqueId val="{00000004-609C-4064-946D-351E3EACA109}"/>
            </c:ext>
          </c:extLst>
        </c:ser>
        <c:ser>
          <c:idx val="4"/>
          <c:order val="4"/>
          <c:tx>
            <c:strRef>
              <c:f>'S10 - F7 Angebotstyp'!$M$9</c:f>
              <c:strCache>
                <c:ptCount val="1"/>
                <c:pt idx="0">
                  <c:v>Open services for children and youth provided by the church</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609C-4064-946D-351E3EACA109}"/>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Angebotstyp'!$N$4:$P$4</c:f>
              <c:strCache>
                <c:ptCount val="3"/>
                <c:pt idx="0">
                  <c:v>Italian speaking</c:v>
                </c:pt>
                <c:pt idx="1">
                  <c:v>French speaking</c:v>
                </c:pt>
                <c:pt idx="2">
                  <c:v>German speaking</c:v>
                </c:pt>
              </c:strCache>
            </c:strRef>
          </c:cat>
          <c:val>
            <c:numRef>
              <c:f>'S10 - F7 Angebotstyp'!$N$9:$P$9</c:f>
              <c:numCache>
                <c:formatCode>0.0</c:formatCode>
                <c:ptCount val="3"/>
                <c:pt idx="0">
                  <c:v>0</c:v>
                </c:pt>
                <c:pt idx="1">
                  <c:v>1</c:v>
                </c:pt>
                <c:pt idx="2">
                  <c:v>10.6</c:v>
                </c:pt>
              </c:numCache>
            </c:numRef>
          </c:val>
          <c:extLst>
            <c:ext xmlns:c16="http://schemas.microsoft.com/office/drawing/2014/chart" uri="{C3380CC4-5D6E-409C-BE32-E72D297353CC}">
              <c16:uniqueId val="{00000006-609C-4064-946D-351E3EACA109}"/>
            </c:ext>
          </c:extLst>
        </c:ser>
        <c:dLbls>
          <c:showLegendKey val="0"/>
          <c:showVal val="0"/>
          <c:showCatName val="0"/>
          <c:showSerName val="0"/>
          <c:showPercent val="0"/>
          <c:showBubbleSize val="0"/>
        </c:dLbls>
        <c:gapWidth val="150"/>
        <c:overlap val="100"/>
        <c:axId val="593737696"/>
        <c:axId val="593738680"/>
      </c:barChart>
      <c:catAx>
        <c:axId val="593737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593738680"/>
        <c:crosses val="autoZero"/>
        <c:auto val="1"/>
        <c:lblAlgn val="ctr"/>
        <c:lblOffset val="100"/>
        <c:noMultiLvlLbl val="0"/>
      </c:catAx>
      <c:valAx>
        <c:axId val="593738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59373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'S10 - F7 Angebotstyp'!$M$42</c:f>
              <c:strCache>
                <c:ptCount val="1"/>
                <c:pt idx="0">
                  <c:v>Open services only for children</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01F9-42DA-90FD-CE8587F4363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Angebotstyp'!$N$41:$P$41</c:f>
              <c:strCache>
                <c:ptCount val="3"/>
                <c:pt idx="0">
                  <c:v>Rural commune</c:v>
                </c:pt>
                <c:pt idx="1">
                  <c:v>Peri-urban commune</c:v>
                </c:pt>
                <c:pt idx="2">
                  <c:v>Urban commune</c:v>
                </c:pt>
              </c:strCache>
            </c:strRef>
          </c:cat>
          <c:val>
            <c:numRef>
              <c:f>'S10 - F7 Angebotstyp'!$N$42:$P$42</c:f>
              <c:numCache>
                <c:formatCode>0.0</c:formatCode>
                <c:ptCount val="3"/>
                <c:pt idx="0">
                  <c:v>1.4</c:v>
                </c:pt>
                <c:pt idx="1">
                  <c:v>0</c:v>
                </c:pt>
                <c:pt idx="2">
                  <c:v>8.4</c:v>
                </c:pt>
              </c:numCache>
            </c:numRef>
          </c:val>
          <c:extLst>
            <c:ext xmlns:c16="http://schemas.microsoft.com/office/drawing/2014/chart" uri="{C3380CC4-5D6E-409C-BE32-E72D297353CC}">
              <c16:uniqueId val="{00000001-01F9-42DA-90FD-CE8587F4363E}"/>
            </c:ext>
          </c:extLst>
        </c:ser>
        <c:ser>
          <c:idx val="1"/>
          <c:order val="1"/>
          <c:tx>
            <c:strRef>
              <c:f>'S10 - F7 Angebotstyp'!$M$43</c:f>
              <c:strCache>
                <c:ptCount val="1"/>
                <c:pt idx="0">
                  <c:v>Open services only for youth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Angebotstyp'!$N$41:$P$41</c:f>
              <c:strCache>
                <c:ptCount val="3"/>
                <c:pt idx="0">
                  <c:v>Rural commune</c:v>
                </c:pt>
                <c:pt idx="1">
                  <c:v>Peri-urban commune</c:v>
                </c:pt>
                <c:pt idx="2">
                  <c:v>Urban commune</c:v>
                </c:pt>
              </c:strCache>
            </c:strRef>
          </c:cat>
          <c:val>
            <c:numRef>
              <c:f>'S10 - F7 Angebotstyp'!$N$43:$P$43</c:f>
              <c:numCache>
                <c:formatCode>0.0</c:formatCode>
                <c:ptCount val="3"/>
                <c:pt idx="0">
                  <c:v>42</c:v>
                </c:pt>
                <c:pt idx="1">
                  <c:v>32.4</c:v>
                </c:pt>
                <c:pt idx="2">
                  <c:v>23.6</c:v>
                </c:pt>
              </c:numCache>
            </c:numRef>
          </c:val>
          <c:extLst>
            <c:ext xmlns:c16="http://schemas.microsoft.com/office/drawing/2014/chart" uri="{C3380CC4-5D6E-409C-BE32-E72D297353CC}">
              <c16:uniqueId val="{00000002-01F9-42DA-90FD-CE8587F4363E}"/>
            </c:ext>
          </c:extLst>
        </c:ser>
        <c:ser>
          <c:idx val="2"/>
          <c:order val="2"/>
          <c:tx>
            <c:strRef>
              <c:f>'S10 - F7 Angebotstyp'!$M$44</c:f>
              <c:strCache>
                <c:ptCount val="1"/>
                <c:pt idx="0">
                  <c:v>Open services for children and youth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Angebotstyp'!$N$41:$P$41</c:f>
              <c:strCache>
                <c:ptCount val="3"/>
                <c:pt idx="0">
                  <c:v>Rural commune</c:v>
                </c:pt>
                <c:pt idx="1">
                  <c:v>Peri-urban commune</c:v>
                </c:pt>
                <c:pt idx="2">
                  <c:v>Urban commune</c:v>
                </c:pt>
              </c:strCache>
            </c:strRef>
          </c:cat>
          <c:val>
            <c:numRef>
              <c:f>'S10 - F7 Angebotstyp'!$N$44:$P$44</c:f>
              <c:numCache>
                <c:formatCode>0.0</c:formatCode>
                <c:ptCount val="3"/>
                <c:pt idx="0">
                  <c:v>43.5</c:v>
                </c:pt>
                <c:pt idx="1">
                  <c:v>47.8</c:v>
                </c:pt>
                <c:pt idx="2">
                  <c:v>28.3</c:v>
                </c:pt>
              </c:numCache>
            </c:numRef>
          </c:val>
          <c:extLst>
            <c:ext xmlns:c16="http://schemas.microsoft.com/office/drawing/2014/chart" uri="{C3380CC4-5D6E-409C-BE32-E72D297353CC}">
              <c16:uniqueId val="{00000003-01F9-42DA-90FD-CE8587F4363E}"/>
            </c:ext>
          </c:extLst>
        </c:ser>
        <c:ser>
          <c:idx val="3"/>
          <c:order val="3"/>
          <c:tx>
            <c:strRef>
              <c:f>'S10 - F7 Angebotstyp'!$M$45</c:f>
              <c:strCache>
                <c:ptCount val="1"/>
                <c:pt idx="0">
                  <c:v>Open services/Sociocultural servcies for all population groups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Angebotstyp'!$N$41:$P$41</c:f>
              <c:strCache>
                <c:ptCount val="3"/>
                <c:pt idx="0">
                  <c:v>Rural commune</c:v>
                </c:pt>
                <c:pt idx="1">
                  <c:v>Peri-urban commune</c:v>
                </c:pt>
                <c:pt idx="2">
                  <c:v>Urban commune</c:v>
                </c:pt>
              </c:strCache>
            </c:strRef>
          </c:cat>
          <c:val>
            <c:numRef>
              <c:f>'S10 - F7 Angebotstyp'!$N$45:$P$45</c:f>
              <c:numCache>
                <c:formatCode>0.0</c:formatCode>
                <c:ptCount val="3"/>
                <c:pt idx="0">
                  <c:v>10.199999999999999</c:v>
                </c:pt>
                <c:pt idx="1">
                  <c:v>13.2</c:v>
                </c:pt>
                <c:pt idx="2">
                  <c:v>29.1</c:v>
                </c:pt>
              </c:numCache>
            </c:numRef>
          </c:val>
          <c:extLst>
            <c:ext xmlns:c16="http://schemas.microsoft.com/office/drawing/2014/chart" uri="{C3380CC4-5D6E-409C-BE32-E72D297353CC}">
              <c16:uniqueId val="{00000004-01F9-42DA-90FD-CE8587F4363E}"/>
            </c:ext>
          </c:extLst>
        </c:ser>
        <c:ser>
          <c:idx val="4"/>
          <c:order val="4"/>
          <c:tx>
            <c:strRef>
              <c:f>'S10 - F7 Angebotstyp'!$M$46</c:f>
              <c:strCache>
                <c:ptCount val="1"/>
                <c:pt idx="0">
                  <c:v>Open services for children and youth provided by the church</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'S10 - F7 Angebotstyp'!$N$41:$P$41</c:f>
              <c:strCache>
                <c:ptCount val="3"/>
                <c:pt idx="0">
                  <c:v>Rural commune</c:v>
                </c:pt>
                <c:pt idx="1">
                  <c:v>Peri-urban commune</c:v>
                </c:pt>
                <c:pt idx="2">
                  <c:v>Urban commune</c:v>
                </c:pt>
              </c:strCache>
            </c:strRef>
          </c:cat>
          <c:val>
            <c:numRef>
              <c:f>'S10 - F7 Angebotstyp'!$N$46:$P$46</c:f>
              <c:numCache>
                <c:formatCode>0.0</c:formatCode>
                <c:ptCount val="3"/>
                <c:pt idx="0">
                  <c:v>2.9</c:v>
                </c:pt>
                <c:pt idx="1">
                  <c:v>6.6</c:v>
                </c:pt>
                <c:pt idx="2">
                  <c:v>10.6</c:v>
                </c:pt>
              </c:numCache>
            </c:numRef>
          </c:val>
          <c:extLst>
            <c:ext xmlns:c16="http://schemas.microsoft.com/office/drawing/2014/chart" uri="{C3380CC4-5D6E-409C-BE32-E72D297353CC}">
              <c16:uniqueId val="{00000005-01F9-42DA-90FD-CE8587F4363E}"/>
            </c:ext>
          </c:extLst>
        </c:ser>
        <c:dLbls>
          <c:showLegendKey val="0"/>
          <c:showVal val="0"/>
          <c:showCatName val="0"/>
          <c:showSerName val="0"/>
          <c:showPercent val="0"/>
          <c:showBubbleSize val="0"/>
        </c:dLbls>
        <c:gapWidth val="150"/>
        <c:overlap val="100"/>
        <c:axId val="600379512"/>
        <c:axId val="600375904"/>
      </c:barChart>
      <c:catAx>
        <c:axId val="600379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600375904"/>
        <c:crosses val="autoZero"/>
        <c:auto val="1"/>
        <c:lblAlgn val="ctr"/>
        <c:lblOffset val="100"/>
        <c:noMultiLvlLbl val="0"/>
      </c:catAx>
      <c:valAx>
        <c:axId val="600375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600379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'S13 - F11 Raumnutzungsangebot'!$A$11</c:f>
              <c:strCache>
                <c:ptCount val="1"/>
                <c:pt idx="0">
                  <c:v>frequently used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'S13 - F11 Raumnutzungsangebot'!$B$10:$F$10</c:f>
              <c:strCache>
                <c:ptCount val="5"/>
                <c:pt idx="0">
                  <c:v>Self-governed rooms for independant use</c:v>
                </c:pt>
                <c:pt idx="1">
                  <c:v>Cost-free rooms for children and youth (independent use for a limited time)</c:v>
                </c:pt>
                <c:pt idx="2">
                  <c:v>fee-based rooms for independant use</c:v>
                </c:pt>
                <c:pt idx="3">
                  <c:v>Cost-free rooms for children and youth (use is accompanied by a professional)</c:v>
                </c:pt>
                <c:pt idx="4">
                  <c:v>Open meeting point or playground for children and youth</c:v>
                </c:pt>
              </c:strCache>
            </c:strRef>
          </c:cat>
          <c:val>
            <c:numRef>
              <c:f>'S13 - F11 Raumnutzungsangebot'!$B$11:$F$11</c:f>
              <c:numCache>
                <c:formatCode>###0</c:formatCode>
                <c:ptCount val="5"/>
                <c:pt idx="0" formatCode="General">
                  <c:v>83</c:v>
                </c:pt>
                <c:pt idx="1">
                  <c:v>101</c:v>
                </c:pt>
                <c:pt idx="2">
                  <c:v>94</c:v>
                </c:pt>
                <c:pt idx="3">
                  <c:v>139</c:v>
                </c:pt>
                <c:pt idx="4">
                  <c:v>515</c:v>
                </c:pt>
              </c:numCache>
            </c:numRef>
          </c:val>
          <c:extLst>
            <c:ext xmlns:c16="http://schemas.microsoft.com/office/drawing/2014/chart" uri="{C3380CC4-5D6E-409C-BE32-E72D297353CC}">
              <c16:uniqueId val="{00000000-AE05-4D5E-902D-CD409212937D}"/>
            </c:ext>
          </c:extLst>
        </c:ser>
        <c:ser>
          <c:idx val="1"/>
          <c:order val="1"/>
          <c:tx>
            <c:strRef>
              <c:f>'S13 - F11 Raumnutzungsangebot'!$A$12</c:f>
              <c:strCache>
                <c:ptCount val="1"/>
                <c:pt idx="0">
                  <c:v>occasionally used</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'S13 - F11 Raumnutzungsangebot'!$B$10:$F$10</c:f>
              <c:strCache>
                <c:ptCount val="5"/>
                <c:pt idx="0">
                  <c:v>Self-governed rooms for independant use</c:v>
                </c:pt>
                <c:pt idx="1">
                  <c:v>Cost-free rooms for children and youth (independent use for a limited time)</c:v>
                </c:pt>
                <c:pt idx="2">
                  <c:v>fee-based rooms for independant use</c:v>
                </c:pt>
                <c:pt idx="3">
                  <c:v>Cost-free rooms for children and youth (use is accompanied by a professional)</c:v>
                </c:pt>
                <c:pt idx="4">
                  <c:v>Open meeting point or playground for children and youth</c:v>
                </c:pt>
              </c:strCache>
            </c:strRef>
          </c:cat>
          <c:val>
            <c:numRef>
              <c:f>'S13 - F11 Raumnutzungsangebot'!$B$12:$F$12</c:f>
              <c:numCache>
                <c:formatCode>###0</c:formatCode>
                <c:ptCount val="5"/>
                <c:pt idx="0" formatCode="General">
                  <c:v>32</c:v>
                </c:pt>
                <c:pt idx="1">
                  <c:v>85</c:v>
                </c:pt>
                <c:pt idx="2">
                  <c:v>109</c:v>
                </c:pt>
                <c:pt idx="3">
                  <c:v>169</c:v>
                </c:pt>
                <c:pt idx="4">
                  <c:v>44</c:v>
                </c:pt>
              </c:numCache>
            </c:numRef>
          </c:val>
          <c:extLst>
            <c:ext xmlns:c16="http://schemas.microsoft.com/office/drawing/2014/chart" uri="{C3380CC4-5D6E-409C-BE32-E72D297353CC}">
              <c16:uniqueId val="{00000001-AE05-4D5E-902D-CD409212937D}"/>
            </c:ext>
          </c:extLst>
        </c:ser>
        <c:ser>
          <c:idx val="2"/>
          <c:order val="2"/>
          <c:tx>
            <c:strRef>
              <c:f>'S13 - F11 Raumnutzungsangebot'!$A$13</c:f>
              <c:strCache>
                <c:ptCount val="1"/>
                <c:pt idx="0">
                  <c:v>seldomly used</c:v>
                </c:pt>
              </c:strCache>
            </c:strRef>
          </c:tx>
          <c:spPr>
            <a:solidFill>
              <a:srgbClr val="FF996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'S13 - F11 Raumnutzungsangebot'!$B$10:$F$10</c:f>
              <c:strCache>
                <c:ptCount val="5"/>
                <c:pt idx="0">
                  <c:v>Self-governed rooms for independant use</c:v>
                </c:pt>
                <c:pt idx="1">
                  <c:v>Cost-free rooms for children and youth (independent use for a limited time)</c:v>
                </c:pt>
                <c:pt idx="2">
                  <c:v>fee-based rooms for independant use</c:v>
                </c:pt>
                <c:pt idx="3">
                  <c:v>Cost-free rooms for children and youth (use is accompanied by a professional)</c:v>
                </c:pt>
                <c:pt idx="4">
                  <c:v>Open meeting point or playground for children and youth</c:v>
                </c:pt>
              </c:strCache>
            </c:strRef>
          </c:cat>
          <c:val>
            <c:numRef>
              <c:f>'S13 - F11 Raumnutzungsangebot'!$B$13:$F$13</c:f>
              <c:numCache>
                <c:formatCode>###0</c:formatCode>
                <c:ptCount val="5"/>
                <c:pt idx="0" formatCode="General">
                  <c:v>26</c:v>
                </c:pt>
                <c:pt idx="1">
                  <c:v>53</c:v>
                </c:pt>
                <c:pt idx="2">
                  <c:v>53</c:v>
                </c:pt>
                <c:pt idx="3">
                  <c:v>76</c:v>
                </c:pt>
                <c:pt idx="4">
                  <c:v>7</c:v>
                </c:pt>
              </c:numCache>
            </c:numRef>
          </c:val>
          <c:extLst>
            <c:ext xmlns:c16="http://schemas.microsoft.com/office/drawing/2014/chart" uri="{C3380CC4-5D6E-409C-BE32-E72D297353CC}">
              <c16:uniqueId val="{00000002-AE05-4D5E-902D-CD409212937D}"/>
            </c:ext>
          </c:extLst>
        </c:ser>
        <c:ser>
          <c:idx val="3"/>
          <c:order val="3"/>
          <c:tx>
            <c:strRef>
              <c:f>'S13 - F11 Raumnutzungsangebot'!$A$14</c:f>
              <c:strCache>
                <c:ptCount val="1"/>
                <c:pt idx="0">
                  <c:v>never used</c:v>
                </c:pt>
              </c:strCache>
            </c:strRef>
          </c:tx>
          <c:spPr>
            <a:solidFill>
              <a:srgbClr val="FFFFFF">
                <a:lumMod val="65000"/>
              </a:srgbClr>
            </a:solidFill>
            <a:ln>
              <a:noFill/>
            </a:ln>
            <a:effectLst/>
          </c:spPr>
          <c:invertIfNegative val="0"/>
          <c:dLbls>
            <c:dLbl>
              <c:idx val="0"/>
              <c:layout>
                <c:manualLayout>
                  <c:x val="1.0814533413023103E-2"/>
                  <c:y val="-9.569542103582398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05-4D5E-902D-CD409212937D}"/>
                </c:ext>
              </c:extLst>
            </c:dLbl>
            <c:dLbl>
              <c:idx val="2"/>
              <c:layout>
                <c:manualLayout>
                  <c:x val="9.4627167363951162E-3"/>
                  <c:y val="2.60990526865887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05-4D5E-902D-CD409212937D}"/>
                </c:ext>
              </c:extLst>
            </c:dLbl>
            <c:dLbl>
              <c:idx val="4"/>
              <c:delete val="1"/>
              <c:extLst>
                <c:ext xmlns:c15="http://schemas.microsoft.com/office/drawing/2012/chart" uri="{CE6537A1-D6FC-4f65-9D91-7224C49458BB}"/>
                <c:ext xmlns:c16="http://schemas.microsoft.com/office/drawing/2014/chart" uri="{C3380CC4-5D6E-409C-BE32-E72D297353CC}">
                  <c16:uniqueId val="{00000006-AE05-4D5E-902D-CD409212937D}"/>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'S13 - F11 Raumnutzungsangebot'!$B$10:$F$10</c:f>
              <c:strCache>
                <c:ptCount val="5"/>
                <c:pt idx="0">
                  <c:v>Self-governed rooms for independant use</c:v>
                </c:pt>
                <c:pt idx="1">
                  <c:v>Cost-free rooms for children and youth (independent use for a limited time)</c:v>
                </c:pt>
                <c:pt idx="2">
                  <c:v>fee-based rooms for independant use</c:v>
                </c:pt>
                <c:pt idx="3">
                  <c:v>Cost-free rooms for children and youth (use is accompanied by a professional)</c:v>
                </c:pt>
                <c:pt idx="4">
                  <c:v>Open meeting point or playground for children and youth</c:v>
                </c:pt>
              </c:strCache>
            </c:strRef>
          </c:cat>
          <c:val>
            <c:numRef>
              <c:f>'S13 - F11 Raumnutzungsangebot'!$B$14:$F$14</c:f>
              <c:numCache>
                <c:formatCode>###0</c:formatCode>
                <c:ptCount val="5"/>
                <c:pt idx="0" formatCode="General">
                  <c:v>11</c:v>
                </c:pt>
                <c:pt idx="1">
                  <c:v>10</c:v>
                </c:pt>
                <c:pt idx="2">
                  <c:v>8</c:v>
                </c:pt>
                <c:pt idx="3">
                  <c:v>4</c:v>
                </c:pt>
                <c:pt idx="4">
                  <c:v>0</c:v>
                </c:pt>
              </c:numCache>
            </c:numRef>
          </c:val>
          <c:extLst>
            <c:ext xmlns:c16="http://schemas.microsoft.com/office/drawing/2014/chart" uri="{C3380CC4-5D6E-409C-BE32-E72D297353CC}">
              <c16:uniqueId val="{00000003-AE05-4D5E-902D-CD409212937D}"/>
            </c:ext>
          </c:extLst>
        </c:ser>
        <c:dLbls>
          <c:dLblPos val="ctr"/>
          <c:showLegendKey val="0"/>
          <c:showVal val="1"/>
          <c:showCatName val="0"/>
          <c:showSerName val="0"/>
          <c:showPercent val="0"/>
          <c:showBubbleSize val="0"/>
        </c:dLbls>
        <c:gapWidth val="150"/>
        <c:overlap val="100"/>
        <c:axId val="568857176"/>
        <c:axId val="568858488"/>
      </c:barChart>
      <c:catAx>
        <c:axId val="568857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de-DE"/>
          </a:p>
        </c:txPr>
        <c:crossAx val="568858488"/>
        <c:crosses val="autoZero"/>
        <c:auto val="1"/>
        <c:lblAlgn val="ctr"/>
        <c:lblOffset val="100"/>
        <c:noMultiLvlLbl val="0"/>
      </c:catAx>
      <c:valAx>
        <c:axId val="568858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de-DE"/>
          </a:p>
        </c:txPr>
        <c:crossAx val="568857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ysClr val="windowText" lastClr="000000"/>
          </a:solidFill>
          <a:latin typeface="+mn-lt"/>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'S15 - F11 Koordinat Vernetzung'!$A$10:$A$15</c:f>
              <c:strCache>
                <c:ptCount val="6"/>
                <c:pt idx="0">
                  <c:v>Counseling of the local and cantonal administration concerning child and youth issues</c:v>
                </c:pt>
                <c:pt idx="1">
                  <c:v>Coordination of local services for children and youth</c:v>
                </c:pt>
                <c:pt idx="2">
                  <c:v>Participation in a commission or working group at the community level</c:v>
                </c:pt>
                <c:pt idx="3">
                  <c:v>Active representation of the interests and concerns of children and youth </c:v>
                </c:pt>
                <c:pt idx="4">
                  <c:v>Establishment of local network meetings concerning child and youth issues (e.g. round table)</c:v>
                </c:pt>
                <c:pt idx="5">
                  <c:v>Public relations activities (promotion of the services provided)</c:v>
                </c:pt>
              </c:strCache>
            </c:strRef>
          </c:cat>
          <c:val>
            <c:numRef>
              <c:f>'S15 - F11 Koordinat Vernetzung'!$D$10:$D$15</c:f>
              <c:numCache>
                <c:formatCode>0.00</c:formatCode>
                <c:ptCount val="6"/>
                <c:pt idx="0">
                  <c:v>0.38387096774193552</c:v>
                </c:pt>
                <c:pt idx="1">
                  <c:v>0.4096774193548387</c:v>
                </c:pt>
                <c:pt idx="2">
                  <c:v>0.6435483870967742</c:v>
                </c:pt>
                <c:pt idx="3">
                  <c:v>0.6596774193548387</c:v>
                </c:pt>
                <c:pt idx="4">
                  <c:v>0.70967741935483875</c:v>
                </c:pt>
                <c:pt idx="5">
                  <c:v>0.88064516129032255</c:v>
                </c:pt>
              </c:numCache>
            </c:numRef>
          </c:val>
          <c:extLst>
            <c:ext xmlns:c16="http://schemas.microsoft.com/office/drawing/2014/chart" uri="{C3380CC4-5D6E-409C-BE32-E72D297353CC}">
              <c16:uniqueId val="{00000000-1842-4DD5-82B3-75D9FEEC434C}"/>
            </c:ext>
          </c:extLst>
        </c:ser>
        <c:dLbls>
          <c:dLblPos val="outEnd"/>
          <c:showLegendKey val="0"/>
          <c:showVal val="1"/>
          <c:showCatName val="0"/>
          <c:showSerName val="0"/>
          <c:showPercent val="0"/>
          <c:showBubbleSize val="0"/>
        </c:dLbls>
        <c:gapWidth val="182"/>
        <c:axId val="649792120"/>
        <c:axId val="649789496"/>
      </c:barChart>
      <c:catAx>
        <c:axId val="649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649789496"/>
        <c:crosses val="autoZero"/>
        <c:auto val="1"/>
        <c:lblAlgn val="ctr"/>
        <c:lblOffset val="100"/>
        <c:noMultiLvlLbl val="0"/>
      </c:catAx>
      <c:valAx>
        <c:axId val="6497894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de-DE"/>
          </a:p>
        </c:txPr>
        <c:crossAx val="6497921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latin typeface="+mn-lt"/>
        </a:defRPr>
      </a:pPr>
      <a:endParaRPr lang="de-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'F55 Vergleich-Konzept-Alter'!$C$574</c:f>
              <c:strCache>
                <c:ptCount val="1"/>
                <c:pt idx="0">
                  <c:v>Alter der Nutzerinnen und Nutzer</c:v>
                </c:pt>
              </c:strCache>
            </c:strRef>
          </c:tx>
          <c:spPr>
            <a:solidFill>
              <a:schemeClr val="accent1"/>
            </a:solidFill>
            <a:ln>
              <a:noFill/>
            </a:ln>
            <a:effectLst/>
          </c:spPr>
          <c:invertIfNegative val="0"/>
          <c:cat>
            <c:numRef>
              <c:f>'F55 Vergleich-Konzept-Alter'!$D$573:$AG$573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'F55 Vergleich-Konzept-Alter'!$D$574:$AG$574</c:f>
              <c:numCache>
                <c:formatCode>General</c:formatCode>
                <c:ptCount val="30"/>
                <c:pt idx="0">
                  <c:v>28.548385199999998</c:v>
                </c:pt>
                <c:pt idx="1">
                  <c:v>48.637989599999997</c:v>
                </c:pt>
                <c:pt idx="2">
                  <c:v>61.326160799999997</c:v>
                </c:pt>
                <c:pt idx="3">
                  <c:v>96.218631599999995</c:v>
                </c:pt>
                <c:pt idx="4">
                  <c:v>126.88171199999999</c:v>
                </c:pt>
                <c:pt idx="5">
                  <c:v>199.8386964</c:v>
                </c:pt>
                <c:pt idx="6">
                  <c:v>211.46951999999999</c:v>
                </c:pt>
                <c:pt idx="7">
                  <c:v>237.90321</c:v>
                </c:pt>
                <c:pt idx="8">
                  <c:v>260.10750959999996</c:v>
                </c:pt>
                <c:pt idx="9">
                  <c:v>349.98205559999997</c:v>
                </c:pt>
                <c:pt idx="10">
                  <c:v>434.56986359999996</c:v>
                </c:pt>
                <c:pt idx="11">
                  <c:v>543.4766664</c:v>
                </c:pt>
                <c:pt idx="12">
                  <c:v>558.27953279999997</c:v>
                </c:pt>
                <c:pt idx="13">
                  <c:v>549.82075199999997</c:v>
                </c:pt>
                <c:pt idx="14">
                  <c:v>529.73114759999999</c:v>
                </c:pt>
                <c:pt idx="15">
                  <c:v>517.04297639999993</c:v>
                </c:pt>
                <c:pt idx="16">
                  <c:v>451.48742519999996</c:v>
                </c:pt>
                <c:pt idx="17">
                  <c:v>408.13617360000001</c:v>
                </c:pt>
                <c:pt idx="18">
                  <c:v>306.63080400000001</c:v>
                </c:pt>
                <c:pt idx="19">
                  <c:v>285.48385199999996</c:v>
                </c:pt>
                <c:pt idx="20">
                  <c:v>198.78134879999999</c:v>
                </c:pt>
                <c:pt idx="21">
                  <c:v>179.74909199999999</c:v>
                </c:pt>
                <c:pt idx="22">
                  <c:v>146.97131639999998</c:v>
                </c:pt>
                <c:pt idx="23">
                  <c:v>126.88171199999999</c:v>
                </c:pt>
                <c:pt idx="24">
                  <c:v>113.13619319999999</c:v>
                </c:pt>
                <c:pt idx="25">
                  <c:v>25.376342399999999</c:v>
                </c:pt>
                <c:pt idx="26">
                  <c:v>19.032256799999999</c:v>
                </c:pt>
                <c:pt idx="27">
                  <c:v>13.745518799999999</c:v>
                </c:pt>
                <c:pt idx="28">
                  <c:v>8.4587807999999995</c:v>
                </c:pt>
                <c:pt idx="29">
                  <c:v>7.4014331999999996</c:v>
                </c:pt>
              </c:numCache>
            </c:numRef>
          </c:val>
          <c:extLst>
            <c:ext xmlns:c16="http://schemas.microsoft.com/office/drawing/2014/chart" uri="{C3380CC4-5D6E-409C-BE32-E72D297353CC}">
              <c16:uniqueId val="{00000000-AC8F-4EB7-912E-5F2996104DCB}"/>
            </c:ext>
          </c:extLst>
        </c:ser>
        <c:ser>
          <c:idx val="1"/>
          <c:order val="1"/>
          <c:tx>
            <c:strRef>
              <c:f>'F55 Vergleich-Konzept-Alter'!$C$575</c:f>
              <c:strCache>
                <c:ptCount val="1"/>
                <c:pt idx="0">
                  <c:v>Alter laut Konzept</c:v>
                </c:pt>
              </c:strCache>
            </c:strRef>
          </c:tx>
          <c:spPr>
            <a:solidFill>
              <a:schemeClr val="accent2"/>
            </a:solidFill>
            <a:ln>
              <a:noFill/>
            </a:ln>
            <a:effectLst/>
          </c:spPr>
          <c:invertIfNegative val="0"/>
          <c:cat>
            <c:numRef>
              <c:f>'F55 Vergleich-Konzept-Alter'!$D$573:$AG$573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'F55 Vergleich-Konzept-Alter'!$D$575:$AG$575</c:f>
              <c:numCache>
                <c:formatCode>General</c:formatCode>
                <c:ptCount val="30"/>
                <c:pt idx="0">
                  <c:v>27</c:v>
                </c:pt>
                <c:pt idx="1">
                  <c:v>41</c:v>
                </c:pt>
                <c:pt idx="2">
                  <c:v>49</c:v>
                </c:pt>
                <c:pt idx="3">
                  <c:v>79</c:v>
                </c:pt>
                <c:pt idx="4">
                  <c:v>104</c:v>
                </c:pt>
                <c:pt idx="5">
                  <c:v>193</c:v>
                </c:pt>
                <c:pt idx="6">
                  <c:v>211</c:v>
                </c:pt>
                <c:pt idx="7">
                  <c:v>234</c:v>
                </c:pt>
                <c:pt idx="8">
                  <c:v>247</c:v>
                </c:pt>
                <c:pt idx="9">
                  <c:v>345</c:v>
                </c:pt>
                <c:pt idx="10">
                  <c:v>422</c:v>
                </c:pt>
                <c:pt idx="11">
                  <c:v>551</c:v>
                </c:pt>
                <c:pt idx="12">
                  <c:v>551</c:v>
                </c:pt>
                <c:pt idx="13">
                  <c:v>548</c:v>
                </c:pt>
                <c:pt idx="14">
                  <c:v>537</c:v>
                </c:pt>
                <c:pt idx="15">
                  <c:v>531</c:v>
                </c:pt>
                <c:pt idx="16">
                  <c:v>487</c:v>
                </c:pt>
                <c:pt idx="17">
                  <c:v>465</c:v>
                </c:pt>
                <c:pt idx="18">
                  <c:v>304</c:v>
                </c:pt>
                <c:pt idx="19">
                  <c:v>297</c:v>
                </c:pt>
                <c:pt idx="20">
                  <c:v>198</c:v>
                </c:pt>
                <c:pt idx="21">
                  <c:v>182</c:v>
                </c:pt>
                <c:pt idx="22">
                  <c:v>170</c:v>
                </c:pt>
                <c:pt idx="23">
                  <c:v>164</c:v>
                </c:pt>
                <c:pt idx="24">
                  <c:v>162</c:v>
                </c:pt>
                <c:pt idx="25">
                  <c:v>21</c:v>
                </c:pt>
                <c:pt idx="26">
                  <c:v>18</c:v>
                </c:pt>
                <c:pt idx="27">
                  <c:v>17</c:v>
                </c:pt>
                <c:pt idx="28">
                  <c:v>14</c:v>
                </c:pt>
                <c:pt idx="29">
                  <c:v>14</c:v>
                </c:pt>
              </c:numCache>
            </c:numRef>
          </c:val>
          <c:extLst>
            <c:ext xmlns:c16="http://schemas.microsoft.com/office/drawing/2014/chart" uri="{C3380CC4-5D6E-409C-BE32-E72D297353CC}">
              <c16:uniqueId val="{00000001-AC8F-4EB7-912E-5F2996104DCB}"/>
            </c:ext>
          </c:extLst>
        </c:ser>
        <c:dLbls>
          <c:showLegendKey val="0"/>
          <c:showVal val="0"/>
          <c:showCatName val="0"/>
          <c:showSerName val="0"/>
          <c:showPercent val="0"/>
          <c:showBubbleSize val="0"/>
        </c:dLbls>
        <c:gapWidth val="219"/>
        <c:overlap val="-27"/>
        <c:axId val="652549336"/>
        <c:axId val="652551960"/>
      </c:barChart>
      <c:catAx>
        <c:axId val="652549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52551960"/>
        <c:crosses val="autoZero"/>
        <c:auto val="1"/>
        <c:lblAlgn val="ctr"/>
        <c:lblOffset val="100"/>
        <c:noMultiLvlLbl val="0"/>
      </c:catAx>
      <c:valAx>
        <c:axId val="65255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52549336"/>
        <c:crosses val="autoZero"/>
        <c:crossBetween val="between"/>
      </c:valAx>
      <c:spPr>
        <a:noFill/>
        <a:ln>
          <a:noFill/>
        </a:ln>
        <a:effectLst/>
      </c:spPr>
    </c:plotArea>
    <c:legend>
      <c:legendPos val="b"/>
      <c:layout>
        <c:manualLayout>
          <c:xMode val="edge"/>
          <c:yMode val="edge"/>
          <c:x val="0.21776487264804309"/>
          <c:y val="0.92866290313212785"/>
          <c:w val="0.58857828746446239"/>
          <c:h val="5.76773738339938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'S20 - F27 Finanzierungsquellen'!$A$5:$A$14</c:f>
              <c:strCache>
                <c:ptCount val="10"/>
                <c:pt idx="0">
                  <c:v>Other</c:v>
                </c:pt>
                <c:pt idx="1">
                  <c:v>Regular donations from private individuals/companies </c:v>
                </c:pt>
                <c:pt idx="2">
                  <c:v>Foundation</c:v>
                </c:pt>
                <c:pt idx="3">
                  <c:v>Membership fees of association members</c:v>
                </c:pt>
                <c:pt idx="4">
                  <c:v>Several local communities/councils</c:v>
                </c:pt>
                <c:pt idx="5">
                  <c:v>One-time donations from private individuals/companies </c:v>
                </c:pt>
                <c:pt idx="6">
                  <c:v>Religious association (e.g. parish)</c:v>
                </c:pt>
                <c:pt idx="7">
                  <c:v>Canton</c:v>
                </c:pt>
                <c:pt idx="8">
                  <c:v>Own income (e.g. renting out rooms)</c:v>
                </c:pt>
                <c:pt idx="9">
                  <c:v>Local community/council </c:v>
                </c:pt>
              </c:strCache>
            </c:strRef>
          </c:cat>
          <c:val>
            <c:numRef>
              <c:f>'S20 - F27 Finanzierungsquellen'!$D$5:$D$14</c:f>
              <c:numCache>
                <c:formatCode>0.00</c:formatCode>
                <c:ptCount val="10"/>
                <c:pt idx="0">
                  <c:v>0.18524590163934426</c:v>
                </c:pt>
                <c:pt idx="1">
                  <c:v>0.11639344262295082</c:v>
                </c:pt>
                <c:pt idx="2">
                  <c:v>0.13934426229508198</c:v>
                </c:pt>
                <c:pt idx="3">
                  <c:v>0.20491803278688525</c:v>
                </c:pt>
                <c:pt idx="4">
                  <c:v>0.23442622950819672</c:v>
                </c:pt>
                <c:pt idx="5">
                  <c:v>0.24590163934426229</c:v>
                </c:pt>
                <c:pt idx="6">
                  <c:v>0.26229508196721313</c:v>
                </c:pt>
                <c:pt idx="7">
                  <c:v>0.26393442622950819</c:v>
                </c:pt>
                <c:pt idx="8">
                  <c:v>0.38360655737704918</c:v>
                </c:pt>
                <c:pt idx="9">
                  <c:v>0.72950819672131151</c:v>
                </c:pt>
              </c:numCache>
            </c:numRef>
          </c:val>
          <c:extLst>
            <c:ext xmlns:c16="http://schemas.microsoft.com/office/drawing/2014/chart" uri="{C3380CC4-5D6E-409C-BE32-E72D297353CC}">
              <c16:uniqueId val="{00000000-2824-46F9-97ED-4A3D1AAFE15F}"/>
            </c:ext>
          </c:extLst>
        </c:ser>
        <c:dLbls>
          <c:dLblPos val="outEnd"/>
          <c:showLegendKey val="0"/>
          <c:showVal val="1"/>
          <c:showCatName val="0"/>
          <c:showSerName val="0"/>
          <c:showPercent val="0"/>
          <c:showBubbleSize val="0"/>
        </c:dLbls>
        <c:gapWidth val="182"/>
        <c:axId val="649792120"/>
        <c:axId val="649789496"/>
      </c:barChart>
      <c:catAx>
        <c:axId val="64979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mn-lt"/>
                <a:ea typeface="+mn-ea"/>
                <a:cs typeface="+mn-cs"/>
              </a:defRPr>
            </a:pPr>
            <a:endParaRPr lang="de-DE"/>
          </a:p>
        </c:txPr>
        <c:crossAx val="649789496"/>
        <c:crosses val="autoZero"/>
        <c:auto val="1"/>
        <c:lblAlgn val="ctr"/>
        <c:lblOffset val="100"/>
        <c:noMultiLvlLbl val="0"/>
      </c:catAx>
      <c:valAx>
        <c:axId val="6497894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de-DE"/>
          </a:p>
        </c:txPr>
        <c:crossAx val="6497921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latin typeface="+mn-lt"/>
        </a:defRPr>
      </a:pPr>
      <a:endParaRPr lang="de-D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'S22 -F35 Veränd. Stellenproz.'!$B$4</c:f>
              <c:strCache>
                <c:ptCount val="1"/>
                <c:pt idx="0">
                  <c:v>The sum of full-time positions increased </c:v>
                </c:pt>
              </c:strCache>
            </c:strRef>
          </c:tx>
          <c:spPr>
            <a:solidFill>
              <a:srgbClr val="6DA6D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'S22 -F35 Veränd. Stellenproz.'!$E$4</c:f>
              <c:numCache>
                <c:formatCode>0.00</c:formatCode>
                <c:ptCount val="1"/>
                <c:pt idx="0">
                  <c:v>0.36767317939609234</c:v>
                </c:pt>
              </c:numCache>
            </c:numRef>
          </c:val>
          <c:extLst>
            <c:ext xmlns:c16="http://schemas.microsoft.com/office/drawing/2014/chart" uri="{C3380CC4-5D6E-409C-BE32-E72D297353CC}">
              <c16:uniqueId val="{00000000-3A8B-4E07-9660-1140146F4EA4}"/>
            </c:ext>
          </c:extLst>
        </c:ser>
        <c:ser>
          <c:idx val="1"/>
          <c:order val="1"/>
          <c:tx>
            <c:strRef>
              <c:f>'S22 -F35 Veränd. Stellenproz.'!$B$5</c:f>
              <c:strCache>
                <c:ptCount val="1"/>
                <c:pt idx="0">
                  <c:v>The sum of full-time positions stayed more or less the same</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'S22 -F35 Veränd. Stellenproz.'!$E$5</c:f>
              <c:numCache>
                <c:formatCode>0.00</c:formatCode>
                <c:ptCount val="1"/>
                <c:pt idx="0">
                  <c:v>0.50444049733570162</c:v>
                </c:pt>
              </c:numCache>
            </c:numRef>
          </c:val>
          <c:extLst>
            <c:ext xmlns:c16="http://schemas.microsoft.com/office/drawing/2014/chart" uri="{C3380CC4-5D6E-409C-BE32-E72D297353CC}">
              <c16:uniqueId val="{00000001-3A8B-4E07-9660-1140146F4EA4}"/>
            </c:ext>
          </c:extLst>
        </c:ser>
        <c:ser>
          <c:idx val="2"/>
          <c:order val="2"/>
          <c:tx>
            <c:strRef>
              <c:f>'S22 -F35 Veränd. Stellenproz.'!$B$6</c:f>
              <c:strCache>
                <c:ptCount val="1"/>
                <c:pt idx="0">
                  <c:v>The sum of full-time positions decreased </c:v>
                </c:pt>
              </c:strCache>
            </c:strRef>
          </c:tx>
          <c:spPr>
            <a:solidFill>
              <a:schemeClr val="accent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'S22 -F35 Veränd. Stellenproz.'!$E$6</c:f>
              <c:numCache>
                <c:formatCode>0.00</c:formatCode>
                <c:ptCount val="1"/>
                <c:pt idx="0">
                  <c:v>0.12788632326820604</c:v>
                </c:pt>
              </c:numCache>
            </c:numRef>
          </c:val>
          <c:extLst>
            <c:ext xmlns:c16="http://schemas.microsoft.com/office/drawing/2014/chart" uri="{C3380CC4-5D6E-409C-BE32-E72D297353CC}">
              <c16:uniqueId val="{00000002-3A8B-4E07-9660-1140146F4EA4}"/>
            </c:ext>
          </c:extLst>
        </c:ser>
        <c:dLbls>
          <c:dLblPos val="ctr"/>
          <c:showLegendKey val="0"/>
          <c:showVal val="1"/>
          <c:showCatName val="0"/>
          <c:showSerName val="0"/>
          <c:showPercent val="0"/>
          <c:showBubbleSize val="0"/>
        </c:dLbls>
        <c:gapWidth val="150"/>
        <c:overlap val="100"/>
        <c:axId val="702745000"/>
        <c:axId val="702753856"/>
      </c:barChart>
      <c:catAx>
        <c:axId val="702745000"/>
        <c:scaling>
          <c:orientation val="minMax"/>
        </c:scaling>
        <c:delete val="1"/>
        <c:axPos val="l"/>
        <c:numFmt formatCode="General" sourceLinked="1"/>
        <c:majorTickMark val="none"/>
        <c:minorTickMark val="none"/>
        <c:tickLblPos val="nextTo"/>
        <c:crossAx val="702753856"/>
        <c:crosses val="autoZero"/>
        <c:auto val="1"/>
        <c:lblAlgn val="l"/>
        <c:lblOffset val="100"/>
        <c:noMultiLvlLbl val="0"/>
      </c:catAx>
      <c:valAx>
        <c:axId val="70275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de-DE"/>
          </a:p>
        </c:txPr>
        <c:crossAx val="7027450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ysClr val="windowText" lastClr="000000"/>
          </a:solidFill>
          <a:latin typeface="+mn-lt"/>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85764" cy="500392"/>
          </a:xfrm>
          <a:prstGeom prst="rect">
            <a:avLst/>
          </a:prstGeom>
          <a:noFill/>
          <a:ln w="9525">
            <a:noFill/>
            <a:miter lim="800000"/>
            <a:headEnd/>
            <a:tailEnd/>
          </a:ln>
          <a:effectLst/>
        </p:spPr>
        <p:txBody>
          <a:bodyPr vert="horz" wrap="square" lIns="96614" tIns="48308" rIns="96614" bIns="48308" numCol="1" anchor="t" anchorCtr="0" compatLnSpc="1">
            <a:prstTxWarp prst="textNoShape">
              <a:avLst/>
            </a:prstTxWarp>
          </a:bodyPr>
          <a:lstStyle>
            <a:lvl1pPr algn="l">
              <a:defRPr sz="1300">
                <a:latin typeface="Arial" charset="0"/>
                <a:ea typeface="+mn-ea"/>
                <a:cs typeface="+mn-cs"/>
              </a:defRPr>
            </a:lvl1pPr>
          </a:lstStyle>
          <a:p>
            <a:pPr>
              <a:defRPr/>
            </a:pPr>
            <a:endParaRPr lang="de-CH"/>
          </a:p>
        </p:txBody>
      </p:sp>
      <p:sp>
        <p:nvSpPr>
          <p:cNvPr id="9219" name="Rectangle 3"/>
          <p:cNvSpPr>
            <a:spLocks noGrp="1" noChangeArrowheads="1"/>
          </p:cNvSpPr>
          <p:nvPr>
            <p:ph type="dt" sz="quarter" idx="1"/>
          </p:nvPr>
        </p:nvSpPr>
        <p:spPr bwMode="auto">
          <a:xfrm>
            <a:off x="3902447" y="1"/>
            <a:ext cx="2985764" cy="500392"/>
          </a:xfrm>
          <a:prstGeom prst="rect">
            <a:avLst/>
          </a:prstGeom>
          <a:noFill/>
          <a:ln w="9525">
            <a:noFill/>
            <a:miter lim="800000"/>
            <a:headEnd/>
            <a:tailEnd/>
          </a:ln>
          <a:effectLst/>
        </p:spPr>
        <p:txBody>
          <a:bodyPr vert="horz" wrap="square" lIns="96614" tIns="48308" rIns="96614" bIns="48308" numCol="1" anchor="t" anchorCtr="0" compatLnSpc="1">
            <a:prstTxWarp prst="textNoShape">
              <a:avLst/>
            </a:prstTxWarp>
          </a:bodyPr>
          <a:lstStyle>
            <a:lvl1pPr>
              <a:defRPr sz="1300">
                <a:latin typeface="Arial" charset="0"/>
                <a:ea typeface="+mn-ea"/>
                <a:cs typeface="+mn-cs"/>
              </a:defRPr>
            </a:lvl1pPr>
          </a:lstStyle>
          <a:p>
            <a:pPr>
              <a:defRPr/>
            </a:pPr>
            <a:endParaRPr lang="de-CH"/>
          </a:p>
        </p:txBody>
      </p:sp>
      <p:sp>
        <p:nvSpPr>
          <p:cNvPr id="9220" name="Rectangle 4"/>
          <p:cNvSpPr>
            <a:spLocks noGrp="1" noChangeArrowheads="1"/>
          </p:cNvSpPr>
          <p:nvPr>
            <p:ph type="ftr" sz="quarter" idx="2"/>
          </p:nvPr>
        </p:nvSpPr>
        <p:spPr bwMode="auto">
          <a:xfrm>
            <a:off x="0" y="9516767"/>
            <a:ext cx="2985764" cy="500392"/>
          </a:xfrm>
          <a:prstGeom prst="rect">
            <a:avLst/>
          </a:prstGeom>
          <a:noFill/>
          <a:ln w="9525">
            <a:noFill/>
            <a:miter lim="800000"/>
            <a:headEnd/>
            <a:tailEnd/>
          </a:ln>
          <a:effectLst/>
        </p:spPr>
        <p:txBody>
          <a:bodyPr vert="horz" wrap="square" lIns="96614" tIns="48308" rIns="96614" bIns="48308" numCol="1" anchor="b" anchorCtr="0" compatLnSpc="1">
            <a:prstTxWarp prst="textNoShape">
              <a:avLst/>
            </a:prstTxWarp>
          </a:bodyPr>
          <a:lstStyle>
            <a:lvl1pPr algn="l">
              <a:defRPr sz="1300">
                <a:latin typeface="Arial" charset="0"/>
                <a:ea typeface="+mn-ea"/>
                <a:cs typeface="+mn-cs"/>
              </a:defRPr>
            </a:lvl1pPr>
          </a:lstStyle>
          <a:p>
            <a:pPr>
              <a:defRPr/>
            </a:pPr>
            <a:endParaRPr lang="de-CH"/>
          </a:p>
        </p:txBody>
      </p:sp>
      <p:sp>
        <p:nvSpPr>
          <p:cNvPr id="9221" name="Rectangle 5"/>
          <p:cNvSpPr>
            <a:spLocks noGrp="1" noChangeArrowheads="1"/>
          </p:cNvSpPr>
          <p:nvPr>
            <p:ph type="sldNum" sz="quarter" idx="3"/>
          </p:nvPr>
        </p:nvSpPr>
        <p:spPr bwMode="auto">
          <a:xfrm>
            <a:off x="3902447" y="9516767"/>
            <a:ext cx="2985764" cy="500392"/>
          </a:xfrm>
          <a:prstGeom prst="rect">
            <a:avLst/>
          </a:prstGeom>
          <a:noFill/>
          <a:ln w="9525">
            <a:noFill/>
            <a:miter lim="800000"/>
            <a:headEnd/>
            <a:tailEnd/>
          </a:ln>
          <a:effectLst/>
        </p:spPr>
        <p:txBody>
          <a:bodyPr vert="horz" wrap="square" lIns="96614" tIns="48308" rIns="96614" bIns="48308" numCol="1" anchor="b" anchorCtr="0" compatLnSpc="1">
            <a:prstTxWarp prst="textNoShape">
              <a:avLst/>
            </a:prstTxWarp>
          </a:bodyPr>
          <a:lstStyle>
            <a:lvl1pPr>
              <a:defRPr sz="1300">
                <a:latin typeface="Arial" pitchFamily="34" charset="0"/>
              </a:defRPr>
            </a:lvl1pPr>
          </a:lstStyle>
          <a:p>
            <a:pPr>
              <a:defRPr/>
            </a:pPr>
            <a:fld id="{547F9C2D-77FE-47F7-82E0-B1CF7366F304}" type="slidenum">
              <a:rPr lang="de-CH"/>
              <a:pPr>
                <a:defRPr/>
              </a:pPr>
              <a:t>‹Nr.›</a:t>
            </a:fld>
            <a:endParaRPr lang="de-CH"/>
          </a:p>
        </p:txBody>
      </p:sp>
    </p:spTree>
    <p:extLst>
      <p:ext uri="{BB962C8B-B14F-4D97-AF65-F5344CB8AC3E}">
        <p14:creationId xmlns:p14="http://schemas.microsoft.com/office/powerpoint/2010/main" val="2525663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85764" cy="500392"/>
          </a:xfrm>
          <a:prstGeom prst="rect">
            <a:avLst/>
          </a:prstGeom>
          <a:noFill/>
          <a:ln w="9525">
            <a:noFill/>
            <a:miter lim="800000"/>
            <a:headEnd/>
            <a:tailEnd/>
          </a:ln>
          <a:effectLst/>
        </p:spPr>
        <p:txBody>
          <a:bodyPr vert="horz" wrap="square" lIns="96614" tIns="48308" rIns="96614" bIns="48308" numCol="1" anchor="t" anchorCtr="0" compatLnSpc="1">
            <a:prstTxWarp prst="textNoShape">
              <a:avLst/>
            </a:prstTxWarp>
          </a:bodyPr>
          <a:lstStyle>
            <a:lvl1pPr algn="l">
              <a:defRPr sz="1300">
                <a:latin typeface="Arial" charset="0"/>
                <a:ea typeface="+mn-ea"/>
                <a:cs typeface="+mn-cs"/>
              </a:defRPr>
            </a:lvl1pPr>
          </a:lstStyle>
          <a:p>
            <a:pPr>
              <a:defRPr/>
            </a:pPr>
            <a:endParaRPr lang="de-CH"/>
          </a:p>
        </p:txBody>
      </p:sp>
      <p:sp>
        <p:nvSpPr>
          <p:cNvPr id="7171" name="Rectangle 3"/>
          <p:cNvSpPr>
            <a:spLocks noGrp="1" noChangeArrowheads="1"/>
          </p:cNvSpPr>
          <p:nvPr>
            <p:ph type="dt" idx="1"/>
          </p:nvPr>
        </p:nvSpPr>
        <p:spPr bwMode="auto">
          <a:xfrm>
            <a:off x="3902447" y="1"/>
            <a:ext cx="2985764" cy="500392"/>
          </a:xfrm>
          <a:prstGeom prst="rect">
            <a:avLst/>
          </a:prstGeom>
          <a:noFill/>
          <a:ln w="9525">
            <a:noFill/>
            <a:miter lim="800000"/>
            <a:headEnd/>
            <a:tailEnd/>
          </a:ln>
          <a:effectLst/>
        </p:spPr>
        <p:txBody>
          <a:bodyPr vert="horz" wrap="square" lIns="96614" tIns="48308" rIns="96614" bIns="48308" numCol="1" anchor="t" anchorCtr="0" compatLnSpc="1">
            <a:prstTxWarp prst="textNoShape">
              <a:avLst/>
            </a:prstTxWarp>
          </a:bodyPr>
          <a:lstStyle>
            <a:lvl1pPr>
              <a:defRPr sz="1300">
                <a:latin typeface="Arial" charset="0"/>
                <a:ea typeface="+mn-ea"/>
                <a:cs typeface="+mn-cs"/>
              </a:defRPr>
            </a:lvl1pPr>
          </a:lstStyle>
          <a:p>
            <a:pPr>
              <a:defRPr/>
            </a:pPr>
            <a:endParaRPr lang="de-CH"/>
          </a:p>
        </p:txBody>
      </p:sp>
      <p:sp>
        <p:nvSpPr>
          <p:cNvPr id="23556" name="Rectangle 4"/>
          <p:cNvSpPr>
            <a:spLocks noGrp="1" noRot="1" noChangeAspect="1" noChangeArrowheads="1" noTextEdit="1"/>
          </p:cNvSpPr>
          <p:nvPr>
            <p:ph type="sldImg" idx="2"/>
          </p:nvPr>
        </p:nvSpPr>
        <p:spPr bwMode="auto">
          <a:xfrm>
            <a:off x="700088" y="496888"/>
            <a:ext cx="4230687" cy="2992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8667" y="4758385"/>
            <a:ext cx="5512417" cy="4508188"/>
          </a:xfrm>
          <a:prstGeom prst="rect">
            <a:avLst/>
          </a:prstGeom>
          <a:noFill/>
          <a:ln w="9525">
            <a:noFill/>
            <a:miter lim="800000"/>
            <a:headEnd/>
            <a:tailEnd/>
          </a:ln>
          <a:effectLst/>
        </p:spPr>
        <p:txBody>
          <a:bodyPr vert="horz" wrap="square" lIns="96614" tIns="48308" rIns="96614" bIns="48308"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7174" name="Rectangle 6"/>
          <p:cNvSpPr>
            <a:spLocks noGrp="1" noChangeArrowheads="1"/>
          </p:cNvSpPr>
          <p:nvPr>
            <p:ph type="ftr" sz="quarter" idx="4"/>
          </p:nvPr>
        </p:nvSpPr>
        <p:spPr bwMode="auto">
          <a:xfrm>
            <a:off x="0" y="9516767"/>
            <a:ext cx="2985764" cy="500392"/>
          </a:xfrm>
          <a:prstGeom prst="rect">
            <a:avLst/>
          </a:prstGeom>
          <a:noFill/>
          <a:ln w="9525">
            <a:noFill/>
            <a:miter lim="800000"/>
            <a:headEnd/>
            <a:tailEnd/>
          </a:ln>
          <a:effectLst/>
        </p:spPr>
        <p:txBody>
          <a:bodyPr vert="horz" wrap="square" lIns="96614" tIns="48308" rIns="96614" bIns="48308" numCol="1" anchor="b" anchorCtr="0" compatLnSpc="1">
            <a:prstTxWarp prst="textNoShape">
              <a:avLst/>
            </a:prstTxWarp>
          </a:bodyPr>
          <a:lstStyle>
            <a:lvl1pPr algn="l">
              <a:defRPr sz="1300">
                <a:latin typeface="Arial" charset="0"/>
                <a:ea typeface="+mn-ea"/>
                <a:cs typeface="+mn-cs"/>
              </a:defRPr>
            </a:lvl1pPr>
          </a:lstStyle>
          <a:p>
            <a:pPr>
              <a:defRPr/>
            </a:pPr>
            <a:endParaRPr lang="de-CH"/>
          </a:p>
        </p:txBody>
      </p:sp>
      <p:sp>
        <p:nvSpPr>
          <p:cNvPr id="7175" name="Rectangle 7"/>
          <p:cNvSpPr>
            <a:spLocks noGrp="1" noChangeArrowheads="1"/>
          </p:cNvSpPr>
          <p:nvPr>
            <p:ph type="sldNum" sz="quarter" idx="5"/>
          </p:nvPr>
        </p:nvSpPr>
        <p:spPr bwMode="auto">
          <a:xfrm>
            <a:off x="3902447" y="9516767"/>
            <a:ext cx="2985764" cy="500392"/>
          </a:xfrm>
          <a:prstGeom prst="rect">
            <a:avLst/>
          </a:prstGeom>
          <a:noFill/>
          <a:ln w="9525">
            <a:noFill/>
            <a:miter lim="800000"/>
            <a:headEnd/>
            <a:tailEnd/>
          </a:ln>
          <a:effectLst/>
        </p:spPr>
        <p:txBody>
          <a:bodyPr vert="horz" wrap="square" lIns="96614" tIns="48308" rIns="96614" bIns="48308" numCol="1" anchor="b" anchorCtr="0" compatLnSpc="1">
            <a:prstTxWarp prst="textNoShape">
              <a:avLst/>
            </a:prstTxWarp>
          </a:bodyPr>
          <a:lstStyle>
            <a:lvl1pPr>
              <a:defRPr sz="1300">
                <a:latin typeface="Arial" pitchFamily="34" charset="0"/>
              </a:defRPr>
            </a:lvl1pPr>
          </a:lstStyle>
          <a:p>
            <a:pPr>
              <a:defRPr/>
            </a:pPr>
            <a:fld id="{3A4B72E3-9D84-421F-9FB1-2B4351776395}" type="slidenum">
              <a:rPr lang="de-CH"/>
              <a:pPr>
                <a:defRPr/>
              </a:pPr>
              <a:t>‹Nr.›</a:t>
            </a:fld>
            <a:endParaRPr lang="de-CH"/>
          </a:p>
        </p:txBody>
      </p:sp>
    </p:spTree>
    <p:extLst>
      <p:ext uri="{BB962C8B-B14F-4D97-AF65-F5344CB8AC3E}">
        <p14:creationId xmlns:p14="http://schemas.microsoft.com/office/powerpoint/2010/main" val="104456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sz="800" dirty="0">
                <a:ea typeface="ＭＳ Ｐゴシック" pitchFamily="34" charset="-128"/>
              </a:rPr>
              <a:t>Vielen Dank für die einführenden Worte.</a:t>
            </a:r>
          </a:p>
          <a:p>
            <a:pPr eaLnBrk="1" hangingPunct="1"/>
            <a:endParaRPr lang="de-CH" sz="800" dirty="0">
              <a:ea typeface="ＭＳ Ｐゴシック" pitchFamily="34" charset="-128"/>
            </a:endParaRPr>
          </a:p>
          <a:p>
            <a:pPr eaLnBrk="1" hangingPunct="1"/>
            <a:r>
              <a:rPr lang="de-CH" sz="800" dirty="0">
                <a:ea typeface="ＭＳ Ｐゴシック" pitchFamily="34" charset="-128"/>
              </a:rPr>
              <a:t>Sehr geehrte Damen und Herren, es freut uns ausserordentlich, dass wir Ihnen heute nun endlich die Ergebnisse der ersten schweizweiten Umfrage zur </a:t>
            </a:r>
            <a:r>
              <a:rPr lang="de-CH" sz="800" dirty="0"/>
              <a:t>Offene Kinder- und Jugendarbeit  (</a:t>
            </a:r>
            <a:r>
              <a:rPr lang="de-CH" sz="800" dirty="0">
                <a:ea typeface="ＭＳ Ｐゴシック" pitchFamily="34" charset="-128"/>
              </a:rPr>
              <a:t>OKJA) vorstellen können.</a:t>
            </a:r>
          </a:p>
          <a:p>
            <a:pPr eaLnBrk="1" hangingPunct="1"/>
            <a:endParaRPr lang="de-CH" sz="800" dirty="0">
              <a:ea typeface="ＭＳ Ｐゴシック" pitchFamily="34" charset="-128"/>
            </a:endParaRPr>
          </a:p>
          <a:p>
            <a:pPr eaLnBrk="1" hangingPunct="1"/>
            <a:r>
              <a:rPr lang="de-CH" sz="800" dirty="0">
                <a:ea typeface="ＭＳ Ｐゴシック" pitchFamily="34" charset="-128"/>
              </a:rPr>
              <a:t>Zunächst möchten wir den Kooperations- und Finanzierungspartnern, die Sie hier auf dieser Folie sehen, herzlich für die tolle und verlässliche Zusammenarbeit bedanken.</a:t>
            </a:r>
          </a:p>
          <a:p>
            <a:pPr eaLnBrk="1" hangingPunct="1"/>
            <a:endParaRPr lang="de-CH" sz="800" dirty="0">
              <a:ea typeface="ＭＳ Ｐゴシック" pitchFamily="34" charset="-128"/>
            </a:endParaRPr>
          </a:p>
          <a:p>
            <a:pPr defTabSz="924382" eaLnBrk="1" hangingPunct="1">
              <a:defRPr/>
            </a:pPr>
            <a:r>
              <a:rPr lang="de-CH" sz="800" dirty="0">
                <a:ea typeface="ＭＳ Ｐゴシック" pitchFamily="34" charset="-128"/>
              </a:rPr>
              <a:t>Ganz besonders möchten wir uns heute aber bei alle Fachpersonen aus der Praxis der OKJA bedanken, viele von Ihnen sind heute anwesend:</a:t>
            </a:r>
          </a:p>
          <a:p>
            <a:pPr eaLnBrk="1" hangingPunct="1"/>
            <a:endParaRPr lang="de-CH" sz="800" dirty="0">
              <a:ea typeface="ＭＳ Ｐゴシック" pitchFamily="34" charset="-128"/>
            </a:endParaRPr>
          </a:p>
          <a:p>
            <a:pPr eaLnBrk="1" hangingPunct="1"/>
            <a:r>
              <a:rPr lang="de-CH" sz="800" dirty="0">
                <a:ea typeface="ＭＳ Ｐゴシック" pitchFamily="34" charset="-128"/>
              </a:rPr>
              <a:t>Denn Sie haben vor ziemlich genau einem Jahr von uns die Einladung zur Online Umfrage erhalten und mit Geduld und Ausdauer und mit noch mehr Geduld und noch mehr Ausdauer den langen, nein ich muss mich korrigieren, den sehr Fragebogen ausgefüllt. </a:t>
            </a:r>
          </a:p>
          <a:p>
            <a:pPr eaLnBrk="1" hangingPunct="1"/>
            <a:r>
              <a:rPr lang="de-CH" sz="800" dirty="0">
                <a:ea typeface="ＭＳ Ｐゴシック" pitchFamily="34" charset="-128"/>
              </a:rPr>
              <a:t>Sie hatten dabei sicherlich Momente wo ihnen der Geduldsfaden beinahe gerissen ist und sich fragten «Warum zum Teufel wollen diese Wissenschaftlicher jetzt auch noch das und jenes und auch noch dieses Detail von uns wissen? </a:t>
            </a:r>
          </a:p>
          <a:p>
            <a:pPr eaLnBrk="1" hangingPunct="1"/>
            <a:r>
              <a:rPr lang="de-CH" sz="800" dirty="0">
                <a:ea typeface="ＭＳ Ｐゴシック" pitchFamily="34" charset="-128"/>
              </a:rPr>
              <a:t>Und sie hatten hoffentlich aber auch Momente des Erstaunens und des Interessens, wo Sie sich sagten «ach, das ist aber eine interessante Frage, das habe ich mir so noch nie überlegt…», </a:t>
            </a:r>
          </a:p>
          <a:p>
            <a:pPr eaLnBrk="1" hangingPunct="1"/>
            <a:endParaRPr lang="de-CH" sz="800" dirty="0">
              <a:ea typeface="ＭＳ Ｐゴシック" pitchFamily="34" charset="-128"/>
            </a:endParaRPr>
          </a:p>
          <a:p>
            <a:pPr eaLnBrk="1" hangingPunct="1"/>
            <a:r>
              <a:rPr lang="de-CH" sz="800" dirty="0">
                <a:ea typeface="ＭＳ Ｐゴシック" pitchFamily="34" charset="-128"/>
              </a:rPr>
              <a:t>Jedenfalls hier nochmals ein grosses Dankeschön von uns an Sie für Ihre Geduld und die Zeit. Denn ohne Ihr Zutun wären wir heute nicht hier, ohne hätten heute noch immer nicht systematisches Wissen zur OKJA in der Schweiz.</a:t>
            </a:r>
          </a:p>
          <a:p>
            <a:pPr eaLnBrk="1" hangingPunct="1"/>
            <a:endParaRPr lang="de-CH" sz="800" dirty="0">
              <a:ea typeface="ＭＳ Ｐゴシック" pitchFamily="34" charset="-128"/>
            </a:endParaRPr>
          </a:p>
          <a:p>
            <a:pPr eaLnBrk="1" hangingPunct="1"/>
            <a:r>
              <a:rPr lang="de-CH" sz="800" dirty="0">
                <a:ea typeface="ＭＳ Ｐゴシック" pitchFamily="34" charset="-128"/>
              </a:rPr>
              <a:t>Aber nun möchte ich Sie nicht mehr länger auf die Folter spannen und endlich mit der Vorstellung der Ergebnisse beginnen.</a:t>
            </a:r>
          </a:p>
        </p:txBody>
      </p:sp>
      <p:sp>
        <p:nvSpPr>
          <p:cNvPr id="245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pitchFamily="34" charset="-128"/>
              </a:defRPr>
            </a:lvl1pPr>
            <a:lvl2pPr marL="724697" indent="-278730" eaLnBrk="0" hangingPunct="0">
              <a:defRPr sz="2000">
                <a:solidFill>
                  <a:schemeClr val="tx1"/>
                </a:solidFill>
                <a:latin typeface="Arial" charset="0"/>
                <a:ea typeface="ＭＳ Ｐゴシック" pitchFamily="34" charset="-128"/>
              </a:defRPr>
            </a:lvl2pPr>
            <a:lvl3pPr marL="1114920" indent="-222984" eaLnBrk="0" hangingPunct="0">
              <a:defRPr sz="2000">
                <a:solidFill>
                  <a:schemeClr val="tx1"/>
                </a:solidFill>
                <a:latin typeface="Arial" charset="0"/>
                <a:ea typeface="ＭＳ Ｐゴシック" pitchFamily="34" charset="-128"/>
              </a:defRPr>
            </a:lvl3pPr>
            <a:lvl4pPr marL="1560888" indent="-222984" eaLnBrk="0" hangingPunct="0">
              <a:defRPr sz="2000">
                <a:solidFill>
                  <a:schemeClr val="tx1"/>
                </a:solidFill>
                <a:latin typeface="Arial" charset="0"/>
                <a:ea typeface="ＭＳ Ｐゴシック" pitchFamily="34" charset="-128"/>
              </a:defRPr>
            </a:lvl4pPr>
            <a:lvl5pPr marL="2006856" indent="-222984" eaLnBrk="0" hangingPunct="0">
              <a:defRPr sz="2000">
                <a:solidFill>
                  <a:schemeClr val="tx1"/>
                </a:solidFill>
                <a:latin typeface="Arial" charset="0"/>
                <a:ea typeface="ＭＳ Ｐゴシック" pitchFamily="34" charset="-128"/>
              </a:defRPr>
            </a:lvl5pPr>
            <a:lvl6pPr marL="2452824" indent="-222984" algn="r" eaLnBrk="0" fontAlgn="base" hangingPunct="0">
              <a:spcBef>
                <a:spcPct val="0"/>
              </a:spcBef>
              <a:spcAft>
                <a:spcPct val="0"/>
              </a:spcAft>
              <a:defRPr sz="2000">
                <a:solidFill>
                  <a:schemeClr val="tx1"/>
                </a:solidFill>
                <a:latin typeface="Arial" charset="0"/>
                <a:ea typeface="ＭＳ Ｐゴシック" pitchFamily="34" charset="-128"/>
              </a:defRPr>
            </a:lvl6pPr>
            <a:lvl7pPr marL="2898792" indent="-222984" algn="r" eaLnBrk="0" fontAlgn="base" hangingPunct="0">
              <a:spcBef>
                <a:spcPct val="0"/>
              </a:spcBef>
              <a:spcAft>
                <a:spcPct val="0"/>
              </a:spcAft>
              <a:defRPr sz="2000">
                <a:solidFill>
                  <a:schemeClr val="tx1"/>
                </a:solidFill>
                <a:latin typeface="Arial" charset="0"/>
                <a:ea typeface="ＭＳ Ｐゴシック" pitchFamily="34" charset="-128"/>
              </a:defRPr>
            </a:lvl7pPr>
            <a:lvl8pPr marL="3344761" indent="-222984" algn="r" eaLnBrk="0" fontAlgn="base" hangingPunct="0">
              <a:spcBef>
                <a:spcPct val="0"/>
              </a:spcBef>
              <a:spcAft>
                <a:spcPct val="0"/>
              </a:spcAft>
              <a:defRPr sz="2000">
                <a:solidFill>
                  <a:schemeClr val="tx1"/>
                </a:solidFill>
                <a:latin typeface="Arial" charset="0"/>
                <a:ea typeface="ＭＳ Ｐゴシック" pitchFamily="34" charset="-128"/>
              </a:defRPr>
            </a:lvl8pPr>
            <a:lvl9pPr marL="3790729" indent="-222984" algn="r"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fld id="{49B87630-E621-4A38-8F87-734D589BC2FA}" type="slidenum">
              <a:rPr lang="de-CH" sz="1300"/>
              <a:pPr eaLnBrk="1" hangingPunct="1"/>
              <a:t>1</a:t>
            </a:fld>
            <a:endParaRPr lang="de-CH" sz="1300"/>
          </a:p>
        </p:txBody>
      </p:sp>
    </p:spTree>
    <p:extLst>
      <p:ext uri="{BB962C8B-B14F-4D97-AF65-F5344CB8AC3E}">
        <p14:creationId xmlns:p14="http://schemas.microsoft.com/office/powerpoint/2010/main" val="75764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382">
              <a:defRPr/>
            </a:pPr>
            <a:r>
              <a:rPr lang="de-CH" sz="900" dirty="0"/>
              <a:t>Im Bereich der Angebote wurden die Einrichtungen auch gebeten anzugeben an welchen Wochentagen und zu welchen Tageszeiten das Angebot für Kinder/Jugendliche im Jahr 2018 zugänglich ist. Die Antworten haben wir in dieser Grafik zusammengefasst. </a:t>
            </a:r>
          </a:p>
          <a:p>
            <a:pPr defTabSz="924382">
              <a:defRPr/>
            </a:pPr>
            <a:endParaRPr lang="de-CH" sz="900" dirty="0"/>
          </a:p>
          <a:p>
            <a:pPr defTabSz="924382">
              <a:defRPr/>
            </a:pPr>
            <a:r>
              <a:rPr lang="de-CH" sz="900" dirty="0"/>
              <a:t>Die Grafik ist so zu lesen, dass je röter die Tageszeit an einem bestimmten Wochentag ist, desto geringer die Öffnungszeiten. Je blauer hingegen die Zeit und der Tag eingefärbt sind, desto mehr Einrichtungen haben zu dieser Zeit an diesem Tag geöffnet.</a:t>
            </a:r>
          </a:p>
          <a:p>
            <a:pPr defTabSz="924382">
              <a:defRPr/>
            </a:pPr>
            <a:endParaRPr lang="de-CH" sz="900" dirty="0"/>
          </a:p>
          <a:p>
            <a:pPr defTabSz="924382">
              <a:defRPr/>
            </a:pPr>
            <a:r>
              <a:rPr lang="de-CH" sz="900" dirty="0"/>
              <a:t>Zunächst fällt auf, dass die meisten Einrichtungen Dienstag, Mittwoch, Donnerstag und Freitag geöffnet haben. Der Montag bestätigt sich als den sogenannte «Jugendarbeitssonntag» der weit verbreitet ist.</a:t>
            </a:r>
          </a:p>
          <a:p>
            <a:pPr defTabSz="924382">
              <a:defRPr/>
            </a:pPr>
            <a:endParaRPr lang="de-CH" sz="900" dirty="0"/>
          </a:p>
          <a:p>
            <a:pPr defTabSz="924382">
              <a:defRPr/>
            </a:pPr>
            <a:r>
              <a:rPr lang="de-CH" sz="900" dirty="0"/>
              <a:t>Am häufigsten haben die Einrichtungen am Mittwoch und Freitag in den Nachmittag- und Abendstunden geöffnet. Freitag spätabends stellt dabei eine Ausnahme dar. Denn am Samstag haben z.B. «lediglich» 25% der Einrichtungen ein Angebot am späten Abend.</a:t>
            </a:r>
          </a:p>
          <a:p>
            <a:pPr defTabSz="924382">
              <a:defRPr/>
            </a:pPr>
            <a:endParaRPr lang="de-CH" sz="900" dirty="0"/>
          </a:p>
          <a:p>
            <a:pPr defTabSz="924382">
              <a:defRPr/>
            </a:pPr>
            <a:r>
              <a:rPr lang="de-CH" sz="900" dirty="0"/>
              <a:t>Die Öffnungszeiten am Sonntag sind relativ gering.</a:t>
            </a:r>
          </a:p>
          <a:p>
            <a:pPr defTabSz="924382">
              <a:defRPr/>
            </a:pPr>
            <a:endParaRPr lang="de-CH" sz="900" dirty="0"/>
          </a:p>
          <a:p>
            <a:r>
              <a:rPr lang="de-CH" sz="900" dirty="0"/>
              <a:t>23% der Einrichtungen gaben zudem an, dass sie keine fixen Öffnungszeiten haben, sondern das Angebot je nach Bedarf stattfindet.</a:t>
            </a:r>
          </a:p>
          <a:p>
            <a:endParaRPr lang="de-CH" sz="900" dirty="0"/>
          </a:p>
          <a:p>
            <a:r>
              <a:rPr lang="de-CH" sz="900" dirty="0"/>
              <a:t>Nun gebe ich das Wort weiter an meine Kollegen Manuel, der mit Ihnen im Folgenden die Merkmale der Kinder und Jugendlichen, die die OKJA besuchen, etwas genauer anschaut.</a:t>
            </a:r>
          </a:p>
        </p:txBody>
      </p:sp>
      <p:sp>
        <p:nvSpPr>
          <p:cNvPr id="4" name="Foliennummernplatzhalter 3"/>
          <p:cNvSpPr>
            <a:spLocks noGrp="1"/>
          </p:cNvSpPr>
          <p:nvPr>
            <p:ph type="sldNum" sz="quarter" idx="10"/>
          </p:nvPr>
        </p:nvSpPr>
        <p:spPr/>
        <p:txBody>
          <a:bodyPr/>
          <a:lstStyle/>
          <a:p>
            <a:pPr>
              <a:defRPr/>
            </a:pPr>
            <a:fld id="{3A4B72E3-9D84-421F-9FB1-2B4351776395}" type="slidenum">
              <a:rPr lang="de-CH" smtClean="0"/>
              <a:pPr>
                <a:defRPr/>
              </a:pPr>
              <a:t>14</a:t>
            </a:fld>
            <a:endParaRPr lang="de-CH"/>
          </a:p>
        </p:txBody>
      </p:sp>
    </p:spTree>
    <p:extLst>
      <p:ext uri="{BB962C8B-B14F-4D97-AF65-F5344CB8AC3E}">
        <p14:creationId xmlns:p14="http://schemas.microsoft.com/office/powerpoint/2010/main" val="295788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dirty="0"/>
              <a:t>Mündlich Info zu Geschlecht geben:</a:t>
            </a:r>
          </a:p>
          <a:p>
            <a:pPr marL="173010" indent="-173010" defTabSz="924382">
              <a:buFont typeface="Arial" panose="020B0604020202020204" pitchFamily="34" charset="0"/>
              <a:buChar char="•"/>
              <a:defRPr/>
            </a:pPr>
            <a:r>
              <a:rPr lang="de-CH" sz="900" dirty="0"/>
              <a:t>Wenn wir noch das Geschlechterverhältnis der Kinder und Jugendlichen anschauen, die die Angebote der OKJA nutzen, so sehen wir folgende Verteilung:</a:t>
            </a:r>
          </a:p>
          <a:p>
            <a:pPr marL="173010" indent="-173010" defTabSz="924382">
              <a:buFont typeface="Arial" panose="020B0604020202020204" pitchFamily="34" charset="0"/>
              <a:buChar char="•"/>
              <a:defRPr/>
            </a:pPr>
            <a:endParaRPr lang="de-CH" sz="900" dirty="0"/>
          </a:p>
          <a:p>
            <a:pPr marL="173010" indent="-173010" defTabSz="924382">
              <a:buFont typeface="Arial" panose="020B0604020202020204" pitchFamily="34" charset="0"/>
              <a:buChar char="•"/>
              <a:defRPr/>
            </a:pPr>
            <a:r>
              <a:rPr lang="de-CH" sz="900" dirty="0"/>
              <a:t>Die Nutzer*Innen der Einrichtungen sind zu </a:t>
            </a:r>
            <a:r>
              <a:rPr lang="de-CH" sz="900" b="1" dirty="0"/>
              <a:t>58.1% männlich, zu 41.7% weiblich und zu 1.5% </a:t>
            </a:r>
            <a:r>
              <a:rPr lang="de-CH" sz="900" b="1" dirty="0" err="1"/>
              <a:t>transgender</a:t>
            </a:r>
            <a:r>
              <a:rPr lang="de-CH" sz="900" dirty="0"/>
              <a:t>.</a:t>
            </a:r>
          </a:p>
          <a:p>
            <a:pPr marL="173010" indent="-173010" defTabSz="924382">
              <a:buFont typeface="Arial" panose="020B0604020202020204" pitchFamily="34" charset="0"/>
              <a:buChar char="•"/>
              <a:defRPr/>
            </a:pPr>
            <a:endParaRPr lang="de-CH" sz="900" dirty="0"/>
          </a:p>
          <a:p>
            <a:pPr marL="173010" indent="-173010" defTabSz="924382">
              <a:buFont typeface="Arial" panose="020B0604020202020204" pitchFamily="34" charset="0"/>
              <a:buChar char="•"/>
              <a:defRPr/>
            </a:pPr>
            <a:r>
              <a:rPr lang="de-DE" sz="900" dirty="0"/>
              <a:t>Hier fällt auf: Bei den </a:t>
            </a:r>
            <a:r>
              <a:rPr lang="de-DE" sz="900" b="1" dirty="0"/>
              <a:t>Offenen</a:t>
            </a:r>
            <a:r>
              <a:rPr lang="de-DE" sz="900" dirty="0"/>
              <a:t> </a:t>
            </a:r>
            <a:r>
              <a:rPr lang="de-DE" sz="900" b="1" dirty="0"/>
              <a:t>Angeboten für Kinder </a:t>
            </a:r>
            <a:r>
              <a:rPr lang="de-DE" sz="900" dirty="0"/>
              <a:t>ist das Verhältnis der Geschlechter sehr ausgewogen (etwa 51% männlich und 49% weiblich)</a:t>
            </a:r>
          </a:p>
          <a:p>
            <a:pPr marL="173010" indent="-173010" defTabSz="924382">
              <a:buFont typeface="Arial" panose="020B0604020202020204" pitchFamily="34" charset="0"/>
              <a:buChar char="•"/>
              <a:defRPr/>
            </a:pPr>
            <a:r>
              <a:rPr lang="de-DE" sz="900" dirty="0"/>
              <a:t>In der </a:t>
            </a:r>
            <a:r>
              <a:rPr lang="de-DE" sz="900" b="1" dirty="0"/>
              <a:t>Offenen Jugendarbeit </a:t>
            </a:r>
            <a:r>
              <a:rPr lang="de-DE" sz="900" dirty="0"/>
              <a:t>waren hingegen knapp etwa 60% männlich, etwa 39%  weiblich und 1.5% </a:t>
            </a:r>
            <a:r>
              <a:rPr lang="de-DE" sz="900" dirty="0" err="1"/>
              <a:t>transgender</a:t>
            </a:r>
            <a:r>
              <a:rPr lang="de-DE" sz="900" dirty="0"/>
              <a:t> </a:t>
            </a:r>
          </a:p>
          <a:p>
            <a:pPr marL="173010" indent="-173010" defTabSz="924382">
              <a:buFont typeface="Arial" panose="020B0604020202020204" pitchFamily="34" charset="0"/>
              <a:buChar char="•"/>
              <a:defRPr/>
            </a:pPr>
            <a:endParaRPr lang="de-CH" sz="900" dirty="0"/>
          </a:p>
          <a:p>
            <a:pPr marL="173010" indent="-173010">
              <a:buFont typeface="Arial" panose="020B0604020202020204" pitchFamily="34" charset="0"/>
              <a:buChar char="•"/>
            </a:pPr>
            <a:r>
              <a:rPr lang="de-CH" sz="900" dirty="0"/>
              <a:t>Bei der Frage zum Geschlecht der Nutzerinnen und Nutzer gab etwa </a:t>
            </a:r>
            <a:r>
              <a:rPr lang="de-CH" sz="900" b="1" dirty="0"/>
              <a:t>ein Drittel der Einrichtungen </a:t>
            </a:r>
            <a:r>
              <a:rPr lang="de-CH" sz="900" dirty="0"/>
              <a:t>an, dass sie diese Angaben </a:t>
            </a:r>
            <a:r>
              <a:rPr lang="de-CH" sz="900" b="1" dirty="0"/>
              <a:t>auf Basis einer geführten Statistik </a:t>
            </a:r>
            <a:r>
              <a:rPr lang="de-CH" sz="900" dirty="0"/>
              <a:t>vornahmen.</a:t>
            </a:r>
          </a:p>
          <a:p>
            <a:pPr marL="173010" indent="-173010">
              <a:buFont typeface="Arial" panose="020B0604020202020204" pitchFamily="34" charset="0"/>
              <a:buChar char="•"/>
            </a:pPr>
            <a:endParaRPr lang="de-CH" sz="900" dirty="0"/>
          </a:p>
          <a:p>
            <a:pPr marL="173010" indent="-173010">
              <a:buFont typeface="Arial" panose="020B0604020202020204" pitchFamily="34" charset="0"/>
              <a:buChar char="•"/>
            </a:pPr>
            <a:r>
              <a:rPr lang="de-CH" sz="900" dirty="0"/>
              <a:t>Interessant hierzu: Ein gutes Drittel der Einrichtungen (36%) finden, dass der Anteil der weiblichen Besucherinnen zu gering (8%) oder eher zu gering (26%) ist (vgl. Einschätzungsfrage 68)</a:t>
            </a:r>
          </a:p>
          <a:p>
            <a:r>
              <a:rPr lang="de-DE" sz="900" dirty="0"/>
              <a:t>______________________________</a:t>
            </a:r>
          </a:p>
          <a:p>
            <a:endParaRPr lang="de-DE" sz="900" dirty="0"/>
          </a:p>
          <a:p>
            <a:r>
              <a:rPr lang="de-DE" sz="900" dirty="0"/>
              <a:t>Vielen Dank Julia – Sie haben gerade einen Eindruck davon bekommen, wie die Öffnungszeiten der Einrichtungen aussehen  </a:t>
            </a:r>
          </a:p>
          <a:p>
            <a:r>
              <a:rPr lang="de-DE" sz="900" dirty="0"/>
              <a:t>Ich will nun weiter die Frage klären, wie viele Kinder und Jugendliche die Einrichtungen um Schnitt besuchen und welcher Häufigkeit sie dies tun. </a:t>
            </a:r>
          </a:p>
          <a:p>
            <a:endParaRPr lang="de-DE" sz="900" dirty="0"/>
          </a:p>
          <a:p>
            <a:r>
              <a:rPr lang="de-DE" sz="900" dirty="0"/>
              <a:t>Die Anzahl der erreichten Kinder und Jugendlichen für das Jahr 2018 (n=589) liegt im Durchschnitt bei 1469 Nutzerinnen und Nutzern. Der Median liegt bei 300 Kindern und Jugendlichen je Einrichtung. </a:t>
            </a:r>
          </a:p>
          <a:p>
            <a:endParaRPr lang="de-DE" sz="900" dirty="0"/>
          </a:p>
          <a:p>
            <a:r>
              <a:rPr lang="de-DE" sz="900" b="1" dirty="0"/>
              <a:t>Mittelwert und Median???</a:t>
            </a:r>
          </a:p>
          <a:p>
            <a:r>
              <a:rPr lang="de-DE" sz="900" dirty="0"/>
              <a:t>Für diejenigen, die sich nun gerade fragen, was ist nochmals der Median? Das ist der Wert, bei dem die Hälfte der Antworten drüber und die andere Hälfte drunter liegt. Wenn der Mittelwert und der Median stark voneinander abweichen, weist dies auf eine schiefe Verteilung der Werte hin, wie das bei dieser Antwort hier der Fall ist. Das </a:t>
            </a:r>
            <a:r>
              <a:rPr lang="de-DE" sz="900" dirty="0" err="1"/>
              <a:t>heisst</a:t>
            </a:r>
            <a:r>
              <a:rPr lang="de-DE" sz="900" dirty="0"/>
              <a:t> also, dass es eine kleine Gruppe von Einrichtungen gibt, die hier sehr hohe Werte hat, also sehr viele Kinder und Jugendliche erreicht, die </a:t>
            </a:r>
            <a:r>
              <a:rPr lang="de-DE" sz="900" dirty="0" err="1"/>
              <a:t>grosse</a:t>
            </a:r>
            <a:r>
              <a:rPr lang="de-DE" sz="900" dirty="0"/>
              <a:t> Mehrheit der Einrichtungen aber deutlich weniger Kinder und Jugendliche als der der Durchschnittswert resp. den Mittelwert erreicht.</a:t>
            </a:r>
          </a:p>
          <a:p>
            <a:r>
              <a:rPr lang="de-DE" sz="900" dirty="0"/>
              <a:t>Die Hälfte der Einrichtungen erreicht weniger als 300 K&amp;J und die andere Hälfte mehr als 300 K&amp;J.</a:t>
            </a:r>
          </a:p>
          <a:p>
            <a:endParaRPr lang="de-DE" sz="900" dirty="0"/>
          </a:p>
          <a:p>
            <a:pPr marL="173010" indent="-173010" defTabSz="922721">
              <a:buFont typeface="Arial" panose="020B0604020202020204" pitchFamily="34" charset="0"/>
              <a:buChar char="•"/>
              <a:defRPr/>
            </a:pPr>
            <a:r>
              <a:rPr lang="de-DE" sz="900" dirty="0"/>
              <a:t>30% der Einrichtungen zogen hierfür als Datenquelle eine Besucher-/Kontaktstatistik heran und 70% nahmen eigene Schätzungen vor</a:t>
            </a:r>
            <a:endParaRPr lang="de-CH" sz="900" dirty="0"/>
          </a:p>
          <a:p>
            <a:pPr marL="173010" indent="-173010">
              <a:buFont typeface="Arial" panose="020B0604020202020204" pitchFamily="34" charset="0"/>
              <a:buChar char="•"/>
            </a:pPr>
            <a:endParaRPr lang="de-DE" sz="900" dirty="0"/>
          </a:p>
          <a:p>
            <a:pPr marL="173010" indent="-173010">
              <a:buFont typeface="Arial" panose="020B0604020202020204" pitchFamily="34" charset="0"/>
              <a:buChar char="•"/>
            </a:pPr>
            <a:r>
              <a:rPr lang="de-DE" sz="900" dirty="0"/>
              <a:t>Unter den Besucher*Innen sind 57% </a:t>
            </a:r>
            <a:r>
              <a:rPr lang="de-CH" sz="900" dirty="0"/>
              <a:t>regelmässig</a:t>
            </a:r>
            <a:r>
              <a:rPr lang="de-DE" sz="900" dirty="0"/>
              <a:t>, 31% gelegentlich und 12% einmalig in den Einrichtungen. Die Daten hierfür wurden zu 91% von den Einrichtungen geschätzt.</a:t>
            </a:r>
          </a:p>
          <a:p>
            <a:endParaRPr lang="de-CH" sz="900" dirty="0"/>
          </a:p>
          <a:p>
            <a:pPr marL="173010" indent="-173010">
              <a:buFont typeface="Arial" panose="020B0604020202020204" pitchFamily="34" charset="0"/>
              <a:buChar char="•"/>
            </a:pPr>
            <a:r>
              <a:rPr lang="de-DE" sz="900" dirty="0"/>
              <a:t>Bezogen auf die </a:t>
            </a:r>
            <a:r>
              <a:rPr lang="de-DE" sz="900" b="1" dirty="0"/>
              <a:t>Nutzungshäufigkeit</a:t>
            </a:r>
            <a:r>
              <a:rPr lang="de-DE" sz="900" dirty="0"/>
              <a:t> der Angebote gibt es zwischen den drei Sprachregionen und drei Gemeindetypen und keine signifikanten Unterschiede </a:t>
            </a:r>
          </a:p>
          <a:p>
            <a:pPr marL="173010" indent="-173010">
              <a:buFont typeface="Arial" panose="020B0604020202020204" pitchFamily="34" charset="0"/>
              <a:buChar char="•"/>
            </a:pPr>
            <a:endParaRPr lang="de-CH" sz="900" dirty="0"/>
          </a:p>
          <a:p>
            <a:pPr marL="173010" indent="-173010">
              <a:buFont typeface="Arial" panose="020B0604020202020204" pitchFamily="34" charset="0"/>
              <a:buChar char="•"/>
            </a:pPr>
            <a:endParaRPr lang="de-CH" sz="900" dirty="0"/>
          </a:p>
          <a:p>
            <a:r>
              <a:rPr lang="de-CH" sz="700" b="1" i="1" dirty="0">
                <a:solidFill>
                  <a:schemeClr val="bg1">
                    <a:lumMod val="75000"/>
                  </a:schemeClr>
                </a:solidFill>
              </a:rPr>
              <a:t>Mittelwerte der Anzahl erreichter Kinder im Jahr 2017 nach Sprachregionen: </a:t>
            </a:r>
          </a:p>
          <a:p>
            <a:r>
              <a:rPr lang="de-CH" sz="700" i="1" dirty="0">
                <a:solidFill>
                  <a:schemeClr val="bg1">
                    <a:lumMod val="75000"/>
                  </a:schemeClr>
                </a:solidFill>
              </a:rPr>
              <a:t>Deutschschweiz: N=435 Mittelwert = 1628</a:t>
            </a:r>
          </a:p>
          <a:p>
            <a:r>
              <a:rPr lang="de-CH" sz="700" i="1" dirty="0">
                <a:solidFill>
                  <a:schemeClr val="bg1">
                    <a:lumMod val="75000"/>
                  </a:schemeClr>
                </a:solidFill>
              </a:rPr>
              <a:t>Romandie N=86 Mittelwert = 723</a:t>
            </a:r>
          </a:p>
          <a:p>
            <a:pPr defTabSz="924382">
              <a:defRPr/>
            </a:pPr>
            <a:r>
              <a:rPr lang="de-CH" sz="700" i="1" dirty="0">
                <a:solidFill>
                  <a:schemeClr val="bg1">
                    <a:lumMod val="75000"/>
                  </a:schemeClr>
                </a:solidFill>
              </a:rPr>
              <a:t>Tessin N=12 Mittelwert = 1043 </a:t>
            </a:r>
          </a:p>
          <a:p>
            <a:pPr defTabSz="924382">
              <a:defRPr/>
            </a:pPr>
            <a:endParaRPr lang="de-CH" sz="700" i="1" dirty="0">
              <a:solidFill>
                <a:schemeClr val="bg1">
                  <a:lumMod val="75000"/>
                </a:schemeClr>
              </a:solidFill>
            </a:endParaRPr>
          </a:p>
          <a:p>
            <a:pPr defTabSz="924382">
              <a:defRPr/>
            </a:pPr>
            <a:r>
              <a:rPr lang="de-CH" sz="700" b="1" i="1" dirty="0">
                <a:solidFill>
                  <a:schemeClr val="bg1">
                    <a:lumMod val="75000"/>
                  </a:schemeClr>
                </a:solidFill>
              </a:rPr>
              <a:t>Mittelwerte der Anzahl erreichter Kinder im Jahr 2017 nach Gemeindetyp:</a:t>
            </a:r>
            <a:endParaRPr lang="de-CH" sz="700" i="1" dirty="0">
              <a:solidFill>
                <a:schemeClr val="bg1">
                  <a:lumMod val="75000"/>
                </a:schemeClr>
              </a:solidFill>
            </a:endParaRPr>
          </a:p>
          <a:p>
            <a:pPr defTabSz="924382">
              <a:defRPr/>
            </a:pPr>
            <a:r>
              <a:rPr lang="de-DE" sz="700" i="1" dirty="0">
                <a:solidFill>
                  <a:schemeClr val="bg1">
                    <a:lumMod val="75000"/>
                  </a:schemeClr>
                </a:solidFill>
              </a:rPr>
              <a:t>städtische Gemeinde N=346 Mittelwert =1747</a:t>
            </a:r>
          </a:p>
          <a:p>
            <a:pPr defTabSz="924382">
              <a:defRPr/>
            </a:pPr>
            <a:r>
              <a:rPr lang="de-DE" sz="700" i="1" dirty="0">
                <a:solidFill>
                  <a:schemeClr val="bg1">
                    <a:lumMod val="75000"/>
                  </a:schemeClr>
                </a:solidFill>
              </a:rPr>
              <a:t>periurbane Gemeinde N=116 Mittelwert = 979</a:t>
            </a:r>
          </a:p>
          <a:p>
            <a:pPr defTabSz="924382">
              <a:defRPr/>
            </a:pPr>
            <a:r>
              <a:rPr lang="de-DE" sz="700" i="1" dirty="0">
                <a:solidFill>
                  <a:schemeClr val="bg1">
                    <a:lumMod val="75000"/>
                  </a:schemeClr>
                </a:solidFill>
              </a:rPr>
              <a:t>ländliche Gemeinde N=64 Mittelwert = 897.7</a:t>
            </a:r>
            <a:endParaRPr lang="de-CH" sz="700" i="1" dirty="0">
              <a:solidFill>
                <a:schemeClr val="bg1">
                  <a:lumMod val="75000"/>
                </a:schemeClr>
              </a:solidFill>
            </a:endParaRPr>
          </a:p>
          <a:p>
            <a:endParaRPr lang="de-CH" sz="700" i="1" dirty="0">
              <a:solidFill>
                <a:schemeClr val="bg1">
                  <a:lumMod val="75000"/>
                </a:schemeClr>
              </a:solidFill>
            </a:endParaRPr>
          </a:p>
          <a:p>
            <a:r>
              <a:rPr lang="de-CH" sz="700" i="1" dirty="0">
                <a:solidFill>
                  <a:schemeClr val="bg1">
                    <a:lumMod val="75000"/>
                  </a:schemeClr>
                </a:solidFill>
              </a:rPr>
              <a:t>Weitere Informationen zu den Nutzer*innen:</a:t>
            </a:r>
          </a:p>
          <a:p>
            <a:pPr marL="173322" indent="-173322">
              <a:buFont typeface="Arial" panose="020B0604020202020204" pitchFamily="34" charset="0"/>
              <a:buChar char="•"/>
            </a:pPr>
            <a:r>
              <a:rPr lang="de-CH" sz="700" i="1" dirty="0">
                <a:solidFill>
                  <a:schemeClr val="bg1">
                    <a:lumMod val="75000"/>
                  </a:schemeClr>
                </a:solidFill>
              </a:rPr>
              <a:t>(Einschätzungsfrage 68): Zudem gaben Zweidrittel (67%) der Einrichtungen an, dass die Anzahl der Besucher*innen in den letzten fünf Jahren zugenommen (31%) oder eher zugenommen (36%)  hat. </a:t>
            </a:r>
          </a:p>
          <a:p>
            <a:pPr marL="173322" indent="-173322">
              <a:buFont typeface="Arial" panose="020B0604020202020204" pitchFamily="34" charset="0"/>
              <a:buChar char="•"/>
            </a:pPr>
            <a:r>
              <a:rPr lang="de-CH" sz="700" i="1" dirty="0">
                <a:solidFill>
                  <a:schemeClr val="bg1">
                    <a:lumMod val="75000"/>
                  </a:schemeClr>
                </a:solidFill>
              </a:rPr>
              <a:t>(Einschätzungsfrage 68): 38% sind auch der Ansicht, dass sich das Alter der Besucher*innen in den letzten fünf Jahren deutlich (9%) oder eher deutlich (29%) verjüngt hat und 10% der Einrichtungen gaben an, dass das Durchschnittsalter der Besucher*innen in den letzten fünf Jahren deutlich gestiegen ist.</a:t>
            </a:r>
          </a:p>
          <a:p>
            <a:endParaRPr lang="de-CH" sz="700" i="1" dirty="0">
              <a:solidFill>
                <a:schemeClr val="bg1">
                  <a:lumMod val="75000"/>
                </a:schemeClr>
              </a:solidFill>
            </a:endParaRPr>
          </a:p>
          <a:p>
            <a:pPr defTabSz="924382">
              <a:defRPr/>
            </a:pPr>
            <a:r>
              <a:rPr lang="de-CH" sz="700" i="1" dirty="0">
                <a:solidFill>
                  <a:schemeClr val="bg1">
                    <a:lumMod val="75000"/>
                  </a:schemeClr>
                </a:solidFill>
              </a:rPr>
              <a:t>Frage zu den Besuchergruppen: 91% der Einrichtungen haben diese Einteilung aufgrund einer Schätzung vorgenommen. </a:t>
            </a:r>
          </a:p>
        </p:txBody>
      </p:sp>
      <p:sp>
        <p:nvSpPr>
          <p:cNvPr id="4" name="Foliennummernplatzhalter 3"/>
          <p:cNvSpPr>
            <a:spLocks noGrp="1"/>
          </p:cNvSpPr>
          <p:nvPr>
            <p:ph type="sldNum" sz="quarter" idx="10"/>
          </p:nvPr>
        </p:nvSpPr>
        <p:spPr/>
        <p:txBody>
          <a:bodyPr/>
          <a:lstStyle/>
          <a:p>
            <a:pPr>
              <a:defRPr/>
            </a:pPr>
            <a:fld id="{3A4B72E3-9D84-421F-9FB1-2B4351776395}" type="slidenum">
              <a:rPr lang="de-CH" smtClean="0"/>
              <a:pPr>
                <a:defRPr/>
              </a:pPr>
              <a:t>15</a:t>
            </a:fld>
            <a:endParaRPr lang="de-CH"/>
          </a:p>
        </p:txBody>
      </p:sp>
    </p:spTree>
    <p:extLst>
      <p:ext uri="{BB962C8B-B14F-4D97-AF65-F5344CB8AC3E}">
        <p14:creationId xmlns:p14="http://schemas.microsoft.com/office/powerpoint/2010/main" val="373961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Die folgende Darstellung zeigt das Alter der </a:t>
            </a:r>
            <a:r>
              <a:rPr lang="de-DE" sz="800" b="1" dirty="0"/>
              <a:t>Nutzerinnen und Nutzer der Angebote (blaue Balken) </a:t>
            </a:r>
            <a:r>
              <a:rPr lang="de-DE" sz="800" dirty="0"/>
              <a:t>im Verhältnis zur </a:t>
            </a:r>
            <a:r>
              <a:rPr lang="de-DE" sz="800" b="1" dirty="0"/>
              <a:t>im Konzept angegebenen Zielgruppe (rote Balken). </a:t>
            </a:r>
            <a:r>
              <a:rPr lang="de-DE" sz="800" dirty="0"/>
              <a:t>Angaben zum Alter der Zielgruppe über 30 Jahren wurden bei der Auswertung nicht berücksichtigt.</a:t>
            </a:r>
          </a:p>
          <a:p>
            <a:endParaRPr lang="de-DE" sz="800" dirty="0"/>
          </a:p>
          <a:p>
            <a:pPr marL="173010" indent="-173010">
              <a:buFont typeface="Arial" panose="020B0604020202020204" pitchFamily="34" charset="0"/>
              <a:buChar char="•"/>
            </a:pPr>
            <a:r>
              <a:rPr lang="de-CH" sz="800" dirty="0"/>
              <a:t>Beim Vergleich der Altersstruktur der </a:t>
            </a:r>
            <a:r>
              <a:rPr lang="de-CH" sz="800" b="1" dirty="0"/>
              <a:t>tatsächlichen Nutzerinnen und Nutzer </a:t>
            </a:r>
            <a:r>
              <a:rPr lang="de-CH" sz="800" dirty="0"/>
              <a:t>gegenüber den Angaben zur </a:t>
            </a:r>
            <a:r>
              <a:rPr lang="de-CH" sz="800" b="1" dirty="0"/>
              <a:t>Zielgruppe in den Konzepten </a:t>
            </a:r>
            <a:r>
              <a:rPr lang="de-CH" sz="800" dirty="0"/>
              <a:t>fallen Abweichungen auf. So sprechen Einrichtungen laut Konzept auch 14- bis 18 Jährigen (und 23 bis 25-Jährige) an, die Nutzung der Einrichtungen durch diese Altersgruppe stellt sich jedoch teilweise deutlich niedriger dar (ROTE MARKIERUNG). </a:t>
            </a:r>
          </a:p>
          <a:p>
            <a:pPr marL="173010" indent="-173010">
              <a:buFont typeface="Arial" panose="020B0604020202020204" pitchFamily="34" charset="0"/>
              <a:buChar char="•"/>
            </a:pPr>
            <a:r>
              <a:rPr lang="de-CH" sz="800" dirty="0"/>
              <a:t>Andersherum verhält es sich bei der Altersgruppe der unter 14-Jährigen (GRÜNE MARKIERUNG), diese Altersgruppe nutzt die Einrichtungen etwas stärker als konzeptuell vorgesehen.</a:t>
            </a:r>
          </a:p>
          <a:p>
            <a:endParaRPr lang="de-CH" sz="800" dirty="0"/>
          </a:p>
          <a:p>
            <a:pPr marL="173010" indent="-173010">
              <a:buFont typeface="Arial" panose="020B0604020202020204" pitchFamily="34" charset="0"/>
              <a:buChar char="•"/>
            </a:pPr>
            <a:r>
              <a:rPr lang="de-CH" sz="800" dirty="0"/>
              <a:t>Mit Blick auf die Sprachregionen zeigen sich signifikante Unterschiede, das </a:t>
            </a:r>
            <a:r>
              <a:rPr lang="de-CH" sz="800" b="1" dirty="0"/>
              <a:t>tiefste Mindestalter </a:t>
            </a:r>
            <a:r>
              <a:rPr lang="de-CH" sz="800" dirty="0"/>
              <a:t>gemäss KONZEPT ist mit 7 Jahren in der Romandie zu finden ist, gefolgt von der Deutschschweiz mit 8.8 Jahren und dem Tessin mit 10.8 Jahren). Keine signifikanten Unterschiede fanden sich beim </a:t>
            </a:r>
            <a:r>
              <a:rPr lang="de-CH" sz="800" b="1" dirty="0"/>
              <a:t>Höchstalter</a:t>
            </a:r>
            <a:r>
              <a:rPr lang="de-CH" sz="800" dirty="0"/>
              <a:t> gemäss KONZEPT</a:t>
            </a:r>
          </a:p>
          <a:p>
            <a:pPr marL="173010" indent="-173010">
              <a:buFont typeface="Arial" panose="020B0604020202020204" pitchFamily="34" charset="0"/>
              <a:buChar char="•"/>
            </a:pPr>
            <a:endParaRPr lang="de-CH" sz="800" dirty="0"/>
          </a:p>
          <a:p>
            <a:pPr marL="173010" indent="-173010">
              <a:buFont typeface="Arial" panose="020B0604020202020204" pitchFamily="34" charset="0"/>
              <a:buChar char="•"/>
            </a:pPr>
            <a:r>
              <a:rPr lang="de-CH" sz="800" dirty="0"/>
              <a:t>Mit Blick auf die drei Gemeindetypen zeigt sich zusammengefasst: Je städtischer desto niedriger ist das tiefste Mindestalter gemäss Konzept.</a:t>
            </a:r>
          </a:p>
          <a:p>
            <a:endParaRPr lang="de-CH" sz="700" dirty="0"/>
          </a:p>
          <a:p>
            <a:pPr marL="173010" indent="-173010">
              <a:buFont typeface="Arial" panose="020B0604020202020204" pitchFamily="34" charset="0"/>
              <a:buChar char="•"/>
            </a:pPr>
            <a:r>
              <a:rPr lang="de-DE" sz="800" dirty="0"/>
              <a:t>Bei den Einschätzungsfragen gaben 10% der Einrichtungen an, dass Angebote, welche eigentlich für Jugendliche konzipiert sind, vermehrt von 10- bis 12-Jährigen in Anspruch genommen werden bzw. 24% stimmen dieser Aussage eher zu.  </a:t>
            </a:r>
          </a:p>
          <a:p>
            <a:pPr marL="173010" indent="-173010">
              <a:buFont typeface="Arial" panose="020B0604020202020204" pitchFamily="34" charset="0"/>
              <a:buChar char="•"/>
            </a:pPr>
            <a:r>
              <a:rPr lang="de-DE" sz="800" dirty="0"/>
              <a:t>Weitere 25% der Einrichtungen sind der Meinung, dass aufgrund der Nutzung von Jugendarbeitsangeboten durch 10- bis 12-Jährige ältere Jugendliche das Angebot weniger häufig in Anspruch nehmen, davon stimmen 4% dieser Aussage sehr zu.</a:t>
            </a:r>
          </a:p>
          <a:p>
            <a:endParaRPr lang="de-CH" sz="600" dirty="0"/>
          </a:p>
          <a:p>
            <a:endParaRPr lang="de-CH" sz="600" dirty="0"/>
          </a:p>
          <a:p>
            <a:r>
              <a:rPr lang="de-CH" sz="600" dirty="0">
                <a:solidFill>
                  <a:schemeClr val="bg1">
                    <a:lumMod val="75000"/>
                  </a:schemeClr>
                </a:solidFill>
              </a:rPr>
              <a:t>Weglassen: </a:t>
            </a:r>
          </a:p>
          <a:p>
            <a:pPr marL="173010" indent="-173010" defTabSz="922721">
              <a:buFont typeface="Arial" panose="020B0604020202020204" pitchFamily="34" charset="0"/>
              <a:buChar char="•"/>
              <a:defRPr/>
            </a:pPr>
            <a:r>
              <a:rPr lang="de-CH" sz="600" i="1" dirty="0">
                <a:solidFill>
                  <a:schemeClr val="bg1">
                    <a:lumMod val="75000"/>
                  </a:schemeClr>
                </a:solidFill>
              </a:rPr>
              <a:t>Der </a:t>
            </a:r>
            <a:r>
              <a:rPr lang="de-CH" sz="600" b="1" i="1" dirty="0">
                <a:solidFill>
                  <a:schemeClr val="bg1">
                    <a:lumMod val="75000"/>
                  </a:schemeClr>
                </a:solidFill>
              </a:rPr>
              <a:t>Mittelwert</a:t>
            </a:r>
            <a:r>
              <a:rPr lang="de-CH" sz="600" i="1" dirty="0">
                <a:solidFill>
                  <a:schemeClr val="bg1">
                    <a:lumMod val="75000"/>
                  </a:schemeClr>
                </a:solidFill>
              </a:rPr>
              <a:t> gemäss </a:t>
            </a:r>
            <a:r>
              <a:rPr lang="de-CH" sz="600" b="1" i="1" dirty="0">
                <a:solidFill>
                  <a:schemeClr val="bg1">
                    <a:lumMod val="75000"/>
                  </a:schemeClr>
                </a:solidFill>
              </a:rPr>
              <a:t>Konzept</a:t>
            </a:r>
            <a:r>
              <a:rPr lang="de-CH" sz="600" i="1" dirty="0">
                <a:solidFill>
                  <a:schemeClr val="bg1">
                    <a:lumMod val="75000"/>
                  </a:schemeClr>
                </a:solidFill>
              </a:rPr>
              <a:t> liegt bei 8.59 Jahren nach unten und nach oben bei 19.91 Jahren</a:t>
            </a:r>
          </a:p>
          <a:p>
            <a:pPr marL="173010" indent="-173010" defTabSz="922721">
              <a:buFont typeface="Arial" panose="020B0604020202020204" pitchFamily="34" charset="0"/>
              <a:buChar char="•"/>
              <a:defRPr/>
            </a:pPr>
            <a:r>
              <a:rPr lang="de-CH" sz="600" i="1" dirty="0">
                <a:solidFill>
                  <a:schemeClr val="bg1">
                    <a:lumMod val="75000"/>
                  </a:schemeClr>
                </a:solidFill>
              </a:rPr>
              <a:t>Der </a:t>
            </a:r>
            <a:r>
              <a:rPr lang="de-CH" sz="600" b="1" i="1" dirty="0">
                <a:solidFill>
                  <a:schemeClr val="bg1">
                    <a:lumMod val="75000"/>
                  </a:schemeClr>
                </a:solidFill>
              </a:rPr>
              <a:t>tatsächliche</a:t>
            </a:r>
            <a:r>
              <a:rPr lang="de-CH" sz="600" i="1" dirty="0">
                <a:solidFill>
                  <a:schemeClr val="bg1">
                    <a:lumMod val="75000"/>
                  </a:schemeClr>
                </a:solidFill>
              </a:rPr>
              <a:t> </a:t>
            </a:r>
            <a:r>
              <a:rPr lang="de-CH" sz="600" b="1" i="1" dirty="0">
                <a:solidFill>
                  <a:schemeClr val="bg1">
                    <a:lumMod val="75000"/>
                  </a:schemeClr>
                </a:solidFill>
              </a:rPr>
              <a:t>Mittelwerte</a:t>
            </a:r>
            <a:r>
              <a:rPr lang="de-CH" sz="600" i="1" dirty="0">
                <a:solidFill>
                  <a:schemeClr val="bg1">
                    <a:lumMod val="75000"/>
                  </a:schemeClr>
                </a:solidFill>
              </a:rPr>
              <a:t> liegt bei 8.39 Jahren nach unten und nach oben bei 19.55 Jahren.</a:t>
            </a:r>
          </a:p>
          <a:p>
            <a:endParaRPr lang="de-CH" sz="600" b="1" i="1" dirty="0">
              <a:solidFill>
                <a:schemeClr val="bg1">
                  <a:lumMod val="75000"/>
                </a:schemeClr>
              </a:solidFill>
            </a:endParaRPr>
          </a:p>
          <a:p>
            <a:r>
              <a:rPr lang="de-CH" sz="600" b="1" i="1" dirty="0">
                <a:solidFill>
                  <a:schemeClr val="bg1">
                    <a:lumMod val="75000"/>
                  </a:schemeClr>
                </a:solidFill>
              </a:rPr>
              <a:t>Sprachregionale Unterschiede:</a:t>
            </a:r>
          </a:p>
          <a:p>
            <a:r>
              <a:rPr lang="de-CH" sz="600" i="1" dirty="0">
                <a:solidFill>
                  <a:schemeClr val="bg1">
                    <a:lumMod val="75000"/>
                  </a:schemeClr>
                </a:solidFill>
              </a:rPr>
              <a:t>Das </a:t>
            </a:r>
            <a:r>
              <a:rPr lang="de-CH" sz="600" b="1" i="1" dirty="0">
                <a:solidFill>
                  <a:schemeClr val="bg1">
                    <a:lumMod val="75000"/>
                  </a:schemeClr>
                </a:solidFill>
              </a:rPr>
              <a:t>Mindestalter</a:t>
            </a:r>
            <a:r>
              <a:rPr lang="de-CH" sz="600" i="1" dirty="0">
                <a:solidFill>
                  <a:schemeClr val="bg1">
                    <a:lumMod val="75000"/>
                  </a:schemeClr>
                </a:solidFill>
              </a:rPr>
              <a:t> gemäss Konzept unterscheidet sich signifikant F(2, 616) = 13.58, p &lt; .001 zwischen den drei </a:t>
            </a:r>
            <a:r>
              <a:rPr lang="de-CH" sz="600" b="1" i="1" dirty="0">
                <a:solidFill>
                  <a:schemeClr val="bg1">
                    <a:lumMod val="75000"/>
                  </a:schemeClr>
                </a:solidFill>
              </a:rPr>
              <a:t>Sprachregionen</a:t>
            </a:r>
            <a:r>
              <a:rPr lang="de-CH" sz="600" i="1" dirty="0">
                <a:solidFill>
                  <a:schemeClr val="bg1">
                    <a:lumMod val="75000"/>
                  </a:schemeClr>
                </a:solidFill>
              </a:rPr>
              <a:t>. Die französischsprachige Schweiz hat mit 7.04 Jahren das tiefste Mindestalter. Das höchste Mindestalter befindet sich in der italienischsprachigen Schweiz mit 10.75 Jahren. Dazwischen liegt die Deutschschweiz mit 8.84 Jahren. Ein Post-hoc Text (Dun-nett-T3) hat gezeigt, dass sich das Mindestalter gemäss Konzept zwischen allen drei Sprachregionen signifikant voneinander unterscheiden.</a:t>
            </a:r>
          </a:p>
          <a:p>
            <a:endParaRPr lang="de-CH" sz="600" i="1" dirty="0">
              <a:solidFill>
                <a:schemeClr val="bg1">
                  <a:lumMod val="75000"/>
                </a:schemeClr>
              </a:solidFill>
            </a:endParaRPr>
          </a:p>
          <a:p>
            <a:pPr defTabSz="924382">
              <a:defRPr/>
            </a:pPr>
            <a:r>
              <a:rPr lang="de-CH" sz="600" i="1" dirty="0">
                <a:solidFill>
                  <a:schemeClr val="bg1">
                    <a:lumMod val="75000"/>
                  </a:schemeClr>
                </a:solidFill>
              </a:rPr>
              <a:t>Das </a:t>
            </a:r>
            <a:r>
              <a:rPr lang="de-CH" sz="600" b="1" i="1" dirty="0">
                <a:solidFill>
                  <a:schemeClr val="bg1">
                    <a:lumMod val="75000"/>
                  </a:schemeClr>
                </a:solidFill>
              </a:rPr>
              <a:t>Höchstalter</a:t>
            </a:r>
            <a:r>
              <a:rPr lang="de-CH" sz="600" i="1" dirty="0">
                <a:solidFill>
                  <a:schemeClr val="bg1">
                    <a:lumMod val="75000"/>
                  </a:schemeClr>
                </a:solidFill>
              </a:rPr>
              <a:t> gemäss Konzept unterscheidet sich nicht signifikant F(2, 590) = 1.600, p &lt; 0.05 zwischen den drei </a:t>
            </a:r>
            <a:r>
              <a:rPr lang="de-CH" sz="600" b="1" i="1" dirty="0">
                <a:solidFill>
                  <a:schemeClr val="bg1">
                    <a:lumMod val="75000"/>
                  </a:schemeClr>
                </a:solidFill>
              </a:rPr>
              <a:t>Sprachregionen</a:t>
            </a:r>
            <a:r>
              <a:rPr lang="de-CH" sz="600" i="1" dirty="0">
                <a:solidFill>
                  <a:schemeClr val="bg1">
                    <a:lumMod val="75000"/>
                  </a:schemeClr>
                </a:solidFill>
              </a:rPr>
              <a:t>. Die französischsprachige Schweiz hat mit 21.48 Jahren das höchste Höchstalter. Das niedrigste Höchstalter befindet sich in der italienischsprachigen Schweiz mit 19.38 Jahren. Dazwischen liegt die Deutschschweiz mit 20.13 Jahren.</a:t>
            </a:r>
          </a:p>
          <a:p>
            <a:endParaRPr lang="de-CH" sz="600" i="1" dirty="0">
              <a:solidFill>
                <a:schemeClr val="bg1">
                  <a:lumMod val="75000"/>
                </a:schemeClr>
              </a:solidFill>
            </a:endParaRPr>
          </a:p>
          <a:p>
            <a:r>
              <a:rPr lang="de-CH" sz="600" b="1" i="1" dirty="0">
                <a:solidFill>
                  <a:schemeClr val="bg1">
                    <a:lumMod val="75000"/>
                  </a:schemeClr>
                </a:solidFill>
              </a:rPr>
              <a:t>Unterschiede nach Gemeindetyp:</a:t>
            </a:r>
          </a:p>
          <a:p>
            <a:r>
              <a:rPr lang="de-CH" sz="600" i="1" dirty="0">
                <a:solidFill>
                  <a:schemeClr val="bg1">
                    <a:lumMod val="75000"/>
                  </a:schemeClr>
                </a:solidFill>
              </a:rPr>
              <a:t>Das </a:t>
            </a:r>
            <a:r>
              <a:rPr lang="de-CH" sz="600" b="1" i="1" dirty="0">
                <a:solidFill>
                  <a:schemeClr val="bg1">
                    <a:lumMod val="75000"/>
                  </a:schemeClr>
                </a:solidFill>
              </a:rPr>
              <a:t>Mindestalter</a:t>
            </a:r>
            <a:r>
              <a:rPr lang="de-CH" sz="600" i="1" dirty="0">
                <a:solidFill>
                  <a:schemeClr val="bg1">
                    <a:lumMod val="75000"/>
                  </a:schemeClr>
                </a:solidFill>
              </a:rPr>
              <a:t> gemäss Konzept unterscheidet sich signifikant F(2, 607) = 18.9, p &lt; .001 zwischen den drei </a:t>
            </a:r>
            <a:r>
              <a:rPr lang="de-CH" sz="600" b="1" i="1" dirty="0">
                <a:solidFill>
                  <a:schemeClr val="bg1">
                    <a:lumMod val="75000"/>
                  </a:schemeClr>
                </a:solidFill>
              </a:rPr>
              <a:t>Gemeindetypen</a:t>
            </a:r>
            <a:r>
              <a:rPr lang="de-CH" sz="600" i="1" dirty="0">
                <a:solidFill>
                  <a:schemeClr val="bg1">
                    <a:lumMod val="75000"/>
                  </a:schemeClr>
                </a:solidFill>
              </a:rPr>
              <a:t>. Städtische Gemeinden haben mit 7.94 Jahren das tiefste Mindestalter. Das höchste Mindestalter befindet sich ländlichen Gemeinden mit 10.23 Jahren. Dazwischen liegen periurbane Gemeinde und ländliche Zentrumsgemeinde mit 9.58 Jahren. Ein Post-hoc Text (Dunnett-T3) hat gezeigt, dass sich das Mindestalter gemäss Konzept zwischen den Gemeindetypen signifikant voneinander unterscheiden - ausgenommen davon ist der Vergleich von ländlichen Gemeinden gegenüber periurbanen Gemeinden und ländlichen Zentrumsgemeinden.</a:t>
            </a:r>
          </a:p>
          <a:p>
            <a:endParaRPr lang="de-CH" sz="600" i="1" dirty="0">
              <a:solidFill>
                <a:schemeClr val="bg1">
                  <a:lumMod val="75000"/>
                </a:schemeClr>
              </a:solidFill>
            </a:endParaRPr>
          </a:p>
          <a:p>
            <a:r>
              <a:rPr lang="de-CH" sz="600" i="1" dirty="0">
                <a:solidFill>
                  <a:schemeClr val="bg1">
                    <a:lumMod val="75000"/>
                  </a:schemeClr>
                </a:solidFill>
              </a:rPr>
              <a:t>Das </a:t>
            </a:r>
            <a:r>
              <a:rPr lang="de-CH" sz="600" b="1" i="1" dirty="0">
                <a:solidFill>
                  <a:schemeClr val="bg1">
                    <a:lumMod val="75000"/>
                  </a:schemeClr>
                </a:solidFill>
              </a:rPr>
              <a:t>Höchstalter</a:t>
            </a:r>
            <a:r>
              <a:rPr lang="de-CH" sz="600" i="1" dirty="0">
                <a:solidFill>
                  <a:schemeClr val="bg1">
                    <a:lumMod val="75000"/>
                  </a:schemeClr>
                </a:solidFill>
              </a:rPr>
              <a:t> gemäss Konzept unterscheidet sich nicht signifikant F(2, 581) = 2.64, p &lt; .005 zwischen den drei </a:t>
            </a:r>
            <a:r>
              <a:rPr lang="de-CH" sz="600" b="1" i="1" dirty="0">
                <a:solidFill>
                  <a:schemeClr val="bg1">
                    <a:lumMod val="75000"/>
                  </a:schemeClr>
                </a:solidFill>
              </a:rPr>
              <a:t>Gemeindetypen</a:t>
            </a:r>
            <a:r>
              <a:rPr lang="de-CH" sz="600" i="1" dirty="0">
                <a:solidFill>
                  <a:schemeClr val="bg1">
                    <a:lumMod val="75000"/>
                  </a:schemeClr>
                </a:solidFill>
              </a:rPr>
              <a:t>. Städtische Gemeinden haben mit 20.79 Jahren das höchste Höchstalter. Periurbane Gemeinde und ländliche Zentrumsgemeinde liegen bei einem höchsten Höchstalter bei 19.21 Jahren und ländliche Gemeinden liegen bei 19.21 Jahren als höchstes Höchstalter. Ein Post-hoc Text (Dunnett-T3) hat gezeigt, dass sich das Höchstalter gemäss Konzept zwischen den Gemeindetypen nicht signifikant voneinander unterscheiden - ausgenommen davon ist der Vergleich von ländlichen Gemeinden gegenüber städtischen Gemeinden - bei denen leichte Signifikanzen auftreten.</a:t>
            </a:r>
          </a:p>
        </p:txBody>
      </p:sp>
      <p:sp>
        <p:nvSpPr>
          <p:cNvPr id="4" name="Foliennummernplatzhalter 3"/>
          <p:cNvSpPr>
            <a:spLocks noGrp="1"/>
          </p:cNvSpPr>
          <p:nvPr>
            <p:ph type="sldNum" sz="quarter" idx="10"/>
          </p:nvPr>
        </p:nvSpPr>
        <p:spPr/>
        <p:txBody>
          <a:bodyPr/>
          <a:lstStyle/>
          <a:p>
            <a:pPr>
              <a:defRPr/>
            </a:pPr>
            <a:fld id="{3A4B72E3-9D84-421F-9FB1-2B4351776395}" type="slidenum">
              <a:rPr lang="de-CH" smtClean="0"/>
              <a:pPr>
                <a:defRPr/>
              </a:pPr>
              <a:t>16</a:t>
            </a:fld>
            <a:endParaRPr lang="de-CH"/>
          </a:p>
        </p:txBody>
      </p:sp>
    </p:spTree>
    <p:extLst>
      <p:ext uri="{BB962C8B-B14F-4D97-AF65-F5344CB8AC3E}">
        <p14:creationId xmlns:p14="http://schemas.microsoft.com/office/powerpoint/2010/main" val="379410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dirty="0">
                <a:latin typeface="Arial" panose="020B0604020202020204" pitchFamily="34" charset="0"/>
                <a:cs typeface="Arial" panose="020B0604020202020204" pitchFamily="34" charset="0"/>
              </a:rPr>
              <a:t>Nun kommen wir zu den Ergebnissen der Frage im Video «Woher kommt der Stutz?»</a:t>
            </a:r>
          </a:p>
          <a:p>
            <a:endParaRPr lang="de-CH" sz="900" dirty="0">
              <a:latin typeface="Arial" panose="020B0604020202020204" pitchFamily="34" charset="0"/>
              <a:cs typeface="Arial" panose="020B0604020202020204" pitchFamily="34" charset="0"/>
            </a:endParaRPr>
          </a:p>
          <a:p>
            <a:r>
              <a:rPr lang="de-CH" sz="900" dirty="0">
                <a:latin typeface="Arial" panose="020B0604020202020204" pitchFamily="34" charset="0"/>
                <a:cs typeface="Arial" panose="020B0604020202020204" pitchFamily="34" charset="0"/>
              </a:rPr>
              <a:t>Im Folgenden die Finanzierungsquellen der Einrichtungen – hierbei handelt es sich um Mehrfachnennungen</a:t>
            </a:r>
          </a:p>
          <a:p>
            <a:endParaRPr lang="de-CH" sz="900" dirty="0">
              <a:latin typeface="Arial" panose="020B0604020202020204" pitchFamily="34" charset="0"/>
              <a:cs typeface="Arial" panose="020B0604020202020204" pitchFamily="34" charset="0"/>
            </a:endParaRPr>
          </a:p>
          <a:p>
            <a:pPr defTabSz="924382">
              <a:defRPr/>
            </a:pPr>
            <a:r>
              <a:rPr lang="de-CH" sz="900" b="1" dirty="0">
                <a:latin typeface="Arial" panose="020B0604020202020204" pitchFamily="34" charset="0"/>
                <a:cs typeface="Arial" panose="020B0604020202020204" pitchFamily="34" charset="0"/>
              </a:rPr>
              <a:t>Diese Darstellung sagt nichts aus über die Höhe der Beiträge!</a:t>
            </a:r>
          </a:p>
          <a:p>
            <a:pPr defTabSz="924382">
              <a:defRPr/>
            </a:pPr>
            <a:endParaRPr lang="de-CH" sz="900" b="1" u="sng" dirty="0">
              <a:latin typeface="Arial" panose="020B0604020202020204" pitchFamily="34" charset="0"/>
              <a:cs typeface="Arial" panose="020B0604020202020204" pitchFamily="34" charset="0"/>
            </a:endParaRPr>
          </a:p>
          <a:p>
            <a:pPr marL="173010" indent="-173010">
              <a:buFont typeface="Arial" panose="020B0604020202020204" pitchFamily="34" charset="0"/>
              <a:buChar char="•"/>
            </a:pPr>
            <a:r>
              <a:rPr lang="de-DE" sz="900" dirty="0">
                <a:latin typeface="Arial" panose="020B0604020202020204" pitchFamily="34" charset="0"/>
                <a:cs typeface="Arial" panose="020B0604020202020204" pitchFamily="34" charset="0"/>
              </a:rPr>
              <a:t>Die </a:t>
            </a:r>
            <a:r>
              <a:rPr lang="de-DE" sz="900" b="1" dirty="0">
                <a:latin typeface="Arial" panose="020B0604020202020204" pitchFamily="34" charset="0"/>
                <a:cs typeface="Arial" panose="020B0604020202020204" pitchFamily="34" charset="0"/>
              </a:rPr>
              <a:t>am häufigsten </a:t>
            </a:r>
            <a:r>
              <a:rPr lang="de-DE" sz="900" dirty="0">
                <a:latin typeface="Arial" panose="020B0604020202020204" pitchFamily="34" charset="0"/>
                <a:cs typeface="Arial" panose="020B0604020202020204" pitchFamily="34" charset="0"/>
              </a:rPr>
              <a:t>genannte Finanzierungsquelle stellt mit </a:t>
            </a:r>
            <a:r>
              <a:rPr lang="de-DE" sz="900" b="1" dirty="0">
                <a:latin typeface="Arial" panose="020B0604020202020204" pitchFamily="34" charset="0"/>
                <a:cs typeface="Arial" panose="020B0604020202020204" pitchFamily="34" charset="0"/>
              </a:rPr>
              <a:t>73% die politische Standortgemeinde</a:t>
            </a:r>
            <a:r>
              <a:rPr lang="de-DE" sz="900" dirty="0">
                <a:latin typeface="Arial" panose="020B0604020202020204" pitchFamily="34" charset="0"/>
                <a:cs typeface="Arial" panose="020B0604020202020204" pitchFamily="34" charset="0"/>
              </a:rPr>
              <a:t> dar. </a:t>
            </a:r>
          </a:p>
          <a:p>
            <a:pPr marL="173010" indent="-173010">
              <a:buFont typeface="Arial" panose="020B0604020202020204" pitchFamily="34" charset="0"/>
              <a:buChar char="•"/>
            </a:pPr>
            <a:r>
              <a:rPr lang="de-DE" sz="900" b="1" dirty="0">
                <a:latin typeface="Arial" panose="020B0604020202020204" pitchFamily="34" charset="0"/>
                <a:cs typeface="Arial" panose="020B0604020202020204" pitchFamily="34" charset="0"/>
              </a:rPr>
              <a:t>38% </a:t>
            </a:r>
            <a:r>
              <a:rPr lang="de-DE" sz="900" dirty="0">
                <a:latin typeface="Arial" panose="020B0604020202020204" pitchFamily="34" charset="0"/>
                <a:cs typeface="Arial" panose="020B0604020202020204" pitchFamily="34" charset="0"/>
              </a:rPr>
              <a:t>nennen </a:t>
            </a:r>
            <a:r>
              <a:rPr lang="de-DE" sz="900" b="1" dirty="0">
                <a:latin typeface="Arial" panose="020B0604020202020204" pitchFamily="34" charset="0"/>
                <a:cs typeface="Arial" panose="020B0604020202020204" pitchFamily="34" charset="0"/>
              </a:rPr>
              <a:t>eigene Einnahmen </a:t>
            </a:r>
            <a:r>
              <a:rPr lang="de-DE" sz="900" dirty="0">
                <a:latin typeface="Arial" panose="020B0604020202020204" pitchFamily="34" charset="0"/>
                <a:cs typeface="Arial" panose="020B0604020202020204" pitchFamily="34" charset="0"/>
              </a:rPr>
              <a:t>(z.B. durch Raumvermietung, Kursbeiträge) als Finanzierungsquelle – allerdings ist die Höhe bei diesem Beitrag sehr gering</a:t>
            </a:r>
          </a:p>
          <a:p>
            <a:pPr marL="173010" indent="-173010" defTabSz="922721">
              <a:buFont typeface="Arial" panose="020B0604020202020204" pitchFamily="34" charset="0"/>
              <a:buChar char="•"/>
              <a:defRPr/>
            </a:pPr>
            <a:r>
              <a:rPr lang="de-DE" sz="900" b="1" dirty="0">
                <a:latin typeface="Arial" panose="020B0604020202020204" pitchFamily="34" charset="0"/>
                <a:cs typeface="Arial" panose="020B0604020202020204" pitchFamily="34" charset="0"/>
              </a:rPr>
              <a:t>26% </a:t>
            </a:r>
            <a:r>
              <a:rPr lang="de-DE" sz="900" dirty="0">
                <a:latin typeface="Arial" panose="020B0604020202020204" pitchFamily="34" charset="0"/>
                <a:cs typeface="Arial" panose="020B0604020202020204" pitchFamily="34" charset="0"/>
              </a:rPr>
              <a:t>der Einrichtungen erhalten Gelder vom </a:t>
            </a:r>
            <a:r>
              <a:rPr lang="de-DE" sz="900" b="1" dirty="0">
                <a:latin typeface="Arial" panose="020B0604020202020204" pitchFamily="34" charset="0"/>
                <a:cs typeface="Arial" panose="020B0604020202020204" pitchFamily="34" charset="0"/>
              </a:rPr>
              <a:t>Kanton</a:t>
            </a:r>
          </a:p>
          <a:p>
            <a:pPr marL="173010" indent="-173010">
              <a:buFont typeface="Arial" panose="020B0604020202020204" pitchFamily="34" charset="0"/>
              <a:buChar char="•"/>
            </a:pPr>
            <a:r>
              <a:rPr lang="de-DE" sz="900" b="1" dirty="0">
                <a:latin typeface="Arial" panose="020B0604020202020204" pitchFamily="34" charset="0"/>
                <a:cs typeface="Arial" panose="020B0604020202020204" pitchFamily="34" charset="0"/>
              </a:rPr>
              <a:t>26%</a:t>
            </a:r>
            <a:r>
              <a:rPr lang="de-DE" sz="900" dirty="0">
                <a:latin typeface="Arial" panose="020B0604020202020204" pitchFamily="34" charset="0"/>
                <a:cs typeface="Arial" panose="020B0604020202020204" pitchFamily="34" charset="0"/>
              </a:rPr>
              <a:t> beziehen finanzielle Mittel aus </a:t>
            </a:r>
            <a:r>
              <a:rPr lang="de-DE" sz="900" b="1" dirty="0">
                <a:latin typeface="Arial" panose="020B0604020202020204" pitchFamily="34" charset="0"/>
                <a:cs typeface="Arial" panose="020B0604020202020204" pitchFamily="34" charset="0"/>
              </a:rPr>
              <a:t>religiösen Vereinigungen</a:t>
            </a:r>
          </a:p>
          <a:p>
            <a:pPr marL="173010" indent="-173010" defTabSz="922721">
              <a:buFont typeface="Arial" panose="020B0604020202020204" pitchFamily="34" charset="0"/>
              <a:buChar char="•"/>
              <a:defRPr/>
            </a:pPr>
            <a:r>
              <a:rPr lang="de-DE" sz="900" b="1" dirty="0">
                <a:latin typeface="Arial" panose="020B0604020202020204" pitchFamily="34" charset="0"/>
                <a:cs typeface="Arial" panose="020B0604020202020204" pitchFamily="34" charset="0"/>
              </a:rPr>
              <a:t>25% </a:t>
            </a:r>
            <a:r>
              <a:rPr lang="de-DE" sz="900" dirty="0">
                <a:latin typeface="Arial" panose="020B0604020202020204" pitchFamily="34" charset="0"/>
                <a:cs typeface="Arial" panose="020B0604020202020204" pitchFamily="34" charset="0"/>
              </a:rPr>
              <a:t>der Einrichtungen erhalten </a:t>
            </a:r>
            <a:r>
              <a:rPr lang="de-DE" sz="900" b="1" dirty="0">
                <a:latin typeface="Arial" panose="020B0604020202020204" pitchFamily="34" charset="0"/>
                <a:cs typeface="Arial" panose="020B0604020202020204" pitchFamily="34" charset="0"/>
              </a:rPr>
              <a:t>einmalige Spenden </a:t>
            </a:r>
          </a:p>
          <a:p>
            <a:pPr marL="173010" indent="-173010">
              <a:buFont typeface="Arial" panose="020B0604020202020204" pitchFamily="34" charset="0"/>
              <a:buChar char="•"/>
            </a:pPr>
            <a:r>
              <a:rPr lang="de-DE" sz="900" dirty="0">
                <a:latin typeface="Arial" panose="020B0604020202020204" pitchFamily="34" charset="0"/>
                <a:cs typeface="Arial" panose="020B0604020202020204" pitchFamily="34" charset="0"/>
              </a:rPr>
              <a:t>Durch den </a:t>
            </a:r>
            <a:r>
              <a:rPr lang="de-DE" sz="900" b="1" dirty="0">
                <a:latin typeface="Arial" panose="020B0604020202020204" pitchFamily="34" charset="0"/>
                <a:cs typeface="Arial" panose="020B0604020202020204" pitchFamily="34" charset="0"/>
              </a:rPr>
              <a:t>Zusammenschluss mehrerer Gemeinden </a:t>
            </a:r>
            <a:r>
              <a:rPr lang="de-DE" sz="900" dirty="0">
                <a:latin typeface="Arial" panose="020B0604020202020204" pitchFamily="34" charset="0"/>
                <a:cs typeface="Arial" panose="020B0604020202020204" pitchFamily="34" charset="0"/>
              </a:rPr>
              <a:t>erhalten 23% der Einrichtungen finanziert. </a:t>
            </a:r>
          </a:p>
          <a:p>
            <a:pPr marL="173010" indent="-173010">
              <a:buFont typeface="Arial" panose="020B0604020202020204" pitchFamily="34" charset="0"/>
              <a:buChar char="•"/>
            </a:pPr>
            <a:r>
              <a:rPr lang="de-DE" sz="900" b="1" dirty="0">
                <a:latin typeface="Arial" panose="020B0604020202020204" pitchFamily="34" charset="0"/>
                <a:cs typeface="Arial" panose="020B0604020202020204" pitchFamily="34" charset="0"/>
              </a:rPr>
              <a:t>Mitgliedbeiträge</a:t>
            </a:r>
            <a:r>
              <a:rPr lang="de-DE" sz="900" dirty="0">
                <a:latin typeface="Arial" panose="020B0604020202020204" pitchFamily="34" charset="0"/>
                <a:cs typeface="Arial" panose="020B0604020202020204" pitchFamily="34" charset="0"/>
              </a:rPr>
              <a:t> </a:t>
            </a:r>
            <a:r>
              <a:rPr lang="de-DE" sz="900" b="1" dirty="0">
                <a:latin typeface="Arial" panose="020B0604020202020204" pitchFamily="34" charset="0"/>
                <a:cs typeface="Arial" panose="020B0604020202020204" pitchFamily="34" charset="0"/>
              </a:rPr>
              <a:t>von Vereinsmitgliedern </a:t>
            </a:r>
            <a:r>
              <a:rPr lang="de-DE" sz="900" dirty="0">
                <a:latin typeface="Arial" panose="020B0604020202020204" pitchFamily="34" charset="0"/>
                <a:cs typeface="Arial" panose="020B0604020202020204" pitchFamily="34" charset="0"/>
              </a:rPr>
              <a:t>werden in </a:t>
            </a:r>
            <a:r>
              <a:rPr lang="de-DE" sz="900" b="1" dirty="0">
                <a:latin typeface="Arial" panose="020B0604020202020204" pitchFamily="34" charset="0"/>
                <a:cs typeface="Arial" panose="020B0604020202020204" pitchFamily="34" charset="0"/>
              </a:rPr>
              <a:t>20%</a:t>
            </a:r>
            <a:r>
              <a:rPr lang="de-DE" sz="900" dirty="0">
                <a:latin typeface="Arial" panose="020B0604020202020204" pitchFamily="34" charset="0"/>
                <a:cs typeface="Arial" panose="020B0604020202020204" pitchFamily="34" charset="0"/>
              </a:rPr>
              <a:t> der Einrichtungen zur Finanzierung hinzugezogen</a:t>
            </a:r>
          </a:p>
          <a:p>
            <a:pPr marL="173010" indent="-173010">
              <a:buFont typeface="Arial" panose="020B0604020202020204" pitchFamily="34" charset="0"/>
              <a:buChar char="•"/>
            </a:pPr>
            <a:r>
              <a:rPr lang="de-DE" sz="900" b="1" dirty="0">
                <a:latin typeface="Arial" panose="020B0604020202020204" pitchFamily="34" charset="0"/>
                <a:cs typeface="Arial" panose="020B0604020202020204" pitchFamily="34" charset="0"/>
              </a:rPr>
              <a:t>14% </a:t>
            </a:r>
            <a:r>
              <a:rPr lang="de-DE" sz="900" dirty="0">
                <a:latin typeface="Arial" panose="020B0604020202020204" pitchFamily="34" charset="0"/>
                <a:cs typeface="Arial" panose="020B0604020202020204" pitchFamily="34" charset="0"/>
              </a:rPr>
              <a:t>bekommen Gelder aus </a:t>
            </a:r>
            <a:r>
              <a:rPr lang="de-DE" sz="900" b="1" dirty="0">
                <a:latin typeface="Arial" panose="020B0604020202020204" pitchFamily="34" charset="0"/>
                <a:cs typeface="Arial" panose="020B0604020202020204" pitchFamily="34" charset="0"/>
              </a:rPr>
              <a:t>gemeinnützigen Stiftungen </a:t>
            </a:r>
            <a:r>
              <a:rPr lang="de-DE" sz="900" dirty="0">
                <a:latin typeface="Arial" panose="020B0604020202020204" pitchFamily="34" charset="0"/>
                <a:cs typeface="Arial" panose="020B0604020202020204" pitchFamily="34" charset="0"/>
              </a:rPr>
              <a:t>und </a:t>
            </a:r>
            <a:r>
              <a:rPr lang="de-DE" sz="900" b="1" dirty="0">
                <a:latin typeface="Arial" panose="020B0604020202020204" pitchFamily="34" charset="0"/>
                <a:cs typeface="Arial" panose="020B0604020202020204" pitchFamily="34" charset="0"/>
              </a:rPr>
              <a:t>12%</a:t>
            </a:r>
            <a:r>
              <a:rPr lang="de-DE" sz="900" dirty="0">
                <a:latin typeface="Arial" panose="020B0604020202020204" pitchFamily="34" charset="0"/>
                <a:cs typeface="Arial" panose="020B0604020202020204" pitchFamily="34" charset="0"/>
              </a:rPr>
              <a:t> erhalten </a:t>
            </a:r>
            <a:r>
              <a:rPr lang="de-CH" sz="900" b="1" dirty="0">
                <a:latin typeface="Arial" panose="020B0604020202020204" pitchFamily="34" charset="0"/>
                <a:cs typeface="Arial" panose="020B0604020202020204" pitchFamily="34" charset="0"/>
              </a:rPr>
              <a:t>regelmässige</a:t>
            </a:r>
            <a:r>
              <a:rPr lang="de-DE" sz="900" b="1" dirty="0">
                <a:latin typeface="Arial" panose="020B0604020202020204" pitchFamily="34" charset="0"/>
                <a:cs typeface="Arial" panose="020B0604020202020204" pitchFamily="34" charset="0"/>
              </a:rPr>
              <a:t> Spenden von Privaten/Firmen </a:t>
            </a:r>
          </a:p>
          <a:p>
            <a:pPr marL="173010" indent="-173010">
              <a:buFont typeface="Arial" panose="020B0604020202020204" pitchFamily="34" charset="0"/>
              <a:buChar char="•"/>
            </a:pPr>
            <a:r>
              <a:rPr lang="de-DE" sz="900" b="1" dirty="0">
                <a:latin typeface="Arial" panose="020B0604020202020204" pitchFamily="34" charset="0"/>
                <a:cs typeface="Arial" panose="020B0604020202020204" pitchFamily="34" charset="0"/>
              </a:rPr>
              <a:t>19% </a:t>
            </a:r>
            <a:r>
              <a:rPr lang="de-DE" sz="900" dirty="0">
                <a:latin typeface="Arial" panose="020B0604020202020204" pitchFamily="34" charset="0"/>
                <a:cs typeface="Arial" panose="020B0604020202020204" pitchFamily="34" charset="0"/>
              </a:rPr>
              <a:t>nennen</a:t>
            </a:r>
            <a:r>
              <a:rPr lang="de-DE" sz="900" b="1" dirty="0">
                <a:latin typeface="Arial" panose="020B0604020202020204" pitchFamily="34" charset="0"/>
                <a:cs typeface="Arial" panose="020B0604020202020204" pitchFamily="34" charset="0"/>
              </a:rPr>
              <a:t> Anderes </a:t>
            </a:r>
            <a:r>
              <a:rPr lang="de-DE" sz="900" dirty="0">
                <a:latin typeface="Arial" panose="020B0604020202020204" pitchFamily="34" charset="0"/>
                <a:cs typeface="Arial" panose="020B0604020202020204" pitchFamily="34" charset="0"/>
              </a:rPr>
              <a:t>als Quelle von Geldern</a:t>
            </a:r>
          </a:p>
          <a:p>
            <a:endParaRPr lang="de-CH" sz="900" dirty="0">
              <a:latin typeface="Arial" panose="020B0604020202020204" pitchFamily="34" charset="0"/>
              <a:cs typeface="Arial" panose="020B0604020202020204" pitchFamily="34" charset="0"/>
            </a:endParaRPr>
          </a:p>
          <a:p>
            <a:pPr algn="just">
              <a:spcBef>
                <a:spcPts val="606"/>
              </a:spcBef>
              <a:spcAft>
                <a:spcPts val="606"/>
              </a:spcAft>
            </a:pPr>
            <a:r>
              <a:rPr lang="de-CH" sz="900" dirty="0">
                <a:solidFill>
                  <a:srgbClr val="008080"/>
                </a:solidFill>
                <a:latin typeface="Arial" panose="020B0604020202020204" pitchFamily="34" charset="0"/>
                <a:ea typeface="Calibri" panose="020F0502020204030204" pitchFamily="34" charset="0"/>
                <a:cs typeface="Arial" panose="020B0604020202020204" pitchFamily="34" charset="0"/>
              </a:rPr>
              <a:t>Bei mehr als der Hälfte (58.8%) der Einrichtungen stellt die </a:t>
            </a:r>
            <a:r>
              <a:rPr lang="de-CH" sz="900" b="1" dirty="0">
                <a:solidFill>
                  <a:srgbClr val="008080"/>
                </a:solidFill>
                <a:latin typeface="Arial" panose="020B0604020202020204" pitchFamily="34" charset="0"/>
                <a:ea typeface="Calibri" panose="020F0502020204030204" pitchFamily="34" charset="0"/>
                <a:cs typeface="Arial" panose="020B0604020202020204" pitchFamily="34" charset="0"/>
              </a:rPr>
              <a:t>politische Standortgemeinde die grösste Einnahmequelle </a:t>
            </a:r>
            <a:r>
              <a:rPr lang="de-CH" sz="900" dirty="0">
                <a:solidFill>
                  <a:srgbClr val="008080"/>
                </a:solidFill>
                <a:latin typeface="Arial" panose="020B0604020202020204" pitchFamily="34" charset="0"/>
                <a:ea typeface="Calibri" panose="020F0502020204030204" pitchFamily="34" charset="0"/>
                <a:cs typeface="Arial" panose="020B0604020202020204" pitchFamily="34" charset="0"/>
              </a:rPr>
              <a:t>dar. Bei 18.1% der Einrichtungen ist der Kanton die grösste Einnahmequelle und bei 11.2% sind es mehrere politische Gemeinden zusammen. </a:t>
            </a:r>
          </a:p>
          <a:p>
            <a:pPr algn="just">
              <a:spcBef>
                <a:spcPts val="606"/>
              </a:spcBef>
              <a:spcAft>
                <a:spcPts val="606"/>
              </a:spcAft>
            </a:pPr>
            <a:endParaRPr lang="de-CH" sz="900" dirty="0">
              <a:solidFill>
                <a:srgbClr val="008080"/>
              </a:solidFill>
              <a:latin typeface="Arial" panose="020B060402020202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3A4B72E3-9D84-421F-9FB1-2B4351776395}" type="slidenum">
              <a:rPr lang="de-CH" smtClean="0"/>
              <a:pPr>
                <a:defRPr/>
              </a:pPr>
              <a:t>17</a:t>
            </a:fld>
            <a:endParaRPr lang="de-CH"/>
          </a:p>
        </p:txBody>
      </p:sp>
    </p:spTree>
    <p:extLst>
      <p:ext uri="{BB962C8B-B14F-4D97-AF65-F5344CB8AC3E}">
        <p14:creationId xmlns:p14="http://schemas.microsoft.com/office/powerpoint/2010/main" val="167612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b="1" dirty="0"/>
              <a:t>Viele Fragen haben wir auch zur Situation der Mitarbeitenden in den Einrichtungen gestellt…</a:t>
            </a:r>
          </a:p>
          <a:p>
            <a:endParaRPr lang="de-CH" sz="900" b="1" dirty="0"/>
          </a:p>
          <a:p>
            <a:r>
              <a:rPr lang="de-CH" sz="900" b="1" dirty="0"/>
              <a:t>Die Anzahl entlöhnter, festangestellter Mitarbeitenden (inkl. Personen in Ausbildung)</a:t>
            </a:r>
            <a:r>
              <a:rPr lang="de-CH" sz="900" dirty="0"/>
              <a:t> in den Einrichtungen (n=603) liegt im Durchschnitt, resp. </a:t>
            </a:r>
            <a:r>
              <a:rPr lang="de-CH" sz="900" b="1" dirty="0"/>
              <a:t>Mittelwert bei 3.7 </a:t>
            </a:r>
            <a:r>
              <a:rPr lang="de-CH" sz="900" dirty="0"/>
              <a:t>– der Median liegt bei 3.0</a:t>
            </a:r>
          </a:p>
          <a:p>
            <a:pPr defTabSz="922721">
              <a:defRPr/>
            </a:pPr>
            <a:r>
              <a:rPr lang="de-CH" sz="900" dirty="0"/>
              <a:t>Der höchste Mittelwert ist in der </a:t>
            </a:r>
            <a:r>
              <a:rPr lang="de-CH" sz="900" b="1" dirty="0"/>
              <a:t>Romandie</a:t>
            </a:r>
            <a:r>
              <a:rPr lang="de-CH" sz="900" dirty="0"/>
              <a:t> mit </a:t>
            </a:r>
            <a:r>
              <a:rPr lang="de-CH" sz="900" b="1" dirty="0"/>
              <a:t>5.1</a:t>
            </a:r>
            <a:r>
              <a:rPr lang="de-CH" sz="900" dirty="0"/>
              <a:t> (n= 102) festzustellen, gefolgt von der </a:t>
            </a:r>
            <a:r>
              <a:rPr lang="de-CH" sz="900" b="1" dirty="0"/>
              <a:t>Deutschschweiz</a:t>
            </a:r>
            <a:r>
              <a:rPr lang="de-CH" sz="900" dirty="0"/>
              <a:t> mit </a:t>
            </a:r>
            <a:r>
              <a:rPr lang="de-CH" sz="900" b="1" dirty="0"/>
              <a:t>3.4</a:t>
            </a:r>
            <a:r>
              <a:rPr lang="de-CH" sz="900" dirty="0"/>
              <a:t> (n=486) und dem </a:t>
            </a:r>
            <a:r>
              <a:rPr lang="de-CH" sz="900" b="1" dirty="0"/>
              <a:t>Tessin</a:t>
            </a:r>
            <a:r>
              <a:rPr lang="de-CH" sz="900" dirty="0"/>
              <a:t> mit </a:t>
            </a:r>
            <a:r>
              <a:rPr lang="de-CH" sz="900" b="1" dirty="0"/>
              <a:t>1.85</a:t>
            </a:r>
            <a:r>
              <a:rPr lang="de-CH" sz="900" dirty="0"/>
              <a:t> (n=15)</a:t>
            </a:r>
          </a:p>
          <a:p>
            <a:endParaRPr lang="de-CH" sz="900" dirty="0"/>
          </a:p>
          <a:p>
            <a:r>
              <a:rPr lang="de-CH" sz="900" b="1" dirty="0"/>
              <a:t>Wenig überraschend ist, dass der höchste </a:t>
            </a:r>
            <a:r>
              <a:rPr lang="de-CH" sz="900" dirty="0"/>
              <a:t>Mittelwert mit </a:t>
            </a:r>
            <a:r>
              <a:rPr lang="de-CH" sz="900" b="1" dirty="0"/>
              <a:t>4.3</a:t>
            </a:r>
            <a:r>
              <a:rPr lang="de-CH" sz="900" dirty="0"/>
              <a:t> (n=395) in </a:t>
            </a:r>
            <a:r>
              <a:rPr lang="de-CH" sz="900" b="1" dirty="0"/>
              <a:t>städtischen</a:t>
            </a:r>
            <a:r>
              <a:rPr lang="de-CH" sz="900" dirty="0"/>
              <a:t> Gemeinden vorhanden ist, gefolgt von </a:t>
            </a:r>
            <a:r>
              <a:rPr lang="de-CH" sz="900" b="1" dirty="0"/>
              <a:t>periurbanen</a:t>
            </a:r>
            <a:r>
              <a:rPr lang="de-CH" sz="900" dirty="0"/>
              <a:t> Gemeinden mit </a:t>
            </a:r>
            <a:r>
              <a:rPr lang="de-CH" sz="900" b="1" dirty="0"/>
              <a:t>2.6</a:t>
            </a:r>
            <a:r>
              <a:rPr lang="de-CH" sz="900" dirty="0"/>
              <a:t> (n=131), in </a:t>
            </a:r>
            <a:r>
              <a:rPr lang="de-CH" sz="900" b="1" dirty="0"/>
              <a:t>ländlichen</a:t>
            </a:r>
            <a:r>
              <a:rPr lang="de-CH" sz="900" dirty="0"/>
              <a:t> Gemeinden bei </a:t>
            </a:r>
            <a:r>
              <a:rPr lang="de-CH" sz="900" b="1" dirty="0"/>
              <a:t>2.2</a:t>
            </a:r>
            <a:r>
              <a:rPr lang="de-CH" sz="900" dirty="0"/>
              <a:t> (n=68)</a:t>
            </a:r>
          </a:p>
          <a:p>
            <a:endParaRPr lang="de-CH" sz="900" b="1" dirty="0"/>
          </a:p>
          <a:p>
            <a:pPr marL="173010" indent="-173010">
              <a:buFont typeface="Arial" panose="020B0604020202020204" pitchFamily="34" charset="0"/>
              <a:buChar char="•"/>
            </a:pPr>
            <a:r>
              <a:rPr lang="de-CH" sz="900" dirty="0"/>
              <a:t>Die </a:t>
            </a:r>
            <a:r>
              <a:rPr lang="de-CH" sz="900" b="1" dirty="0"/>
              <a:t>Summe der Stellenprozente </a:t>
            </a:r>
            <a:r>
              <a:rPr lang="de-CH" sz="900" dirty="0"/>
              <a:t>aller entlöhnten, festangestellten Mitarbeitenden in den Einrichtungen (n=575) liegt im Mittel bei 189% - der Median bei 130%. </a:t>
            </a:r>
          </a:p>
          <a:p>
            <a:pPr marL="173010" indent="-173010">
              <a:buFont typeface="Arial" panose="020B0604020202020204" pitchFamily="34" charset="0"/>
              <a:buChar char="•"/>
            </a:pPr>
            <a:r>
              <a:rPr lang="de-DE" sz="900" dirty="0"/>
              <a:t>Männliche Fachkräfte haben ein signifikant höheres Stellenpensum als weibliche Fachkräfte </a:t>
            </a:r>
          </a:p>
          <a:p>
            <a:pPr marL="173010" indent="-173010">
              <a:buFont typeface="Arial" panose="020B0604020202020204" pitchFamily="34" charset="0"/>
              <a:buChar char="•"/>
            </a:pPr>
            <a:r>
              <a:rPr lang="de-DE" sz="900" dirty="0"/>
              <a:t>Den höchsten Mittelwert weisen Einrichtungen in der </a:t>
            </a:r>
            <a:r>
              <a:rPr lang="de-DE" sz="900" b="1" dirty="0"/>
              <a:t>Romandie</a:t>
            </a:r>
            <a:r>
              <a:rPr lang="de-DE" sz="900" dirty="0"/>
              <a:t> mit </a:t>
            </a:r>
            <a:r>
              <a:rPr lang="de-DE" sz="900" b="1" dirty="0"/>
              <a:t>295% auf</a:t>
            </a:r>
            <a:r>
              <a:rPr lang="de-DE" sz="900" dirty="0"/>
              <a:t> (n= 98), in der </a:t>
            </a:r>
            <a:r>
              <a:rPr lang="de-DE" sz="900" b="1" dirty="0"/>
              <a:t>Deutschschweiz</a:t>
            </a:r>
            <a:r>
              <a:rPr lang="de-DE" sz="900" dirty="0"/>
              <a:t> liegt der </a:t>
            </a:r>
            <a:r>
              <a:rPr lang="de-DE" sz="900" b="1" dirty="0"/>
              <a:t>Mittelwert</a:t>
            </a:r>
            <a:r>
              <a:rPr lang="de-DE" sz="900" dirty="0"/>
              <a:t> bei </a:t>
            </a:r>
            <a:r>
              <a:rPr lang="de-DE" sz="900" b="1" dirty="0"/>
              <a:t>169.6 Stellenprozenten </a:t>
            </a:r>
            <a:r>
              <a:rPr lang="de-DE" sz="900" dirty="0"/>
              <a:t>(n=463), und im </a:t>
            </a:r>
            <a:r>
              <a:rPr lang="de-DE" sz="900" b="1" dirty="0"/>
              <a:t>Tessin</a:t>
            </a:r>
            <a:r>
              <a:rPr lang="de-DE" sz="900" dirty="0"/>
              <a:t> bei </a:t>
            </a:r>
            <a:r>
              <a:rPr lang="de-DE" sz="900" b="1" dirty="0"/>
              <a:t>76.6%</a:t>
            </a:r>
            <a:r>
              <a:rPr lang="de-DE" sz="900" dirty="0"/>
              <a:t> (n=14)</a:t>
            </a:r>
          </a:p>
          <a:p>
            <a:pPr marL="173010" indent="-173010">
              <a:buFont typeface="Arial" panose="020B0604020202020204" pitchFamily="34" charset="0"/>
              <a:buChar char="•"/>
            </a:pPr>
            <a:r>
              <a:rPr lang="de-DE" sz="900" dirty="0"/>
              <a:t>Auch hier ist es wenig überraschend, dass der höchste Mittelwert mit </a:t>
            </a:r>
            <a:r>
              <a:rPr lang="de-DE" sz="900" b="1" dirty="0"/>
              <a:t>233.8 Stellenprozenten</a:t>
            </a:r>
            <a:r>
              <a:rPr lang="de-DE" sz="900" dirty="0"/>
              <a:t> (n=379) in </a:t>
            </a:r>
            <a:r>
              <a:rPr lang="de-DE" sz="900" b="1" dirty="0"/>
              <a:t>städtischen</a:t>
            </a:r>
            <a:r>
              <a:rPr lang="de-DE" sz="900" dirty="0"/>
              <a:t> Gemeinden zu finden ist, in </a:t>
            </a:r>
            <a:r>
              <a:rPr lang="de-DE" sz="900" b="1" dirty="0"/>
              <a:t>periurbanen</a:t>
            </a:r>
            <a:r>
              <a:rPr lang="de-DE" sz="900" dirty="0"/>
              <a:t> Gemeinden liegt der Schnitt bei </a:t>
            </a:r>
            <a:r>
              <a:rPr lang="de-DE" sz="900" b="1" dirty="0"/>
              <a:t>109.1%</a:t>
            </a:r>
            <a:r>
              <a:rPr lang="de-DE" sz="900" dirty="0"/>
              <a:t> (n=125) und in </a:t>
            </a:r>
            <a:r>
              <a:rPr lang="de-DE" sz="900" b="1" dirty="0"/>
              <a:t>ländlichen</a:t>
            </a:r>
            <a:r>
              <a:rPr lang="de-DE" sz="900" dirty="0"/>
              <a:t> Gemeinden bei </a:t>
            </a:r>
            <a:r>
              <a:rPr lang="de-DE" sz="900" b="1" dirty="0"/>
              <a:t>80.3%</a:t>
            </a:r>
            <a:r>
              <a:rPr lang="de-DE" sz="900" dirty="0"/>
              <a:t> (n=64)</a:t>
            </a:r>
          </a:p>
          <a:p>
            <a:endParaRPr lang="de-DE" sz="900" dirty="0"/>
          </a:p>
          <a:p>
            <a:pPr marL="173010" indent="-173010">
              <a:buFont typeface="Arial" panose="020B0604020202020204" pitchFamily="34" charset="0"/>
              <a:buChar char="•"/>
            </a:pPr>
            <a:r>
              <a:rPr lang="de-DE" sz="900" b="1" dirty="0"/>
              <a:t>Die Hälfte </a:t>
            </a:r>
            <a:r>
              <a:rPr lang="de-DE" sz="900" dirty="0"/>
              <a:t>(50%) </a:t>
            </a:r>
            <a:r>
              <a:rPr lang="de-DE" sz="900" b="1" dirty="0"/>
              <a:t>aller</a:t>
            </a:r>
            <a:r>
              <a:rPr lang="de-DE" sz="900" dirty="0"/>
              <a:t> </a:t>
            </a:r>
            <a:r>
              <a:rPr lang="de-DE" sz="900" b="1" dirty="0"/>
              <a:t>Einrichtungen</a:t>
            </a:r>
            <a:r>
              <a:rPr lang="de-DE" sz="900" dirty="0"/>
              <a:t> gibt an, dass die </a:t>
            </a:r>
            <a:r>
              <a:rPr lang="de-DE" sz="900" b="1" dirty="0"/>
              <a:t>Summe der Stellenprozente </a:t>
            </a:r>
            <a:r>
              <a:rPr lang="de-DE" sz="900" dirty="0"/>
              <a:t>im Zeitraum zwischen 2013 und 2017 </a:t>
            </a:r>
            <a:r>
              <a:rPr lang="de-DE" sz="900" b="1" dirty="0"/>
              <a:t>ungefähr gleichgeblieben ist</a:t>
            </a:r>
            <a:r>
              <a:rPr lang="de-DE" sz="900" dirty="0"/>
              <a:t>. </a:t>
            </a:r>
          </a:p>
          <a:p>
            <a:pPr marL="173010" indent="-173010">
              <a:buFont typeface="Arial" panose="020B0604020202020204" pitchFamily="34" charset="0"/>
              <a:buChar char="•"/>
            </a:pPr>
            <a:r>
              <a:rPr lang="de-DE" sz="900" dirty="0"/>
              <a:t>37% geben an, dass es eine Stellenerhöhung gab </a:t>
            </a:r>
          </a:p>
          <a:p>
            <a:pPr marL="173010" indent="-173010">
              <a:buFont typeface="Arial" panose="020B0604020202020204" pitchFamily="34" charset="0"/>
              <a:buChar char="•"/>
            </a:pPr>
            <a:r>
              <a:rPr lang="de-DE" sz="900" dirty="0"/>
              <a:t>13% nennen einen Stellenabbau.</a:t>
            </a:r>
          </a:p>
          <a:p>
            <a:endParaRPr lang="de-CH" sz="900" dirty="0"/>
          </a:p>
          <a:p>
            <a:r>
              <a:rPr lang="de-DE" sz="700" i="1" dirty="0">
                <a:solidFill>
                  <a:schemeClr val="bg1">
                    <a:lumMod val="75000"/>
                  </a:schemeClr>
                </a:solidFill>
              </a:rPr>
              <a:t>Signifikante Unterschiede bei der Veränderung der Stellenprozente in den Einrichtungen im Kontext der verschiedenen Sprachregionen lassen sich wie folgt zusammenfassen: In der Romandie gibt es eine signifikant höhere Einschätzung mit Blick auf die Erhöhung von Stellenprozenten im Vergleich zur Deutschschweiz. </a:t>
            </a:r>
          </a:p>
          <a:p>
            <a:r>
              <a:rPr lang="de-DE" sz="700" i="1" dirty="0">
                <a:solidFill>
                  <a:schemeClr val="bg1">
                    <a:lumMod val="75000"/>
                  </a:schemeClr>
                </a:solidFill>
              </a:rPr>
              <a:t>Bei den ländlichen Gemeinden kamen signifikant weniger Fachpersonen zu der Einschätzung eines Stellenabbaus als bei den anderen beiden Gemeindetypen. </a:t>
            </a:r>
            <a:endParaRPr lang="de-CH" sz="700" i="1" dirty="0">
              <a:solidFill>
                <a:schemeClr val="bg1">
                  <a:lumMod val="75000"/>
                </a:schemeClr>
              </a:solidFill>
            </a:endParaRPr>
          </a:p>
        </p:txBody>
      </p:sp>
      <p:sp>
        <p:nvSpPr>
          <p:cNvPr id="4" name="Foliennummernplatzhalter 3"/>
          <p:cNvSpPr>
            <a:spLocks noGrp="1"/>
          </p:cNvSpPr>
          <p:nvPr>
            <p:ph type="sldNum" sz="quarter" idx="10"/>
          </p:nvPr>
        </p:nvSpPr>
        <p:spPr/>
        <p:txBody>
          <a:bodyPr/>
          <a:lstStyle/>
          <a:p>
            <a:pPr>
              <a:defRPr/>
            </a:pPr>
            <a:fld id="{3A4B72E3-9D84-421F-9FB1-2B4351776395}" type="slidenum">
              <a:rPr lang="de-CH" smtClean="0"/>
              <a:pPr>
                <a:defRPr/>
              </a:pPr>
              <a:t>18</a:t>
            </a:fld>
            <a:endParaRPr lang="de-CH"/>
          </a:p>
        </p:txBody>
      </p:sp>
    </p:spTree>
    <p:extLst>
      <p:ext uri="{BB962C8B-B14F-4D97-AF65-F5344CB8AC3E}">
        <p14:creationId xmlns:p14="http://schemas.microsoft.com/office/powerpoint/2010/main" val="369179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3A4B72E3-9D84-421F-9FB1-2B4351776395}" type="slidenum">
              <a:rPr lang="de-CH" smtClean="0"/>
              <a:pPr>
                <a:defRPr/>
              </a:pPr>
              <a:t>19</a:t>
            </a:fld>
            <a:endParaRPr lang="de-CH"/>
          </a:p>
        </p:txBody>
      </p:sp>
    </p:spTree>
    <p:extLst>
      <p:ext uri="{BB962C8B-B14F-4D97-AF65-F5344CB8AC3E}">
        <p14:creationId xmlns:p14="http://schemas.microsoft.com/office/powerpoint/2010/main" val="330564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800" dirty="0">
                <a:ea typeface="ＭＳ Ｐゴシック" pitchFamily="34" charset="-128"/>
              </a:rPr>
              <a:t>Wir könnten noch stundenlang weitere Ergebnisse der Befragung präsentieren… wir wollen jetzt jedoch noch einige nicht abschliessende erste Hinweise und Schlussfolgerungen aus den hier dargestellten Befunden ableiten.</a:t>
            </a:r>
          </a:p>
          <a:p>
            <a:r>
              <a:rPr lang="de-CH" sz="800" dirty="0">
                <a:ea typeface="ＭＳ Ｐゴシック" pitchFamily="34" charset="-128"/>
              </a:rPr>
              <a:t>Es wird spannend sein, welche Hinweise und Schlussfolgerungen sich aus Ihrer Sicht aus ergeben – die Workshops heute Nachmittag sollen Gelegenheit zur Diskussion bieten.</a:t>
            </a:r>
          </a:p>
          <a:p>
            <a:endParaRPr lang="de-CH" sz="800" b="1" dirty="0">
              <a:ea typeface="ＭＳ Ｐゴシック" pitchFamily="34" charset="-128"/>
            </a:endParaRPr>
          </a:p>
          <a:p>
            <a:pPr defTabSz="1052479">
              <a:spcBef>
                <a:spcPts val="2422"/>
              </a:spcBef>
              <a:defRPr/>
            </a:pPr>
            <a:r>
              <a:rPr lang="de-CH" sz="800" b="1" kern="0" dirty="0">
                <a:solidFill>
                  <a:srgbClr val="000000"/>
                </a:solidFill>
                <a:latin typeface="Arial"/>
              </a:rPr>
              <a:t>Das Alter der Nutzer*innen OKJA ist jünger als konzeptionell vorgesehen: </a:t>
            </a:r>
            <a:r>
              <a:rPr lang="de-CH" sz="800" dirty="0"/>
              <a:t>Auf die Ursache gibt die Befragung keine Antwort – wichtig ist es, die Entwicklung zu beobachten: Offene Jugendarbeit ist offen und damit für alle Altersgruppen wichtig.</a:t>
            </a:r>
          </a:p>
          <a:p>
            <a:endParaRPr lang="de-CH" sz="800" b="1" dirty="0"/>
          </a:p>
          <a:p>
            <a:r>
              <a:rPr lang="de-DE" sz="800" b="1" dirty="0"/>
              <a:t>Angebote mit offenem Charakter mit Abstand am häufigsten genutzt</a:t>
            </a:r>
            <a:r>
              <a:rPr lang="de-CH" sz="800" b="1" dirty="0"/>
              <a:t>: </a:t>
            </a:r>
            <a:r>
              <a:rPr lang="de-CH" sz="800" dirty="0"/>
              <a:t>Bei den verschiedenen Angeboten zeigt sich, dass der offene Treff, Offene Spielangebote, Offene Sport- und Bewegungsangebote mit Abstand am häufigsten genutzte Angebote sind. Dies verdeutlicht einmal mehr, wie wichtig offene Angebote mit niederschwelligem Charakter sind und wie es gelingen kann den fachlichen Anspruch einzulösen: für alle Kinder und Jugendlichen offen zu sein.</a:t>
            </a:r>
          </a:p>
          <a:p>
            <a:endParaRPr lang="de-CH" sz="800" dirty="0"/>
          </a:p>
          <a:p>
            <a:pPr defTabSz="924382">
              <a:defRPr/>
            </a:pPr>
            <a:r>
              <a:rPr lang="de-CH" sz="800" b="1" dirty="0"/>
              <a:t>Bei der fachliche Orientierung finden sich sprachregional eher geringe Unterschiede:</a:t>
            </a:r>
            <a:r>
              <a:rPr lang="de-CH" sz="800" dirty="0"/>
              <a:t> </a:t>
            </a:r>
            <a:r>
              <a:rPr lang="de-DE" sz="800" dirty="0"/>
              <a:t>Hier gibt es bei "Beziehungsarbeit", "Offenheit" und "Partizipation" keine signifikanten Zusammenhänge zwischen den Sprachregionen. In der Romandie ist die "Freiwilligkeit" in am wichtigsten, in der Deutschschweiz am zweitwichtigsten das Tessin liegt hier an dritter Stelle.  "Bedürfnisorientierung" ist in der Deutschschweiz wichtig, weniger wichtig in diese in der Romandie und im Tessin. Es </a:t>
            </a:r>
            <a:r>
              <a:rPr lang="de-CH" sz="800" dirty="0"/>
              <a:t>wird im Fachdiskurs (Praxis und Hochschule) jedoch wichtig sein mehr Übersetzungs- und Verständigungsarbeit zu leisten.</a:t>
            </a:r>
          </a:p>
          <a:p>
            <a:pPr defTabSz="924382">
              <a:defRPr/>
            </a:pPr>
            <a:endParaRPr lang="de-DE" sz="800" dirty="0"/>
          </a:p>
          <a:p>
            <a:pPr defTabSz="924382">
              <a:defRPr/>
            </a:pPr>
            <a:r>
              <a:rPr lang="de-DE" sz="800" b="1" dirty="0"/>
              <a:t>Bei den Konzepten, der Qualitätssicherung und der Steuerung gibt es noch Potential: </a:t>
            </a:r>
            <a:r>
              <a:rPr lang="de-DE" sz="800" dirty="0"/>
              <a:t>Viele Einrichtungen beriefen sich beim Ausfüllen des Fragebogen auch Schätzungen. Hinzukommt, dass immerhin </a:t>
            </a:r>
            <a:r>
              <a:rPr lang="de-CH" sz="800" dirty="0"/>
              <a:t>14% der Einrichtungen über kein Konzept/Leitbild verfügen, womit bei diesen Einrichtungen unklar ist, wie die fachliche Arbeit dort aussieht. In der Deutschschweiz sind Konzepte/Leitbilder signifikant häufiger vorhanden als in der Romandie und dem Tessin. In Einrichtungen in städtischen Gemeinden sind Konzepte/Leitbilder signifikant häufiger vorhanden als in periurbanen und ländlichen Gemeinden. </a:t>
            </a:r>
            <a:r>
              <a:rPr lang="de-DE" sz="800" dirty="0"/>
              <a:t>Wichtig wäre es die Fachpersonen über den Nutzen von Konzepten, Qualitätssicherung und Steuerung aufzuklären</a:t>
            </a:r>
            <a:endParaRPr lang="de-CH" sz="800" dirty="0"/>
          </a:p>
          <a:p>
            <a:pPr defTabSz="924382">
              <a:defRPr/>
            </a:pPr>
            <a:endParaRPr lang="de-CH" sz="800" b="1" dirty="0"/>
          </a:p>
          <a:p>
            <a:pPr defTabSz="924382">
              <a:defRPr/>
            </a:pPr>
            <a:r>
              <a:rPr lang="de-CH" sz="800" b="1" dirty="0"/>
              <a:t>Die Budgets und die Summe der Stellenprozente in den Einrichtungen waren während der letzten Jahre eher stabil – aber: es gab eine Zunahme an Besucher*innen:</a:t>
            </a:r>
            <a:r>
              <a:rPr lang="de-CH" sz="800" dirty="0"/>
              <a:t> Gut zwei Drittel der Einrichtungen der OKJA (67%) gab bei den Einschätzungsfragen an, dass die Anzahl der Besucher*innen in den letzten fünf Jahren zugenommen hat. Bei nur 30% der Einrichtungen hat sich in den letzten fünf Jahren aber auch das Budget, das der Einrichtung insgesamt zur Verfügung steht, erhöht und in 37% der Einrichtungen der OKJA gab es in den letzten fünf Jahren eine Erhöhung der insgesamt zur Verfügung stehenden Stellenprozente. Gleichzeitig ist knapp die Hälfte der Einrichtungen der OKJA (49%) der Meinung, dass sie (eher) nicht über genügend Stellenprozente verfügen, um die Angebote bedarfsgerecht durchführen zu können und 41% der Einrichtungen der OKJA finden, dass sie mehr Mittel bräuchten, um die eigene Arbeit nach den eigenen professionellen Vorstellungen erbringen zu können. -&gt; hier zeigt sich also eine gewisse Diskrepanz zwischen Ansprüchen, also immer mehr Besucher*innen gerecht zu werden und zugleich nicht genügend Ressourcen für eine bedarfsgerechte Ausgestaltung der Arbeit zu haben. </a:t>
            </a:r>
          </a:p>
          <a:p>
            <a:pPr defTabSz="924382">
              <a:defRPr/>
            </a:pPr>
            <a:endParaRPr lang="de-CH" sz="800" dirty="0"/>
          </a:p>
          <a:p>
            <a:pPr defTabSz="924382">
              <a:defRPr/>
            </a:pPr>
            <a:r>
              <a:rPr lang="de-DE" sz="800" b="1" dirty="0"/>
              <a:t>Die politischen Gemeinden bleiben die wichtigste Finanzierungsquelle: </a:t>
            </a:r>
            <a:r>
              <a:rPr lang="de-DE" sz="800" dirty="0"/>
              <a:t>Einzelne politische Standortgemeinden als Finanzierungsquelle treten in der Deutschschweiz (70.1%) signifikant weniger in Erscheinung als in der Romandie (85.4%). </a:t>
            </a:r>
            <a:r>
              <a:rPr lang="de-CH" sz="800" dirty="0"/>
              <a:t>Dagegen tritt im Kanton Tessin der Kanton signifikant häufiger in Erscheinung als in der Deutschschweiz und der Romandie.</a:t>
            </a:r>
            <a:r>
              <a:rPr lang="de-DE" sz="800" dirty="0"/>
              <a:t>. Der Kanton tritt als Finanzierungsquelle im Kanton Tessin signifikant häufiger in Erscheinung als in der Deutschschweiz und der Romandie. </a:t>
            </a:r>
            <a:r>
              <a:rPr lang="de-CH" sz="800" dirty="0"/>
              <a:t>Es zeigt sich, dass die politischen Gemeinden als äusserst bedeutsame Finanzierungsquelle auftreten, viele Einrichtungen jedoch einen Finanzierungsmix aufweisen. </a:t>
            </a:r>
            <a:r>
              <a:rPr lang="de-DE" sz="800" dirty="0"/>
              <a:t>Auf die signifikanten Unterschiede bei den Gemeindetypen will ich aus zeitlichen Gründen nicht näher eingehen.</a:t>
            </a:r>
          </a:p>
          <a:p>
            <a:pPr defTabSz="924382">
              <a:defRPr/>
            </a:pPr>
            <a:endParaRPr lang="de-CH" sz="800" dirty="0"/>
          </a:p>
          <a:p>
            <a:r>
              <a:rPr lang="de-CH" sz="800" b="1" dirty="0"/>
              <a:t>OKJA als aktiver Akteur der Kinder- und Jugendpolitik</a:t>
            </a:r>
            <a:r>
              <a:rPr lang="de-CH" sz="800" dirty="0"/>
              <a:t>: </a:t>
            </a:r>
          </a:p>
          <a:p>
            <a:r>
              <a:rPr lang="de-CH" sz="800" dirty="0"/>
              <a:t>Es zeigt sich, dass die OKJA im Bereich der Koordination und Vernetzung in der Gemeinde viele Aufgaben übernimmt und durchschnittlich ein knappes Drittel der gesamten Arbeitszeit aller Mitarbeitenden (29.5%) in diesen Aufgabenbereich investiert wird. Es wird auch erkennbar, dass die OKJA in den Gemeinden nicht nur in Gremien und Gefässen als aktiver Akteur der Kinder- und Jugendpolitik mitarbeitet, sondern in 41% auch die Koordination der kommunalen Angebote der Kinder- und Jugendförderung in der Gemeinde/Region wahrnimmt. </a:t>
            </a:r>
            <a:r>
              <a:rPr lang="de-DE" sz="800" dirty="0"/>
              <a:t>Die OKJA ist somit ein wichtiger resp. teilweise der wichtigste aktive Akteur der Kinder- und Jugendpolitik in der Gemeinde. Der Umgang mit dieser Rolle und den damit einhergehenden Aufgaben und den dazu erforderlichen Ressourcen ist in Fachkreisen und darüber hinaus wichtig zu diskutieren. </a:t>
            </a:r>
            <a:endParaRPr lang="de-CH" sz="800" dirty="0"/>
          </a:p>
        </p:txBody>
      </p:sp>
      <p:sp>
        <p:nvSpPr>
          <p:cNvPr id="4" name="Foliennummernplatzhalter 3"/>
          <p:cNvSpPr>
            <a:spLocks noGrp="1"/>
          </p:cNvSpPr>
          <p:nvPr>
            <p:ph type="sldNum" sz="quarter" idx="10"/>
          </p:nvPr>
        </p:nvSpPr>
        <p:spPr/>
        <p:txBody>
          <a:bodyPr/>
          <a:lstStyle/>
          <a:p>
            <a:pPr>
              <a:defRPr/>
            </a:pPr>
            <a:fld id="{3A4B72E3-9D84-421F-9FB1-2B4351776395}" type="slidenum">
              <a:rPr lang="de-CH" smtClean="0"/>
              <a:pPr>
                <a:defRPr/>
              </a:pPr>
              <a:t>20</a:t>
            </a:fld>
            <a:endParaRPr lang="de-CH"/>
          </a:p>
        </p:txBody>
      </p:sp>
    </p:spTree>
    <p:extLst>
      <p:ext uri="{BB962C8B-B14F-4D97-AF65-F5344CB8AC3E}">
        <p14:creationId xmlns:p14="http://schemas.microsoft.com/office/powerpoint/2010/main" val="2637386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dirty="0"/>
              <a:t>Herzlichen Dank für die Aufmerksamkeit und fürs Zuhören und viele spannende Erkenntnisse und Diskussionen in den Workshops am Nachmittag</a:t>
            </a:r>
          </a:p>
          <a:p>
            <a:endParaRPr lang="de-DE" sz="900" dirty="0"/>
          </a:p>
          <a:p>
            <a:r>
              <a:rPr lang="de-DE" sz="900" dirty="0"/>
              <a:t>Und nochmals herzlichen Dank für Ihre Unterstützung und Mühe, ohne die dieses Projekt nie hätte umgesetzt werden können.</a:t>
            </a:r>
          </a:p>
          <a:p>
            <a:endParaRPr lang="de-DE" baseline="0" dirty="0"/>
          </a:p>
          <a:p>
            <a:endParaRPr lang="de-DE" dirty="0"/>
          </a:p>
          <a:p>
            <a:endParaRPr lang="de-CH" dirty="0"/>
          </a:p>
        </p:txBody>
      </p:sp>
      <p:sp>
        <p:nvSpPr>
          <p:cNvPr id="4" name="Foliennummernplatzhalter 3"/>
          <p:cNvSpPr>
            <a:spLocks noGrp="1"/>
          </p:cNvSpPr>
          <p:nvPr>
            <p:ph type="sldNum" sz="quarter" idx="5"/>
          </p:nvPr>
        </p:nvSpPr>
        <p:spPr/>
        <p:txBody>
          <a:bodyPr/>
          <a:lstStyle/>
          <a:p>
            <a:pPr>
              <a:defRPr/>
            </a:pPr>
            <a:fld id="{3A4B72E3-9D84-421F-9FB1-2B4351776395}" type="slidenum">
              <a:rPr lang="de-CH" smtClean="0"/>
              <a:pPr>
                <a:defRPr/>
              </a:pPr>
              <a:t>21</a:t>
            </a:fld>
            <a:endParaRPr lang="de-CH"/>
          </a:p>
        </p:txBody>
      </p:sp>
    </p:spTree>
    <p:extLst>
      <p:ext uri="{BB962C8B-B14F-4D97-AF65-F5344CB8AC3E}">
        <p14:creationId xmlns:p14="http://schemas.microsoft.com/office/powerpoint/2010/main" val="364783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3A4B72E3-9D84-421F-9FB1-2B4351776395}" type="slidenum">
              <a:rPr lang="de-CH" smtClean="0"/>
              <a:pPr>
                <a:defRPr/>
              </a:pPr>
              <a:t>2</a:t>
            </a:fld>
            <a:endParaRPr lang="de-CH"/>
          </a:p>
        </p:txBody>
      </p:sp>
    </p:spTree>
    <p:extLst>
      <p:ext uri="{BB962C8B-B14F-4D97-AF65-F5344CB8AC3E}">
        <p14:creationId xmlns:p14="http://schemas.microsoft.com/office/powerpoint/2010/main" val="251133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3A4B72E3-9D84-421F-9FB1-2B4351776395}" type="slidenum">
              <a:rPr lang="de-CH" smtClean="0"/>
              <a:pPr>
                <a:defRPr/>
              </a:pPr>
              <a:t>4</a:t>
            </a:fld>
            <a:endParaRPr lang="de-CH"/>
          </a:p>
        </p:txBody>
      </p:sp>
    </p:spTree>
    <p:extLst>
      <p:ext uri="{BB962C8B-B14F-4D97-AF65-F5344CB8AC3E}">
        <p14:creationId xmlns:p14="http://schemas.microsoft.com/office/powerpoint/2010/main" val="26665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dirty="0"/>
              <a:t>So. Kommen wir nun zu den Ergebnissen:</a:t>
            </a:r>
          </a:p>
          <a:p>
            <a:endParaRPr lang="de-CH" sz="900" dirty="0"/>
          </a:p>
          <a:p>
            <a:r>
              <a:rPr lang="de-CH" sz="900" dirty="0"/>
              <a:t>Also, wir möchten gerne diese verschiedenen Aspekte und Themen, die Sie hier auf der Folie sehen, gemeinsam mit Ihnen anschauen.</a:t>
            </a:r>
          </a:p>
          <a:p>
            <a:endParaRPr lang="de-CH" sz="900" dirty="0"/>
          </a:p>
          <a:p>
            <a:r>
              <a:rPr lang="de-CH" sz="900" dirty="0"/>
              <a:t>Sie sehen, es ist eine Auswahl von zentralen Ergebnissen. Wichtig ist zu erwähnen, dass Forschungsergebnisse zu einigen dieser Themen aber auch weitere Aspekten wie z.B. Digitale Medien, Partizipation, Offene Angebot für Kinder usw. heute auch noch in den verschiedenen Workshops vorgestellt werden.</a:t>
            </a:r>
          </a:p>
          <a:p>
            <a:endParaRPr lang="de-CH" sz="900" dirty="0"/>
          </a:p>
          <a:p>
            <a:r>
              <a:rPr lang="de-CH" sz="900" dirty="0"/>
              <a:t>Schauen wir uns nun zuerst die Stichprobe an, also die Merkmale der Einrichtungen der OKJA, die an der Umfrage teilgenommen haben:</a:t>
            </a:r>
          </a:p>
        </p:txBody>
      </p:sp>
      <p:sp>
        <p:nvSpPr>
          <p:cNvPr id="4" name="Foliennummernplatzhalter 3"/>
          <p:cNvSpPr>
            <a:spLocks noGrp="1"/>
          </p:cNvSpPr>
          <p:nvPr>
            <p:ph type="sldNum" sz="quarter" idx="10"/>
          </p:nvPr>
        </p:nvSpPr>
        <p:spPr/>
        <p:txBody>
          <a:bodyPr/>
          <a:lstStyle/>
          <a:p>
            <a:pPr>
              <a:defRPr/>
            </a:pPr>
            <a:fld id="{3A4B72E3-9D84-421F-9FB1-2B4351776395}" type="slidenum">
              <a:rPr lang="de-CH" smtClean="0"/>
              <a:pPr>
                <a:defRPr/>
              </a:pPr>
              <a:t>5</a:t>
            </a:fld>
            <a:endParaRPr lang="de-CH"/>
          </a:p>
        </p:txBody>
      </p:sp>
    </p:spTree>
    <p:extLst>
      <p:ext uri="{BB962C8B-B14F-4D97-AF65-F5344CB8AC3E}">
        <p14:creationId xmlns:p14="http://schemas.microsoft.com/office/powerpoint/2010/main" val="211637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dirty="0"/>
              <a:t>Hier erwähnen wer die Fragenbögen ausgefüllt hat. </a:t>
            </a:r>
          </a:p>
          <a:p>
            <a:r>
              <a:rPr lang="de-CH" sz="900" dirty="0"/>
              <a:t>-----------------</a:t>
            </a:r>
          </a:p>
          <a:p>
            <a:endParaRPr lang="de-CH" sz="900" dirty="0"/>
          </a:p>
          <a:p>
            <a:endParaRPr lang="de-CH" sz="900" dirty="0"/>
          </a:p>
          <a:p>
            <a:r>
              <a:rPr lang="de-CH" sz="900" dirty="0"/>
              <a:t>Insgesamt haben nach der Datenbereinigung 620 Einrichtungen an der Umfrage teilgenommen, resp. waren 620 Datensätze für die Auswertung verwendbar. </a:t>
            </a:r>
          </a:p>
          <a:p>
            <a:endParaRPr lang="de-CH" sz="900" dirty="0"/>
          </a:p>
          <a:p>
            <a:r>
              <a:rPr lang="de-CH" sz="900" dirty="0"/>
              <a:t>Wenn man die Postleitzahl der Einrichtungen, die sie im Fragebogen angegeben haben, anschaut, so kann man sie auf der Basis des </a:t>
            </a:r>
            <a:r>
              <a:rPr lang="de-CH" sz="900" b="1" dirty="0"/>
              <a:t>Statistischen Atlas der Schweiz </a:t>
            </a:r>
            <a:r>
              <a:rPr lang="de-CH" sz="900" dirty="0"/>
              <a:t>verschiedenen Sprachregionen zuordnen (resp. sogenannten vorherrschenden Landessprachen).  </a:t>
            </a:r>
          </a:p>
          <a:p>
            <a:endParaRPr lang="de-CH" sz="900" dirty="0"/>
          </a:p>
          <a:p>
            <a:r>
              <a:rPr lang="de-CH" sz="900" dirty="0"/>
              <a:t>Nimmt man diese Zuteilung, so zeigt sich folgendes:</a:t>
            </a:r>
          </a:p>
          <a:p>
            <a:r>
              <a:rPr lang="de-CH" sz="900" dirty="0"/>
              <a:t>Nämlich: </a:t>
            </a:r>
          </a:p>
          <a:p>
            <a:pPr marL="173322" indent="-173322">
              <a:buFontTx/>
              <a:buChar char="-"/>
            </a:pPr>
            <a:r>
              <a:rPr lang="de-CH" sz="900" dirty="0"/>
              <a:t>103 Einrichtungen, das sind 17% von den 620 Einrichtungen, kommen aus dem französischsprachigen Gebiet.</a:t>
            </a:r>
          </a:p>
          <a:p>
            <a:pPr marL="173322" indent="-173322">
              <a:buFontTx/>
              <a:buChar char="-"/>
            </a:pPr>
            <a:r>
              <a:rPr lang="de-CH" sz="900" dirty="0"/>
              <a:t>16 Einrichtungen, also 2% der Einrichtungen haben aus dem Tessin an der Umfrage teilgenommen (das ist übrigens fürs Tessin ein sehr hoher Wert, denn laut kantonalem Verband ist dies beinahe eine Vollerhebung).</a:t>
            </a:r>
          </a:p>
          <a:p>
            <a:pPr marL="173322" indent="-173322">
              <a:buFontTx/>
              <a:buChar char="-"/>
            </a:pPr>
            <a:r>
              <a:rPr lang="de-CH" sz="900" dirty="0"/>
              <a:t>Und 501 Einrichtungen, also 81% haben aus der Deutschschweiz teilgenommen.</a:t>
            </a:r>
          </a:p>
          <a:p>
            <a:endParaRPr lang="de-CH" sz="900" b="1" dirty="0"/>
          </a:p>
          <a:p>
            <a:r>
              <a:rPr lang="de-CH" sz="900" dirty="0"/>
              <a:t>Sie sehen, wir haben keine Zahlen zum rätoromanischen Gebiet, also zum gelb eingefärbten Gebiet. Das hat damit zu tun, dass aus Gemeinden, mit ausschliesslich vorherrschender rätoromanischer Landessprache lediglich vier Einrichtungen teilgenommen haben und weitere vier Einrichtungen aus dem Graubünden aus Gemeinden kamen, bei denen "keine ausgeprägte Vorherrschaft einer bestimmten Landessprache vorhanden» ist. Da diese Angaben zu gering für einen Gruppenvergleich sind, wurden diese vier rätoromanischen Gemeinden nach Rücksprache mit dem Kantonalen Verband der OKJA im Graubünden zu den deutschsprachigen Gemeinden dazu genommen.</a:t>
            </a:r>
          </a:p>
          <a:p>
            <a:endParaRPr lang="de-CH" sz="900" dirty="0"/>
          </a:p>
          <a:p>
            <a:r>
              <a:rPr lang="de-CH" sz="900" dirty="0"/>
              <a:t>So sieht die Verteilung nach Sprachregion aus.</a:t>
            </a:r>
          </a:p>
        </p:txBody>
      </p:sp>
      <p:sp>
        <p:nvSpPr>
          <p:cNvPr id="4" name="Foliennummernplatzhalter 3"/>
          <p:cNvSpPr>
            <a:spLocks noGrp="1"/>
          </p:cNvSpPr>
          <p:nvPr>
            <p:ph type="sldNum" sz="quarter" idx="10"/>
          </p:nvPr>
        </p:nvSpPr>
        <p:spPr/>
        <p:txBody>
          <a:bodyPr/>
          <a:lstStyle/>
          <a:p>
            <a:pPr>
              <a:defRPr/>
            </a:pPr>
            <a:fld id="{3A4B72E3-9D84-421F-9FB1-2B4351776395}" type="slidenum">
              <a:rPr lang="de-CH" smtClean="0"/>
              <a:pPr>
                <a:defRPr/>
              </a:pPr>
              <a:t>6</a:t>
            </a:fld>
            <a:endParaRPr lang="de-CH"/>
          </a:p>
        </p:txBody>
      </p:sp>
    </p:spTree>
    <p:extLst>
      <p:ext uri="{BB962C8B-B14F-4D97-AF65-F5344CB8AC3E}">
        <p14:creationId xmlns:p14="http://schemas.microsoft.com/office/powerpoint/2010/main" val="399849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dirty="0"/>
              <a:t>Nun kann man bei den 620 Einrichtungen mit der angegebenen Postleitzahl auch schauen, welchen Gemeindetypen die Standortgemeinden der Einrichtungen haben. </a:t>
            </a:r>
          </a:p>
          <a:p>
            <a:endParaRPr lang="de-CH" sz="900" dirty="0"/>
          </a:p>
          <a:p>
            <a:pPr defTabSz="924382">
              <a:defRPr/>
            </a:pPr>
            <a:r>
              <a:rPr lang="de-CH" sz="900" dirty="0"/>
              <a:t>Also wie viele der 620 Einrichtungen z.B. aus einer städtischen Region/Gemeinde wie z.B. Baden oder Chur kommen. Oder wie viele Einrichtungen sind aus einer </a:t>
            </a:r>
            <a:r>
              <a:rPr lang="de-CH" sz="900" dirty="0" err="1"/>
              <a:t>periurbanen</a:t>
            </a:r>
            <a:r>
              <a:rPr lang="de-CH" sz="900" dirty="0"/>
              <a:t> Region, also sozusagen aus dem Agglomerationsgürtel oder kommen aus einer sehr ländlichen Gemeinde. Für diese Betrachtung wurde eine Kategorisierung der Gemeinden nach räumlichen Typologien des Bundesamts für Statistik verwendet. </a:t>
            </a:r>
          </a:p>
          <a:p>
            <a:endParaRPr lang="de-CH" sz="900" dirty="0"/>
          </a:p>
          <a:p>
            <a:r>
              <a:rPr lang="de-CH" sz="900" dirty="0"/>
              <a:t>Dies sieht dann so aus:</a:t>
            </a:r>
          </a:p>
          <a:p>
            <a:endParaRPr lang="de-CH" sz="900" dirty="0"/>
          </a:p>
          <a:p>
            <a:r>
              <a:rPr lang="de-CH" sz="900" dirty="0"/>
              <a:t>Hier sieht man, dass zwei Drittel (Anzahl: 406) der an der Umfrage teilgenommen Einrichtungen aus einem städtischen Gebiet kommen, 22 % (Anzahl: 136) aus Agglomerationsgemeinden oder Gemeinden mit einer Zentrumsfunktion und 11% (Anzahl: 69) haben in einer ländlichen Gemeinde ihren Standort. Bei 9 Einrichtungen ist der Typ der Standortgemeinde unbekannt, weil es Gemeinden aus Liechtenstein sind. Bei diesen Gemeinden bestehen keine Daten zu dieser Gemeindetypologie.</a:t>
            </a:r>
          </a:p>
        </p:txBody>
      </p:sp>
      <p:sp>
        <p:nvSpPr>
          <p:cNvPr id="4" name="Foliennummernplatzhalter 3"/>
          <p:cNvSpPr>
            <a:spLocks noGrp="1"/>
          </p:cNvSpPr>
          <p:nvPr>
            <p:ph type="sldNum" sz="quarter" idx="10"/>
          </p:nvPr>
        </p:nvSpPr>
        <p:spPr/>
        <p:txBody>
          <a:bodyPr/>
          <a:lstStyle/>
          <a:p>
            <a:pPr>
              <a:defRPr/>
            </a:pPr>
            <a:fld id="{3A4B72E3-9D84-421F-9FB1-2B4351776395}" type="slidenum">
              <a:rPr lang="de-CH" smtClean="0"/>
              <a:pPr>
                <a:defRPr/>
              </a:pPr>
              <a:t>7</a:t>
            </a:fld>
            <a:endParaRPr lang="de-CH"/>
          </a:p>
        </p:txBody>
      </p:sp>
    </p:spTree>
    <p:extLst>
      <p:ext uri="{BB962C8B-B14F-4D97-AF65-F5344CB8AC3E}">
        <p14:creationId xmlns:p14="http://schemas.microsoft.com/office/powerpoint/2010/main" val="137910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900" dirty="0"/>
              <a:t>Eine weitere Perspektive auf die 620 Einrichtungen ist deren Betrachtung nach Angebotstypen, wobei die Einrichtungen sich diesen Typen selber zuordnen mussten: </a:t>
            </a:r>
          </a:p>
          <a:p>
            <a:endParaRPr lang="de-CH" sz="900" dirty="0"/>
          </a:p>
          <a:p>
            <a:pPr marL="173010" indent="-173010">
              <a:buFont typeface="Arial" panose="020B0604020202020204" pitchFamily="34" charset="0"/>
              <a:buChar char="•"/>
            </a:pPr>
            <a:r>
              <a:rPr lang="de-CH" sz="900" dirty="0"/>
              <a:t>Ein relativ kleiner Teil von 6% der Einrichtungen macht ausschliesslich Offene Angebote für Kinder. Dieser Typ ist in städtischen Gebieten häufiger anzutreffen als in ländlichen Gebieten oder im Agglomerationsgürtel.</a:t>
            </a:r>
          </a:p>
          <a:p>
            <a:pPr marL="173010" indent="-173010">
              <a:buFont typeface="Arial" panose="020B0604020202020204" pitchFamily="34" charset="0"/>
              <a:buChar char="•"/>
            </a:pPr>
            <a:r>
              <a:rPr lang="de-CH" sz="900" dirty="0"/>
              <a:t>Gut jede vierte Einrichtung (27%) macht ausschliesslich Offene Jugendarbeit. Dieser Typ ist im Tessin übrigens signifikant häufiger vorhanden als in den anderen Sprachregionen.</a:t>
            </a:r>
          </a:p>
          <a:p>
            <a:pPr marL="173010" indent="-173010">
              <a:buFont typeface="Arial" panose="020B0604020202020204" pitchFamily="34" charset="0"/>
              <a:buChar char="•"/>
            </a:pPr>
            <a:r>
              <a:rPr lang="de-CH" sz="900" dirty="0"/>
              <a:t>Am häufigsten wurde mit einem guten Drittel (35%) von den Einrichtungen angegeben, dass sie Offene Kinder- und Jugendarbeit anbieten.</a:t>
            </a:r>
          </a:p>
          <a:p>
            <a:pPr marL="173010" indent="-173010">
              <a:buFont typeface="Arial" panose="020B0604020202020204" pitchFamily="34" charset="0"/>
              <a:buChar char="•"/>
            </a:pPr>
            <a:r>
              <a:rPr lang="de-CH" sz="900" dirty="0"/>
              <a:t>Ein knappes Viertel (23%) der Einrichtungen gab zudem an, dass sie Offene Arbeit/Soziokulturelle Arbeit mit allen  Bevölkerungsgruppen machen. Dieser Angebotstyp ist in der Romandie signifikant häufiger vorhanden als in den andren Sprachgebieten und auch signifikant häufiger in städtischen Gemeinden zu finden als in ländlichen oder im Agglomerationsgürtel.</a:t>
            </a:r>
          </a:p>
          <a:p>
            <a:endParaRPr lang="de-CH" sz="900" dirty="0"/>
          </a:p>
          <a:p>
            <a:r>
              <a:rPr lang="de-CH" sz="900" dirty="0"/>
              <a:t>So viel mal zu den Merkmalen der befragten Einrichtungen.</a:t>
            </a:r>
          </a:p>
        </p:txBody>
      </p:sp>
      <p:sp>
        <p:nvSpPr>
          <p:cNvPr id="4" name="Foliennummernplatzhalter 3"/>
          <p:cNvSpPr>
            <a:spLocks noGrp="1"/>
          </p:cNvSpPr>
          <p:nvPr>
            <p:ph type="sldNum" sz="quarter" idx="5"/>
          </p:nvPr>
        </p:nvSpPr>
        <p:spPr/>
        <p:txBody>
          <a:bodyPr/>
          <a:lstStyle/>
          <a:p>
            <a:pPr>
              <a:defRPr/>
            </a:pPr>
            <a:fld id="{3A4B72E3-9D84-421F-9FB1-2B4351776395}" type="slidenum">
              <a:rPr lang="de-CH" smtClean="0"/>
              <a:pPr>
                <a:defRPr/>
              </a:pPr>
              <a:t>8</a:t>
            </a:fld>
            <a:endParaRPr lang="de-CH"/>
          </a:p>
        </p:txBody>
      </p:sp>
    </p:spTree>
    <p:extLst>
      <p:ext uri="{BB962C8B-B14F-4D97-AF65-F5344CB8AC3E}">
        <p14:creationId xmlns:p14="http://schemas.microsoft.com/office/powerpoint/2010/main" val="39349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382">
              <a:defRPr/>
            </a:pPr>
            <a:r>
              <a:rPr lang="de-CH" sz="900" dirty="0"/>
              <a:t>Bei dieser Frage waren Mehrfachnennungen möglich.</a:t>
            </a:r>
          </a:p>
          <a:p>
            <a:pPr defTabSz="924382">
              <a:defRPr/>
            </a:pPr>
            <a:endParaRPr lang="de-CH" sz="900" dirty="0"/>
          </a:p>
          <a:p>
            <a:pPr defTabSz="924382">
              <a:defRPr/>
            </a:pPr>
            <a:r>
              <a:rPr lang="de-CH" sz="900" dirty="0"/>
              <a:t>Die Einrichtungen wurden bei dieser Frage gefragt, ob einerseits das Angebot vorhanden ist und wie intensiv es durch die Kinder/Jugendlichen genutzt wird:</a:t>
            </a:r>
          </a:p>
          <a:p>
            <a:pPr defTabSz="924382">
              <a:defRPr/>
            </a:pPr>
            <a:r>
              <a:rPr lang="de-CH" sz="900" dirty="0"/>
              <a:t>Diese Folien müssen Sie wie folgt lesen: </a:t>
            </a:r>
            <a:r>
              <a:rPr lang="de-DE" sz="900" dirty="0"/>
              <a:t>Die Prozentangaben hinter dem Balken zeigen an, wie viele Einrichtungen dieses Angebot anbieten. </a:t>
            </a:r>
            <a:r>
              <a:rPr lang="de-CH" sz="900" dirty="0"/>
              <a:t>Und das Diagramm zeigt zugleich die </a:t>
            </a:r>
            <a:r>
              <a:rPr lang="de-CH" sz="900" u="sng" dirty="0"/>
              <a:t>Nutzung dieses Angebots durch die Kinder/Jugendlichen </a:t>
            </a:r>
            <a:r>
              <a:rPr lang="de-CH" sz="900" dirty="0"/>
              <a:t>an.</a:t>
            </a:r>
            <a:r>
              <a:rPr lang="de-DE" sz="900" dirty="0"/>
              <a:t> </a:t>
            </a:r>
          </a:p>
          <a:p>
            <a:pPr defTabSz="924382">
              <a:defRPr/>
            </a:pPr>
            <a:endParaRPr lang="de-DE" sz="900" dirty="0"/>
          </a:p>
          <a:p>
            <a:pPr defTabSz="924382">
              <a:defRPr/>
            </a:pPr>
            <a:r>
              <a:rPr lang="de-CH" sz="900" dirty="0"/>
              <a:t>Also z.B.: 91% der Einrichtungen gaben an, dass sie über ein Offenes Treff- und/oder Spielangebot verfügen, der von Fachpersonen begleitet wird. Dieses Angebot wird von den Kindern und Jugendlichen sehr intensiv genutzt. Es ist sowieso mit Abstand das am häufigsten genutzte Angebot in der OKJA. Der Offene Treff ist also nach wie vor DER zentrale Dreh- und Angelpunkt der OKJA, übrigens über alle Sprachregionen hinweg.</a:t>
            </a:r>
          </a:p>
          <a:p>
            <a:pPr defTabSz="924382">
              <a:defRPr/>
            </a:pPr>
            <a:endParaRPr lang="de-CH" sz="900" dirty="0"/>
          </a:p>
          <a:p>
            <a:pPr defTabSz="924382">
              <a:defRPr/>
            </a:pPr>
            <a:r>
              <a:rPr lang="de-CH" sz="900" dirty="0"/>
              <a:t>Am zweithäufigsten angegeben wurden: </a:t>
            </a:r>
          </a:p>
          <a:p>
            <a:pPr marL="173010" indent="-173010" defTabSz="924382">
              <a:buFont typeface="Arial" panose="020B0604020202020204" pitchFamily="34" charset="0"/>
              <a:buChar char="•"/>
              <a:defRPr/>
            </a:pPr>
            <a:r>
              <a:rPr lang="de-CH" sz="900" dirty="0"/>
              <a:t>Mit 87% Kurzgespräche Beratung zwischen Tür und Angel </a:t>
            </a:r>
          </a:p>
          <a:p>
            <a:pPr marL="173010" indent="-173010" defTabSz="924382">
              <a:buFont typeface="Arial" panose="020B0604020202020204" pitchFamily="34" charset="0"/>
              <a:buChar char="•"/>
              <a:defRPr/>
            </a:pPr>
            <a:r>
              <a:rPr lang="de-CH" sz="900" dirty="0"/>
              <a:t>Und 87% Kinder- und jugendkulturelle Anlässe (Veranstaltung, Angebot, Projekt mit Event-Charakter) </a:t>
            </a:r>
          </a:p>
          <a:p>
            <a:pPr defTabSz="924382">
              <a:defRPr/>
            </a:pPr>
            <a:endParaRPr lang="de-CH" sz="900" dirty="0"/>
          </a:p>
          <a:p>
            <a:pPr defTabSz="924382">
              <a:defRPr/>
            </a:pPr>
            <a:r>
              <a:rPr lang="de-CH" sz="900" dirty="0"/>
              <a:t>Und am dritthäufigsten:</a:t>
            </a:r>
          </a:p>
          <a:p>
            <a:pPr marL="173010" indent="-173010" defTabSz="924382">
              <a:buFont typeface="Arial" panose="020B0604020202020204" pitchFamily="34" charset="0"/>
              <a:buChar char="•"/>
              <a:defRPr/>
            </a:pPr>
            <a:r>
              <a:rPr lang="de-CH" sz="900" dirty="0"/>
              <a:t>Und mit 81% Unterstützung, Begleitung und Beratung von Einzelnen oder Gruppen bei der Planung und Umsetzung eigener Projekte/Veranstaltungen/Events </a:t>
            </a:r>
          </a:p>
          <a:p>
            <a:pPr marL="173010" indent="-173010" defTabSz="924382">
              <a:buFont typeface="Arial" panose="020B0604020202020204" pitchFamily="34" charset="0"/>
              <a:buChar char="•"/>
              <a:defRPr/>
            </a:pPr>
            <a:r>
              <a:rPr lang="de-CH" sz="900" dirty="0"/>
              <a:t>Auch 81% Kinder-/Jugendinformation (z.B. auflegen von Info-Material über Angebote und Dienste für Kinder/Jugendliche) </a:t>
            </a:r>
          </a:p>
          <a:p>
            <a:pPr defTabSz="924382">
              <a:defRPr/>
            </a:pPr>
            <a:endParaRPr lang="de-CH" sz="900" dirty="0"/>
          </a:p>
          <a:p>
            <a:pPr defTabSz="924382">
              <a:defRPr/>
            </a:pPr>
            <a:r>
              <a:rPr lang="de-CH" sz="900" dirty="0"/>
              <a:t>Alle diese vier Angebote, weisen auch eine recht hohe Nutzung auf.</a:t>
            </a:r>
          </a:p>
          <a:p>
            <a:pPr defTabSz="924382">
              <a:defRPr/>
            </a:pPr>
            <a:endParaRPr lang="de-CH" sz="900" dirty="0"/>
          </a:p>
          <a:p>
            <a:pPr defTabSz="924382">
              <a:defRPr/>
            </a:pPr>
            <a:r>
              <a:rPr lang="de-CH" sz="900" dirty="0"/>
              <a:t>Nun aber zurück zu den räumlichen Angeboten:</a:t>
            </a:r>
          </a:p>
          <a:p>
            <a:pPr defTabSz="924382">
              <a:defRPr/>
            </a:pPr>
            <a:r>
              <a:rPr lang="de-CH" sz="900" dirty="0"/>
              <a:t>Bei den Raumangeboten ist die sogenannte teilautonome Nutzung, also der zweitoberste Balken, ein Angebot, dass knapp jede zweite Einrichtung anbietet.</a:t>
            </a:r>
          </a:p>
          <a:p>
            <a:pPr defTabSz="924382">
              <a:defRPr/>
            </a:pPr>
            <a:r>
              <a:rPr lang="de-CH" sz="900" dirty="0"/>
              <a:t>Bei der Möglichkeiten zur selbständigen Nutzung zeigen sich kaum grosse Unterschiede zwischen den kostenfreien und kostenpflichtigen Angeboten. Beide Angebote werden von ca. 40% der Einrichtungen angeboten.</a:t>
            </a:r>
          </a:p>
          <a:p>
            <a:pPr defTabSz="924382">
              <a:defRPr/>
            </a:pPr>
            <a:endParaRPr lang="de-CH" sz="900" dirty="0"/>
          </a:p>
          <a:p>
            <a:pPr defTabSz="924382">
              <a:defRPr/>
            </a:pPr>
            <a:r>
              <a:rPr lang="de-CH" sz="900" dirty="0"/>
              <a:t>Jede vierte Einrichtung hat oder begleitet zudem auch weitgehend selbstverwaltete Jugendräume, die von Jugendlichen selbständig genutzt werden können. </a:t>
            </a:r>
            <a:r>
              <a:rPr lang="de-DE" sz="900" dirty="0"/>
              <a:t>Hier führt die Deutschschweiz mit 26.4%, gefolgt von der Romandie mit 17.5% und dem Tessin mit 12.5%.</a:t>
            </a:r>
          </a:p>
          <a:p>
            <a:pPr defTabSz="924382">
              <a:defRPr/>
            </a:pPr>
            <a:endParaRPr lang="de-CH" sz="900" dirty="0"/>
          </a:p>
          <a:p>
            <a:r>
              <a:rPr lang="de-CH" sz="900" dirty="0"/>
              <a:t>Wichtig: Grundsätzliches Ergebnis über die Angebotsbereiche hinweg: je offener das Angebot, desto häufiger genutzt</a:t>
            </a:r>
          </a:p>
          <a:p>
            <a:endParaRPr lang="de-CH" sz="900" dirty="0">
              <a:solidFill>
                <a:srgbClr val="FF0000"/>
              </a:solidFill>
            </a:endParaRPr>
          </a:p>
          <a:p>
            <a:r>
              <a:rPr lang="de-CH" sz="700" dirty="0">
                <a:solidFill>
                  <a:srgbClr val="FF0000"/>
                </a:solidFill>
              </a:rPr>
              <a:t>Wenn man diese Angebote nach Gemeindetypen anschaut, so gibt es keine signifikanten Unterschiede. </a:t>
            </a:r>
          </a:p>
        </p:txBody>
      </p:sp>
      <p:sp>
        <p:nvSpPr>
          <p:cNvPr id="4" name="Foliennummernplatzhalter 3"/>
          <p:cNvSpPr>
            <a:spLocks noGrp="1"/>
          </p:cNvSpPr>
          <p:nvPr>
            <p:ph type="sldNum" sz="quarter" idx="5"/>
          </p:nvPr>
        </p:nvSpPr>
        <p:spPr/>
        <p:txBody>
          <a:bodyPr/>
          <a:lstStyle/>
          <a:p>
            <a:pPr>
              <a:defRPr/>
            </a:pPr>
            <a:fld id="{3A4B72E3-9D84-421F-9FB1-2B4351776395}" type="slidenum">
              <a:rPr lang="de-CH" smtClean="0"/>
              <a:pPr>
                <a:defRPr/>
              </a:pPr>
              <a:t>12</a:t>
            </a:fld>
            <a:endParaRPr lang="de-CH"/>
          </a:p>
        </p:txBody>
      </p:sp>
    </p:spTree>
    <p:extLst>
      <p:ext uri="{BB962C8B-B14F-4D97-AF65-F5344CB8AC3E}">
        <p14:creationId xmlns:p14="http://schemas.microsoft.com/office/powerpoint/2010/main" val="1641335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4382">
              <a:defRPr/>
            </a:pPr>
            <a:r>
              <a:rPr lang="de-CH" sz="900" dirty="0"/>
              <a:t>Nebst diesen Angeboten, die sich direkt an die Zielgruppen, also an die Kinder und Jugendlichen richten, leistet die OKJA ja auch noch im Bereich der Koordination, Vernetzung, Fachberatung und Kommunikation Vieles.</a:t>
            </a:r>
          </a:p>
          <a:p>
            <a:pPr defTabSz="924382">
              <a:defRPr/>
            </a:pPr>
            <a:endParaRPr lang="de-CH" sz="900" dirty="0"/>
          </a:p>
          <a:p>
            <a:pPr defTabSz="924382">
              <a:defRPr/>
            </a:pPr>
            <a:r>
              <a:rPr lang="de-CH" sz="900" dirty="0"/>
              <a:t>Deshalb schauen wir uns nun als dritten Angebotsbereich noch diese Aufgaben an. Allerdings sind auf dieser Folie auch nicht alle abgefragten Angebote und Tätigkeiten in diesem Bereich aufgeführt…</a:t>
            </a:r>
          </a:p>
          <a:p>
            <a:pPr defTabSz="924382">
              <a:defRPr/>
            </a:pPr>
            <a:endParaRPr lang="de-CH" sz="900" dirty="0"/>
          </a:p>
          <a:p>
            <a:pPr defTabSz="924382">
              <a:defRPr/>
            </a:pPr>
            <a:r>
              <a:rPr lang="de-CH" sz="900" dirty="0"/>
              <a:t>Auf der Folie sieht man, dass die Öffentlichkeitsarbeit in diesem Bereich am häufigsten genannt wurde. Auffällig ist, dass es bei der </a:t>
            </a:r>
            <a:r>
              <a:rPr lang="de-CH" sz="900" b="1" dirty="0"/>
              <a:t>Öffentlichkeitsarbeit</a:t>
            </a:r>
            <a:r>
              <a:rPr lang="de-CH" sz="900" dirty="0"/>
              <a:t> zwischen den Sprachregionen und Gemeindetypen keine signifikanten Unterschiede gibt – resp. dieser Tätigkeit in den Einrichtungen gleichermassen vorhanden ist.</a:t>
            </a:r>
          </a:p>
          <a:p>
            <a:pPr defTabSz="924382">
              <a:defRPr/>
            </a:pPr>
            <a:endParaRPr lang="de-CH" sz="900" dirty="0"/>
          </a:p>
          <a:p>
            <a:pPr defTabSz="922721">
              <a:defRPr/>
            </a:pPr>
            <a:r>
              <a:rPr lang="de-CH" sz="900" dirty="0"/>
              <a:t>Weiter befassen sich 71% der Einrichtungen mit der Pflege und Aufbau von Netzwerktreffen und knapp jede zweite Einrichtung (64%) arbeitet in einer kommunalen Fachgruppe/Kommission mit. In diesem Bereich sind </a:t>
            </a:r>
            <a:r>
              <a:rPr lang="de-DE" sz="900" dirty="0"/>
              <a:t>für das </a:t>
            </a:r>
            <a:r>
              <a:rPr lang="de-DE" sz="900" b="1" dirty="0"/>
              <a:t>Tessin</a:t>
            </a:r>
            <a:r>
              <a:rPr lang="de-DE" sz="900" dirty="0"/>
              <a:t> im Vergleich zur übrigen Schweiz signifikant weniger Aktivitäten festzustellen. Der Aufbau und die Pflege von Netzwerken nehmen die Einrichtungen in </a:t>
            </a:r>
            <a:r>
              <a:rPr lang="de-DE" sz="900" b="1" dirty="0"/>
              <a:t>städtischen Gemeinden </a:t>
            </a:r>
            <a:r>
              <a:rPr lang="de-DE" sz="900" dirty="0"/>
              <a:t>signifikant häufiger wahr als in ländlichen Gemeinden.</a:t>
            </a:r>
          </a:p>
          <a:p>
            <a:endParaRPr lang="de-CH" sz="900" dirty="0"/>
          </a:p>
          <a:p>
            <a:r>
              <a:rPr lang="de-CH" sz="900" dirty="0"/>
              <a:t>Zwei Drittel der Einrichtungen (66%) vertreten zudem aktiv die Interessen und Anliegen der Kinder und Jugendlichen in der Gemeinde oder im Kanton.</a:t>
            </a:r>
          </a:p>
          <a:p>
            <a:endParaRPr lang="de-CH" sz="900" dirty="0"/>
          </a:p>
          <a:p>
            <a:r>
              <a:rPr lang="de-CH" sz="900" dirty="0"/>
              <a:t>Interessant ist auch, dass 41% der Einrichtungen angaben, eine koordinierende Rolle in der kommunalen Kinder- und Jugendförderung einzunehmen und 38% nehmen auch beratende Aufgaben gegenüber der Politik oder Verwaltung wahr.</a:t>
            </a:r>
          </a:p>
          <a:p>
            <a:endParaRPr lang="de-CH" sz="900" dirty="0"/>
          </a:p>
          <a:p>
            <a:endParaRPr lang="de-CH" sz="900" dirty="0"/>
          </a:p>
          <a:p>
            <a:endParaRPr lang="de-CH" sz="900" dirty="0"/>
          </a:p>
          <a:p>
            <a:r>
              <a:rPr lang="de-CH" sz="900" b="1" i="1" dirty="0">
                <a:solidFill>
                  <a:srgbClr val="FFFF00"/>
                </a:solidFill>
              </a:rPr>
              <a:t>Zeitanteil für den Bereich Koordination und Fachberatung:</a:t>
            </a:r>
          </a:p>
          <a:p>
            <a:r>
              <a:rPr lang="de-CH" sz="900" dirty="0">
                <a:solidFill>
                  <a:srgbClr val="FFFF00"/>
                </a:solidFill>
              </a:rPr>
              <a:t>Bitte schätzen Sie ein, wie viel Prozent der gesamten Arbeitszeit aller Mitarbeitenden in Ihrer Einrichtung für die obigen Aufgaben nur im Bereich "Koordination, Vernetzung, Fachberatung und Kommunikation" verwendet werden:</a:t>
            </a:r>
          </a:p>
          <a:p>
            <a:pPr marL="173010" indent="-173010" defTabSz="922721">
              <a:buFont typeface="Arial" panose="020B0604020202020204" pitchFamily="34" charset="0"/>
              <a:buChar char="•"/>
              <a:defRPr/>
            </a:pPr>
            <a:r>
              <a:rPr lang="de-CH" sz="900" dirty="0">
                <a:solidFill>
                  <a:srgbClr val="FFFF00"/>
                </a:solidFill>
              </a:rPr>
              <a:t>Mittelwert: 23%</a:t>
            </a:r>
          </a:p>
          <a:p>
            <a:pPr marL="173010" indent="-173010">
              <a:buFont typeface="Arial" panose="020B0604020202020204" pitchFamily="34" charset="0"/>
              <a:buChar char="•"/>
            </a:pPr>
            <a:r>
              <a:rPr lang="de-CH" sz="900" dirty="0">
                <a:solidFill>
                  <a:srgbClr val="FFFF00"/>
                </a:solidFill>
              </a:rPr>
              <a:t>Median: 20%</a:t>
            </a:r>
          </a:p>
          <a:p>
            <a:endParaRPr lang="de-CH" sz="900" dirty="0">
              <a:solidFill>
                <a:srgbClr val="FFFF00"/>
              </a:solidFill>
            </a:endParaRPr>
          </a:p>
          <a:p>
            <a:endParaRPr lang="de-CH" sz="900" dirty="0">
              <a:solidFill>
                <a:srgbClr val="FFFF00"/>
              </a:solidFill>
            </a:endParaRPr>
          </a:p>
          <a:p>
            <a:r>
              <a:rPr lang="de-CH" sz="900" dirty="0"/>
              <a:t>Alle Angebote im Bereich der Koordination, Vernetzung, Fachberatung und Kommunikation:</a:t>
            </a:r>
          </a:p>
          <a:p>
            <a:endParaRPr lang="de-CH" sz="900" dirty="0"/>
          </a:p>
          <a:p>
            <a:pPr marL="231095" indent="-231095" defTabSz="924382">
              <a:buFont typeface="+mj-lt"/>
              <a:buAutoNum type="arabicParenBoth"/>
              <a:defRPr/>
            </a:pPr>
            <a:r>
              <a:rPr lang="de-CH" sz="900" b="1" dirty="0"/>
              <a:t>Öffentlichkeitsarbeit (z.B. informiert über eigenes Angebot oder über dessen Sinnhaftigkeit)</a:t>
            </a:r>
          </a:p>
          <a:p>
            <a:pPr marL="231095" indent="-231095" defTabSz="924382">
              <a:buFont typeface="+mj-lt"/>
              <a:buAutoNum type="arabicParenBoth"/>
              <a:defRPr/>
            </a:pPr>
            <a:r>
              <a:rPr lang="de-CH" sz="900" b="1" dirty="0"/>
              <a:t>Aufbau und Pflege lokaler Netzwerktreffen im Kinder- und/oder Jugendbereich (z.B. runder Tisch)</a:t>
            </a:r>
          </a:p>
          <a:p>
            <a:pPr marL="231095" indent="-231095" defTabSz="924382">
              <a:buFont typeface="+mj-lt"/>
              <a:buAutoNum type="arabicParenBoth"/>
              <a:defRPr/>
            </a:pPr>
            <a:r>
              <a:rPr lang="de-CH" sz="900" b="1" dirty="0"/>
              <a:t>Aktive Vertretung der Interessen/Anliegen der Kinder und Jugendlichen in der Gemeinde/im Kanton</a:t>
            </a:r>
          </a:p>
          <a:p>
            <a:pPr marL="231095" indent="-231095" defTabSz="924382">
              <a:buFont typeface="+mj-lt"/>
              <a:buAutoNum type="arabicParenBoth"/>
              <a:defRPr/>
            </a:pPr>
            <a:r>
              <a:rPr lang="de-CH" sz="900" b="1" dirty="0"/>
              <a:t>Mitarbeit in einer kommunalen Fachgruppe/Kommission (z.B. Kinder- und Jugendkommission)</a:t>
            </a:r>
          </a:p>
          <a:p>
            <a:pPr marL="231095" indent="-231095" defTabSz="924382">
              <a:buFont typeface="+mj-lt"/>
              <a:buAutoNum type="arabicParenBoth"/>
              <a:defRPr/>
            </a:pPr>
            <a:r>
              <a:rPr lang="de-CH" sz="900" dirty="0"/>
              <a:t>Informationen über Kinder/Jugendliche kommunizieren (z.B. Veranstaltungen für Eltern und andere Bevölkerungsgruppen)</a:t>
            </a:r>
          </a:p>
          <a:p>
            <a:pPr marL="231095" indent="-231095" defTabSz="924382">
              <a:buFont typeface="+mj-lt"/>
              <a:buAutoNum type="arabicParenBoth"/>
              <a:defRPr/>
            </a:pPr>
            <a:r>
              <a:rPr lang="de-CH" sz="900" dirty="0"/>
              <a:t>Begleitung, Unterstützung und Beratung von Erwachsenen oder Jugendlichen, die ehrenamtlich in der Kinder- und Jugendarbeit tätig sind</a:t>
            </a:r>
          </a:p>
          <a:p>
            <a:pPr marL="231095" indent="-231095" defTabSz="924382">
              <a:buFont typeface="+mj-lt"/>
              <a:buAutoNum type="arabicParenBoth"/>
              <a:defRPr/>
            </a:pPr>
            <a:r>
              <a:rPr lang="de-CH" sz="900" dirty="0"/>
              <a:t>Zusammenarbeit mit Eltern und Familie (z.B. Elternberatung)</a:t>
            </a:r>
          </a:p>
          <a:p>
            <a:pPr marL="231095" indent="-231095" defTabSz="924382">
              <a:buFont typeface="+mj-lt"/>
              <a:buAutoNum type="arabicParenBoth"/>
              <a:defRPr/>
            </a:pPr>
            <a:r>
              <a:rPr lang="de-CH" sz="900" b="1" dirty="0"/>
              <a:t>Koordination der kommunalen Angebote der Kinder- und Jugendförderung in der Gemeinde/Region</a:t>
            </a:r>
          </a:p>
          <a:p>
            <a:pPr marL="231095" indent="-231095">
              <a:buFont typeface="+mj-lt"/>
              <a:buAutoNum type="arabicParenBoth"/>
            </a:pPr>
            <a:r>
              <a:rPr lang="de-CH" sz="900" b="1" dirty="0"/>
              <a:t>Beratung kommunaler oder kantonaler Politik/Verwaltung bei Kinder- oder Jugendthemen</a:t>
            </a:r>
          </a:p>
          <a:p>
            <a:r>
              <a:rPr lang="de-CH" sz="900" b="1" i="1" dirty="0">
                <a:solidFill>
                  <a:srgbClr val="FF0000"/>
                </a:solidFill>
              </a:rPr>
              <a:t>Zeitanteil für den Bereich Koordination und Fachberatung:</a:t>
            </a:r>
            <a:r>
              <a:rPr lang="de-CH" sz="900" b="1" i="1" dirty="0">
                <a:solidFill>
                  <a:srgbClr val="FFFF00"/>
                </a:solidFill>
              </a:rPr>
              <a:t> </a:t>
            </a:r>
            <a:endParaRPr lang="de-CH" sz="900" b="1" i="1" dirty="0">
              <a:solidFill>
                <a:srgbClr val="FF0000"/>
              </a:solidFill>
            </a:endParaRPr>
          </a:p>
          <a:p>
            <a:r>
              <a:rPr lang="de-CH" sz="900" dirty="0">
                <a:solidFill>
                  <a:srgbClr val="FF0000"/>
                </a:solidFill>
              </a:rPr>
              <a:t>Bitte schätzen Sie ein, wie viel Prozent der gesamten Arbeitszeit aller Mitarbeitenden in Ihrer Einrichtung für die obigen Aufgaben nur im Bereich "Koordination, Vernetzung, Fachberatung und Kommunikation" verwendet werden:</a:t>
            </a:r>
            <a:r>
              <a:rPr lang="de-CH" sz="900" dirty="0">
                <a:solidFill>
                  <a:srgbClr val="FFFF00"/>
                </a:solidFill>
              </a:rPr>
              <a:t> </a:t>
            </a:r>
            <a:endParaRPr lang="de-CH" sz="900" dirty="0">
              <a:solidFill>
                <a:srgbClr val="FF0000"/>
              </a:solidFill>
            </a:endParaRPr>
          </a:p>
          <a:p>
            <a:endParaRPr lang="de-DE" sz="900" dirty="0">
              <a:solidFill>
                <a:srgbClr val="FF0000"/>
              </a:solidFill>
            </a:endParaRPr>
          </a:p>
          <a:p>
            <a:r>
              <a:rPr lang="de-DE" sz="900" dirty="0">
                <a:solidFill>
                  <a:srgbClr val="FF0000"/>
                </a:solidFill>
              </a:rPr>
              <a:t>Mittelwert</a:t>
            </a:r>
          </a:p>
          <a:p>
            <a:r>
              <a:rPr lang="de-DE" sz="900" dirty="0">
                <a:solidFill>
                  <a:srgbClr val="FF0000"/>
                </a:solidFill>
              </a:rPr>
              <a:t>Median</a:t>
            </a:r>
          </a:p>
          <a:p>
            <a:r>
              <a:rPr lang="de-DE" sz="900" dirty="0">
                <a:solidFill>
                  <a:srgbClr val="FF0000"/>
                </a:solidFill>
              </a:rPr>
              <a:t>N 	592 29.47 20.00</a:t>
            </a:r>
            <a:endParaRPr lang="de-CH" sz="900" dirty="0">
              <a:solidFill>
                <a:srgbClr val="FF0000"/>
              </a:solidFill>
            </a:endParaRPr>
          </a:p>
        </p:txBody>
      </p:sp>
      <p:sp>
        <p:nvSpPr>
          <p:cNvPr id="4" name="Foliennummernplatzhalter 3"/>
          <p:cNvSpPr>
            <a:spLocks noGrp="1"/>
          </p:cNvSpPr>
          <p:nvPr>
            <p:ph type="sldNum" sz="quarter" idx="5"/>
          </p:nvPr>
        </p:nvSpPr>
        <p:spPr/>
        <p:txBody>
          <a:bodyPr/>
          <a:lstStyle/>
          <a:p>
            <a:pPr>
              <a:defRPr/>
            </a:pPr>
            <a:fld id="{3A4B72E3-9D84-421F-9FB1-2B4351776395}" type="slidenum">
              <a:rPr lang="de-CH" smtClean="0"/>
              <a:pPr>
                <a:defRPr/>
              </a:pPr>
              <a:t>13</a:t>
            </a:fld>
            <a:endParaRPr lang="de-CH"/>
          </a:p>
        </p:txBody>
      </p:sp>
    </p:spTree>
    <p:extLst>
      <p:ext uri="{BB962C8B-B14F-4D97-AF65-F5344CB8AC3E}">
        <p14:creationId xmlns:p14="http://schemas.microsoft.com/office/powerpoint/2010/main" val="604923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5" descr="C:\Users\michael.maushart\Desktop\FHNW_PowerPointTemplates\fhnw_hsa_e.jpg">
            <a:extLst>
              <a:ext uri="{FF2B5EF4-FFF2-40B4-BE49-F238E27FC236}">
                <a16:creationId xmlns:a16="http://schemas.microsoft.com/office/drawing/2014/main" id="{9241D2F4-2864-4083-9178-CA9824509A7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94772" y="108223"/>
            <a:ext cx="4510816"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1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a:t>06.09.2019</a:t>
            </a:r>
            <a:endParaRPr lang="de-CH"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47B8F65F-A5D6-439D-89C8-9EB95E0DAB51}" type="slidenum">
              <a:rPr lang="de-CH"/>
              <a:pPr>
                <a:defRPr/>
              </a:pPr>
              <a:t>‹Nr.›</a:t>
            </a:fld>
            <a:endParaRPr lang="de-CH"/>
          </a:p>
        </p:txBody>
      </p:sp>
    </p:spTree>
    <p:extLst>
      <p:ext uri="{BB962C8B-B14F-4D97-AF65-F5344CB8AC3E}">
        <p14:creationId xmlns:p14="http://schemas.microsoft.com/office/powerpoint/2010/main" val="117141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48575" y="1509713"/>
            <a:ext cx="2303463" cy="5151437"/>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736600" y="1509713"/>
            <a:ext cx="6759575" cy="515143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r>
              <a:rPr lang="de-DE"/>
              <a:t>06.09.2019</a:t>
            </a:r>
            <a:endParaRPr lang="de-CH"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5131EE9-6213-46F3-A806-66C3F753EEB4}" type="slidenum">
              <a:rPr lang="de-CH"/>
              <a:pPr>
                <a:defRPr/>
              </a:pPr>
              <a:t>‹Nr.›</a:t>
            </a:fld>
            <a:endParaRPr lang="de-CH"/>
          </a:p>
        </p:txBody>
      </p:sp>
    </p:spTree>
    <p:extLst>
      <p:ext uri="{BB962C8B-B14F-4D97-AF65-F5344CB8AC3E}">
        <p14:creationId xmlns:p14="http://schemas.microsoft.com/office/powerpoint/2010/main" val="341768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pPr>
              <a:defRPr/>
            </a:pPr>
            <a:r>
              <a:rPr lang="de-DE"/>
              <a:t>06.09.2019</a:t>
            </a:r>
            <a:endParaRPr lang="de-CH" dirty="0"/>
          </a:p>
        </p:txBody>
      </p:sp>
      <p:sp>
        <p:nvSpPr>
          <p:cNvPr id="8" name="Fußzeilenplatzhalter 7"/>
          <p:cNvSpPr>
            <a:spLocks noGrp="1"/>
          </p:cNvSpPr>
          <p:nvPr>
            <p:ph type="ftr" sz="quarter" idx="11"/>
          </p:nvPr>
        </p:nvSpPr>
        <p:spPr/>
        <p:txBody>
          <a:bodyPr/>
          <a:lstStyle/>
          <a:p>
            <a:pPr>
              <a:defRPr/>
            </a:pPr>
            <a:endParaRPr lang="de-CH"/>
          </a:p>
        </p:txBody>
      </p:sp>
      <p:sp>
        <p:nvSpPr>
          <p:cNvPr id="9" name="Foliennummernplatzhalter 8"/>
          <p:cNvSpPr>
            <a:spLocks noGrp="1"/>
          </p:cNvSpPr>
          <p:nvPr>
            <p:ph type="sldNum" sz="quarter" idx="12"/>
          </p:nvPr>
        </p:nvSpPr>
        <p:spPr/>
        <p:txBody>
          <a:bodyPr/>
          <a:lstStyle/>
          <a:p>
            <a:pPr>
              <a:defRPr/>
            </a:pPr>
            <a:fld id="{93F6C246-D6FA-45FC-9941-7D9608E2F7D1}" type="slidenum">
              <a:rPr lang="de-CH" smtClean="0"/>
              <a:pPr>
                <a:defRPr/>
              </a:pPr>
              <a:t>‹Nr.›</a:t>
            </a:fld>
            <a:endParaRPr lang="de-CH"/>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124" y="108223"/>
            <a:ext cx="6192688" cy="855327"/>
          </a:xfrm>
          <a:prstGeom prst="rect">
            <a:avLst/>
          </a:prstGeom>
        </p:spPr>
      </p:pic>
    </p:spTree>
    <p:extLst>
      <p:ext uri="{BB962C8B-B14F-4D97-AF65-F5344CB8AC3E}">
        <p14:creationId xmlns:p14="http://schemas.microsoft.com/office/powerpoint/2010/main" val="52830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90025" cy="1501775"/>
          </a:xfrm>
        </p:spPr>
        <p:txBody>
          <a:bodyPr/>
          <a:lstStyle>
            <a:lvl1pPr algn="l">
              <a:defRPr sz="4000" b="1" cap="all"/>
            </a:lvl1pPr>
          </a:lstStyle>
          <a:p>
            <a:r>
              <a:rPr lang="de-DE" dirty="0"/>
              <a:t>Titelmasterformat durch Klicken bearbeiten</a:t>
            </a:r>
            <a:endParaRPr lang="de-CH" dirty="0"/>
          </a:p>
        </p:txBody>
      </p:sp>
      <p:sp>
        <p:nvSpPr>
          <p:cNvPr id="3" name="Textplatzhalt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t>06.09.2019</a:t>
            </a:r>
            <a:endParaRPr lang="de-CH"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03BDD744-2AA2-4532-9A4D-55C267819B5C}" type="slidenum">
              <a:rPr lang="de-CH"/>
              <a:pPr>
                <a:defRPr/>
              </a:pPr>
              <a:t>‹Nr.›</a:t>
            </a:fld>
            <a:endParaRPr lang="de-CH"/>
          </a:p>
        </p:txBody>
      </p:sp>
    </p:spTree>
    <p:extLst>
      <p:ext uri="{BB962C8B-B14F-4D97-AF65-F5344CB8AC3E}">
        <p14:creationId xmlns:p14="http://schemas.microsoft.com/office/powerpoint/2010/main" val="288591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Inhaltsplatzhalter 2"/>
          <p:cNvSpPr>
            <a:spLocks noGrp="1"/>
          </p:cNvSpPr>
          <p:nvPr>
            <p:ph sz="half" idx="1"/>
          </p:nvPr>
        </p:nvSpPr>
        <p:spPr>
          <a:xfrm>
            <a:off x="738188" y="2197100"/>
            <a:ext cx="4530725"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5421313" y="2197100"/>
            <a:ext cx="4530725"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r>
              <a:rPr lang="de-DE"/>
              <a:t>06.09.2019</a:t>
            </a:r>
            <a:endParaRPr lang="de-CH"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549D691B-FADA-40B7-8D10-E9E9CAFA894C}" type="slidenum">
              <a:rPr lang="de-CH"/>
              <a:pPr>
                <a:defRPr/>
              </a:pPr>
              <a:t>‹Nr.›</a:t>
            </a:fld>
            <a:endParaRPr lang="de-CH"/>
          </a:p>
        </p:txBody>
      </p:sp>
    </p:spTree>
    <p:extLst>
      <p:ext uri="{BB962C8B-B14F-4D97-AF65-F5344CB8AC3E}">
        <p14:creationId xmlns:p14="http://schemas.microsoft.com/office/powerpoint/2010/main" val="358064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23425" cy="1260475"/>
          </a:xfrm>
        </p:spPr>
        <p:txBody>
          <a:bodyPr/>
          <a:lstStyle>
            <a:lvl1pPr>
              <a:defRPr/>
            </a:lvl1pPr>
          </a:lstStyle>
          <a:p>
            <a:r>
              <a:rPr lang="de-DE" dirty="0"/>
              <a:t>Titelmasterformat durch Klicken bearbeiten</a:t>
            </a:r>
            <a:endParaRPr lang="de-CH" dirty="0"/>
          </a:p>
        </p:txBody>
      </p:sp>
      <p:sp>
        <p:nvSpPr>
          <p:cNvPr id="3" name="Textplatzhalt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r>
              <a:rPr lang="de-DE"/>
              <a:t>06.09.2019</a:t>
            </a:r>
            <a:endParaRPr lang="de-CH"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8F54651E-2D7E-4069-9023-80CB440150D5}" type="slidenum">
              <a:rPr lang="de-CH"/>
              <a:pPr>
                <a:defRPr/>
              </a:pPr>
              <a:t>‹Nr.›</a:t>
            </a:fld>
            <a:endParaRPr lang="de-CH"/>
          </a:p>
        </p:txBody>
      </p:sp>
    </p:spTree>
    <p:extLst>
      <p:ext uri="{BB962C8B-B14F-4D97-AF65-F5344CB8AC3E}">
        <p14:creationId xmlns:p14="http://schemas.microsoft.com/office/powerpoint/2010/main" val="47528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Rectangle 4"/>
          <p:cNvSpPr>
            <a:spLocks noGrp="1" noChangeArrowheads="1"/>
          </p:cNvSpPr>
          <p:nvPr>
            <p:ph type="dt" sz="half" idx="10"/>
          </p:nvPr>
        </p:nvSpPr>
        <p:spPr>
          <a:ln/>
        </p:spPr>
        <p:txBody>
          <a:bodyPr/>
          <a:lstStyle>
            <a:lvl1pPr>
              <a:defRPr/>
            </a:lvl1pPr>
          </a:lstStyle>
          <a:p>
            <a:pPr>
              <a:defRPr/>
            </a:pPr>
            <a:r>
              <a:rPr lang="de-DE"/>
              <a:t>06.09.2019</a:t>
            </a:r>
            <a:endParaRPr lang="de-CH"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57024CCC-DD0C-4BDC-B3BC-F6F267666C0A}" type="slidenum">
              <a:rPr lang="de-CH"/>
              <a:pPr>
                <a:defRPr/>
              </a:pPr>
              <a:t>‹Nr.›</a:t>
            </a:fld>
            <a:endParaRPr lang="de-CH"/>
          </a:p>
        </p:txBody>
      </p:sp>
    </p:spTree>
    <p:extLst>
      <p:ext uri="{BB962C8B-B14F-4D97-AF65-F5344CB8AC3E}">
        <p14:creationId xmlns:p14="http://schemas.microsoft.com/office/powerpoint/2010/main" val="133488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06.09.2019</a:t>
            </a:r>
            <a:endParaRPr lang="de-CH"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72D712C5-1894-4032-BB3C-ADA78CC778DD}" type="slidenum">
              <a:rPr lang="de-CH"/>
              <a:pPr>
                <a:defRPr/>
              </a:pPr>
              <a:t>‹Nr.›</a:t>
            </a:fld>
            <a:endParaRPr lang="de-CH"/>
          </a:p>
        </p:txBody>
      </p:sp>
    </p:spTree>
    <p:extLst>
      <p:ext uri="{BB962C8B-B14F-4D97-AF65-F5344CB8AC3E}">
        <p14:creationId xmlns:p14="http://schemas.microsoft.com/office/powerpoint/2010/main" val="226151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7900" cy="1281113"/>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06.09.2019</a:t>
            </a:r>
            <a:endParaRPr lang="de-CH"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2A3D37B3-8D45-476B-9BDE-5CCAC1117EDD}" type="slidenum">
              <a:rPr lang="de-CH"/>
              <a:pPr>
                <a:defRPr/>
              </a:pPr>
              <a:t>‹Nr.›</a:t>
            </a:fld>
            <a:endParaRPr lang="de-CH"/>
          </a:p>
        </p:txBody>
      </p:sp>
    </p:spTree>
    <p:extLst>
      <p:ext uri="{BB962C8B-B14F-4D97-AF65-F5344CB8AC3E}">
        <p14:creationId xmlns:p14="http://schemas.microsoft.com/office/powerpoint/2010/main" val="274206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2725"/>
            <a:ext cx="6416675" cy="625475"/>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06.09.2019</a:t>
            </a:r>
            <a:endParaRPr lang="de-CH"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C22FFD95-B244-416A-8A41-9B8806EC4D4B}" type="slidenum">
              <a:rPr lang="de-CH"/>
              <a:pPr>
                <a:defRPr/>
              </a:pPr>
              <a:t>‹Nr.›</a:t>
            </a:fld>
            <a:endParaRPr lang="de-CH"/>
          </a:p>
        </p:txBody>
      </p:sp>
    </p:spTree>
    <p:extLst>
      <p:ext uri="{BB962C8B-B14F-4D97-AF65-F5344CB8AC3E}">
        <p14:creationId xmlns:p14="http://schemas.microsoft.com/office/powerpoint/2010/main" val="179528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6600" y="1509713"/>
            <a:ext cx="9213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7" name="Rectangle 3"/>
          <p:cNvSpPr>
            <a:spLocks noGrp="1" noChangeArrowheads="1"/>
          </p:cNvSpPr>
          <p:nvPr>
            <p:ph type="body" idx="1"/>
          </p:nvPr>
        </p:nvSpPr>
        <p:spPr bwMode="auto">
          <a:xfrm>
            <a:off x="738188" y="2197100"/>
            <a:ext cx="92138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1028" name="Rectangle 4"/>
          <p:cNvSpPr>
            <a:spLocks noGrp="1" noChangeArrowheads="1"/>
          </p:cNvSpPr>
          <p:nvPr>
            <p:ph type="dt" sz="half" idx="2"/>
          </p:nvPr>
        </p:nvSpPr>
        <p:spPr bwMode="auto">
          <a:xfrm>
            <a:off x="8221663" y="7197725"/>
            <a:ext cx="865187" cy="1793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200">
                <a:latin typeface="Arial" pitchFamily="34" charset="0"/>
              </a:defRPr>
            </a:lvl1pPr>
          </a:lstStyle>
          <a:p>
            <a:pPr>
              <a:defRPr/>
            </a:pPr>
            <a:r>
              <a:rPr lang="de-DE"/>
              <a:t>06.09.2019</a:t>
            </a:r>
            <a:endParaRPr lang="de-CH" dirty="0"/>
          </a:p>
        </p:txBody>
      </p:sp>
      <p:sp>
        <p:nvSpPr>
          <p:cNvPr id="1029" name="Rectangle 5"/>
          <p:cNvSpPr>
            <a:spLocks noGrp="1" noChangeArrowheads="1"/>
          </p:cNvSpPr>
          <p:nvPr>
            <p:ph type="ftr" sz="quarter" idx="3"/>
          </p:nvPr>
        </p:nvSpPr>
        <p:spPr bwMode="auto">
          <a:xfrm>
            <a:off x="736600" y="7197725"/>
            <a:ext cx="7485063" cy="1793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sz="1200">
                <a:latin typeface="Arial" charset="0"/>
                <a:ea typeface="+mn-ea"/>
                <a:cs typeface="+mn-cs"/>
              </a:defRPr>
            </a:lvl1pPr>
          </a:lstStyle>
          <a:p>
            <a:pPr>
              <a:defRPr/>
            </a:pPr>
            <a:endParaRPr lang="de-CH"/>
          </a:p>
        </p:txBody>
      </p:sp>
      <p:sp>
        <p:nvSpPr>
          <p:cNvPr id="1030" name="Rectangle 6"/>
          <p:cNvSpPr>
            <a:spLocks noGrp="1" noChangeArrowheads="1"/>
          </p:cNvSpPr>
          <p:nvPr>
            <p:ph type="sldNum" sz="quarter" idx="4"/>
          </p:nvPr>
        </p:nvSpPr>
        <p:spPr bwMode="auto">
          <a:xfrm>
            <a:off x="9086850" y="7197725"/>
            <a:ext cx="863600" cy="1793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Arial" pitchFamily="34" charset="0"/>
              </a:defRPr>
            </a:lvl1pPr>
          </a:lstStyle>
          <a:p>
            <a:pPr>
              <a:defRPr/>
            </a:pPr>
            <a:fld id="{93F6C246-D6FA-45FC-9941-7D9608E2F7D1}" type="slidenum">
              <a:rPr lang="de-CH"/>
              <a:pPr>
                <a:defRPr/>
              </a:pPr>
              <a:t>‹Nr.›</a:t>
            </a:fld>
            <a:endParaRPr lang="de-CH"/>
          </a:p>
        </p:txBody>
      </p:sp>
      <p:sp>
        <p:nvSpPr>
          <p:cNvPr id="1031" name="Line 8"/>
          <p:cNvSpPr>
            <a:spLocks noChangeShapeType="1"/>
          </p:cNvSpPr>
          <p:nvPr/>
        </p:nvSpPr>
        <p:spPr bwMode="auto">
          <a:xfrm>
            <a:off x="738188" y="7161213"/>
            <a:ext cx="9213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pic>
        <p:nvPicPr>
          <p:cNvPr id="1032" name="Picture 15" descr="FHNW_HS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850" y="250825"/>
            <a:ext cx="34734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2" r:id="rId1"/>
    <p:sldLayoutId id="2147484043"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hf hdr="0" ftr="0"/>
  <p:txStyles>
    <p:titleStyle>
      <a:lvl1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1pPr>
      <a:lvl2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2pPr>
      <a:lvl3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3pPr>
      <a:lvl4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4pPr>
      <a:lvl5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5pPr>
      <a:lvl6pPr marL="457200" algn="l" defTabSz="1042988" rtl="0" eaLnBrk="1" fontAlgn="base" hangingPunct="1">
        <a:spcBef>
          <a:spcPct val="0"/>
        </a:spcBef>
        <a:spcAft>
          <a:spcPct val="0"/>
        </a:spcAft>
        <a:defRPr sz="2000" b="1">
          <a:solidFill>
            <a:schemeClr val="tx2"/>
          </a:solidFill>
          <a:latin typeface="Arial" charset="0"/>
        </a:defRPr>
      </a:lvl6pPr>
      <a:lvl7pPr marL="914400" algn="l" defTabSz="1042988" rtl="0" eaLnBrk="1" fontAlgn="base" hangingPunct="1">
        <a:spcBef>
          <a:spcPct val="0"/>
        </a:spcBef>
        <a:spcAft>
          <a:spcPct val="0"/>
        </a:spcAft>
        <a:defRPr sz="2000" b="1">
          <a:solidFill>
            <a:schemeClr val="tx2"/>
          </a:solidFill>
          <a:latin typeface="Arial" charset="0"/>
        </a:defRPr>
      </a:lvl7pPr>
      <a:lvl8pPr marL="1371600" algn="l" defTabSz="1042988" rtl="0" eaLnBrk="1" fontAlgn="base" hangingPunct="1">
        <a:spcBef>
          <a:spcPct val="0"/>
        </a:spcBef>
        <a:spcAft>
          <a:spcPct val="0"/>
        </a:spcAft>
        <a:defRPr sz="2000" b="1">
          <a:solidFill>
            <a:schemeClr val="tx2"/>
          </a:solidFill>
          <a:latin typeface="Arial" charset="0"/>
        </a:defRPr>
      </a:lvl8pPr>
      <a:lvl9pPr marL="1828800" algn="l" defTabSz="1042988" rtl="0" eaLnBrk="1" fontAlgn="base" hangingPunct="1">
        <a:spcBef>
          <a:spcPct val="0"/>
        </a:spcBef>
        <a:spcAft>
          <a:spcPct val="0"/>
        </a:spcAft>
        <a:defRPr sz="2000" b="1">
          <a:solidFill>
            <a:schemeClr val="tx2"/>
          </a:solidFill>
          <a:latin typeface="Arial" charset="0"/>
        </a:defRPr>
      </a:lvl9pPr>
    </p:titleStyle>
    <p:bodyStyle>
      <a:lvl1pPr marL="342900" indent="-342900" algn="l" defTabSz="1042988" rtl="0" eaLnBrk="0" fontAlgn="base" hangingPunct="0">
        <a:lnSpc>
          <a:spcPct val="115000"/>
        </a:lnSpc>
        <a:spcBef>
          <a:spcPct val="100000"/>
        </a:spcBef>
        <a:spcAft>
          <a:spcPct val="0"/>
        </a:spcAft>
        <a:defRPr sz="2000" b="1">
          <a:solidFill>
            <a:schemeClr val="tx1"/>
          </a:solidFill>
          <a:latin typeface="Calibri" pitchFamily="34" charset="0"/>
          <a:ea typeface="ＭＳ Ｐゴシック" charset="0"/>
          <a:cs typeface="ＭＳ Ｐゴシック" charset="0"/>
        </a:defRPr>
      </a:lvl1pPr>
      <a:lvl2pPr marL="352425" indent="-171450" algn="l" defTabSz="1042988" rtl="0" eaLnBrk="0" fontAlgn="base" hangingPunct="0">
        <a:lnSpc>
          <a:spcPct val="115000"/>
        </a:lnSpc>
        <a:spcBef>
          <a:spcPct val="20000"/>
        </a:spcBef>
        <a:spcAft>
          <a:spcPct val="0"/>
        </a:spcAft>
        <a:buFont typeface="Arial" charset="0"/>
        <a:buChar char="–"/>
        <a:defRPr sz="2000">
          <a:solidFill>
            <a:schemeClr val="tx1"/>
          </a:solidFill>
          <a:latin typeface="Calibri" pitchFamily="34" charset="0"/>
          <a:ea typeface="ＭＳ Ｐゴシック" charset="0"/>
        </a:defRPr>
      </a:lvl2pPr>
      <a:lvl3pPr marL="712788" indent="-169863" algn="l" defTabSz="1042988" rtl="0" eaLnBrk="0" fontAlgn="base" hangingPunct="0">
        <a:lnSpc>
          <a:spcPct val="115000"/>
        </a:lnSpc>
        <a:spcBef>
          <a:spcPct val="20000"/>
        </a:spcBef>
        <a:spcAft>
          <a:spcPct val="0"/>
        </a:spcAft>
        <a:buFont typeface="Arial" charset="0"/>
        <a:buChar char="–"/>
        <a:defRPr sz="2000">
          <a:solidFill>
            <a:schemeClr val="tx1"/>
          </a:solidFill>
          <a:latin typeface="Calibri" pitchFamily="34" charset="0"/>
          <a:ea typeface="ＭＳ Ｐゴシック" charset="0"/>
        </a:defRPr>
      </a:lvl3pPr>
      <a:lvl4pPr marL="1073150" indent="-180975" algn="l" defTabSz="1042988" rtl="0" eaLnBrk="0" fontAlgn="base" hangingPunct="0">
        <a:lnSpc>
          <a:spcPct val="115000"/>
        </a:lnSpc>
        <a:spcBef>
          <a:spcPct val="20000"/>
        </a:spcBef>
        <a:spcAft>
          <a:spcPct val="0"/>
        </a:spcAft>
        <a:buFont typeface="Arial" charset="0"/>
        <a:buChar char="–"/>
        <a:defRPr sz="2000">
          <a:solidFill>
            <a:schemeClr val="tx1"/>
          </a:solidFill>
          <a:latin typeface="Calibri" pitchFamily="34" charset="0"/>
          <a:ea typeface="ＭＳ Ｐゴシック" charset="0"/>
        </a:defRPr>
      </a:lvl4pPr>
      <a:lvl5pPr marL="1431925" indent="-179388" algn="l" defTabSz="1042988" rtl="0" eaLnBrk="0" fontAlgn="base" hangingPunct="0">
        <a:lnSpc>
          <a:spcPct val="115000"/>
        </a:lnSpc>
        <a:spcBef>
          <a:spcPct val="20000"/>
        </a:spcBef>
        <a:spcAft>
          <a:spcPct val="0"/>
        </a:spcAft>
        <a:buFont typeface="Arial" charset="0"/>
        <a:buChar char="–"/>
        <a:defRPr sz="2000">
          <a:solidFill>
            <a:schemeClr val="tx1"/>
          </a:solidFill>
          <a:latin typeface="Calibri" pitchFamily="34" charset="0"/>
          <a:ea typeface="ＭＳ Ｐゴシック" charset="0"/>
        </a:defRPr>
      </a:lvl5pPr>
      <a:lvl6pPr marL="18891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6pPr>
      <a:lvl7pPr marL="23463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7pPr>
      <a:lvl8pPr marL="28035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8pPr>
      <a:lvl9pPr marL="32607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8" name="Rectangle 13"/>
          <p:cNvSpPr>
            <a:spLocks noChangeArrowheads="1"/>
          </p:cNvSpPr>
          <p:nvPr/>
        </p:nvSpPr>
        <p:spPr bwMode="auto">
          <a:xfrm>
            <a:off x="0" y="2628504"/>
            <a:ext cx="10243244" cy="4253310"/>
          </a:xfrm>
          <a:prstGeom prst="rect">
            <a:avLst/>
          </a:prstGeom>
          <a:solidFill>
            <a:schemeClr val="accent1">
              <a:alpha val="69804"/>
            </a:schemeClr>
          </a:solidFill>
          <a:ln>
            <a:noFill/>
          </a:ln>
        </p:spPr>
        <p:txBody>
          <a:bodyPr wrap="none" anchor="ctr"/>
          <a:lstStyle/>
          <a:p>
            <a:pPr algn="ctr" defTabSz="1042988"/>
            <a:endParaRPr lang="de-DE"/>
          </a:p>
        </p:txBody>
      </p:sp>
      <p:sp>
        <p:nvSpPr>
          <p:cNvPr id="4099" name="Rectangle 2"/>
          <p:cNvSpPr>
            <a:spLocks noGrp="1" noChangeArrowheads="1"/>
          </p:cNvSpPr>
          <p:nvPr>
            <p:ph type="ctrTitle" idx="4294967295"/>
          </p:nvPr>
        </p:nvSpPr>
        <p:spPr>
          <a:xfrm>
            <a:off x="810196" y="2916535"/>
            <a:ext cx="9505056" cy="3943118"/>
          </a:xfrm>
          <a:noFill/>
        </p:spPr>
        <p:txBody>
          <a:bodyPr/>
          <a:lstStyle/>
          <a:p>
            <a:pPr algn="ctr">
              <a:spcBef>
                <a:spcPts val="0"/>
              </a:spcBef>
              <a:spcAft>
                <a:spcPts val="600"/>
              </a:spcAft>
              <a:defRPr/>
            </a:pPr>
            <a:br>
              <a:rPr lang="de-CH" sz="3200" dirty="0">
                <a:latin typeface="+mj-lt"/>
              </a:rPr>
            </a:br>
            <a:r>
              <a:rPr lang="de-CH" sz="3200" dirty="0" err="1">
                <a:latin typeface="+mj-lt"/>
              </a:rPr>
              <a:t>Results</a:t>
            </a:r>
            <a:r>
              <a:rPr lang="de-CH" sz="3200" dirty="0">
                <a:latin typeface="+mj-lt"/>
              </a:rPr>
              <a:t> </a:t>
            </a:r>
            <a:r>
              <a:rPr lang="de-CH" sz="3200" dirty="0" err="1">
                <a:latin typeface="+mj-lt"/>
              </a:rPr>
              <a:t>of</a:t>
            </a:r>
            <a:r>
              <a:rPr lang="de-CH" sz="3200" dirty="0">
                <a:latin typeface="+mj-lt"/>
              </a:rPr>
              <a:t> </a:t>
            </a:r>
            <a:r>
              <a:rPr lang="de-CH" sz="3200" dirty="0" err="1">
                <a:latin typeface="+mj-lt"/>
              </a:rPr>
              <a:t>the</a:t>
            </a:r>
            <a:r>
              <a:rPr lang="de-CH" sz="3200" dirty="0">
                <a:latin typeface="+mj-lt"/>
              </a:rPr>
              <a:t> </a:t>
            </a:r>
            <a:r>
              <a:rPr lang="de-CH" sz="3200" dirty="0" err="1">
                <a:latin typeface="+mj-lt"/>
              </a:rPr>
              <a:t>first</a:t>
            </a:r>
            <a:r>
              <a:rPr lang="de-CH" sz="3200" dirty="0">
                <a:latin typeface="+mj-lt"/>
              </a:rPr>
              <a:t> </a:t>
            </a:r>
            <a:r>
              <a:rPr lang="de-CH" sz="3200" dirty="0" err="1">
                <a:latin typeface="+mj-lt"/>
              </a:rPr>
              <a:t>nationwide</a:t>
            </a:r>
            <a:r>
              <a:rPr lang="de-CH" sz="3200" dirty="0">
                <a:latin typeface="+mj-lt"/>
              </a:rPr>
              <a:t> </a:t>
            </a:r>
            <a:r>
              <a:rPr lang="de-CH" sz="3200" dirty="0" err="1">
                <a:latin typeface="+mj-lt"/>
              </a:rPr>
              <a:t>survey</a:t>
            </a:r>
            <a:r>
              <a:rPr lang="de-CH" sz="3200" dirty="0">
                <a:latin typeface="+mj-lt"/>
              </a:rPr>
              <a:t> on open </a:t>
            </a:r>
            <a:r>
              <a:rPr lang="de-CH" sz="3200" dirty="0" err="1">
                <a:latin typeface="+mj-lt"/>
              </a:rPr>
              <a:t>child</a:t>
            </a:r>
            <a:r>
              <a:rPr lang="de-CH" sz="3200" dirty="0">
                <a:latin typeface="+mj-lt"/>
              </a:rPr>
              <a:t> and </a:t>
            </a:r>
            <a:r>
              <a:rPr lang="de-CH" sz="3200" dirty="0" err="1">
                <a:latin typeface="+mj-lt"/>
              </a:rPr>
              <a:t>youth</a:t>
            </a:r>
            <a:r>
              <a:rPr lang="de-CH" sz="3200" dirty="0">
                <a:latin typeface="+mj-lt"/>
              </a:rPr>
              <a:t> </a:t>
            </a:r>
            <a:r>
              <a:rPr lang="de-CH" sz="3200" dirty="0" err="1">
                <a:latin typeface="+mj-lt"/>
              </a:rPr>
              <a:t>work</a:t>
            </a:r>
            <a:r>
              <a:rPr lang="de-CH" sz="3200" dirty="0">
                <a:latin typeface="+mj-lt"/>
              </a:rPr>
              <a:t> in </a:t>
            </a:r>
            <a:r>
              <a:rPr lang="de-CH" sz="3200" dirty="0" err="1">
                <a:latin typeface="+mj-lt"/>
              </a:rPr>
              <a:t>Switzerland</a:t>
            </a:r>
            <a:r>
              <a:rPr lang="de-CH" sz="3200" dirty="0">
                <a:latin typeface="+mj-lt"/>
              </a:rPr>
              <a:t> </a:t>
            </a:r>
            <a:br>
              <a:rPr lang="de-CH" sz="3000" dirty="0">
                <a:latin typeface="+mj-lt"/>
              </a:rPr>
            </a:br>
            <a:br>
              <a:rPr lang="de-CH" dirty="0">
                <a:latin typeface="+mj-lt"/>
              </a:rPr>
            </a:br>
            <a:r>
              <a:rPr lang="fr-FR" sz="2200" b="0" dirty="0">
                <a:latin typeface="+mj-lt"/>
              </a:rPr>
              <a:t>Résultats de la première enquête nationale sur l’animation socioculturelle avec des enfants et des jeunes</a:t>
            </a:r>
            <a:br>
              <a:rPr lang="de-CH" sz="2400" b="0" dirty="0">
                <a:latin typeface="+mj-lt"/>
              </a:rPr>
            </a:br>
            <a:br>
              <a:rPr lang="de-CH" sz="2400" b="0" dirty="0">
                <a:latin typeface="+mj-lt"/>
              </a:rPr>
            </a:br>
            <a:br>
              <a:rPr lang="de-CH" sz="1800" b="0" dirty="0">
                <a:latin typeface="+mj-lt"/>
              </a:rPr>
            </a:br>
            <a:r>
              <a:rPr lang="de-CH" sz="2200" b="0" dirty="0">
                <a:latin typeface="+mj-lt"/>
              </a:rPr>
              <a:t>Martina Gerngross and Lukas Fellmann</a:t>
            </a:r>
            <a:br>
              <a:rPr lang="de-CH" sz="1800" b="0" dirty="0">
                <a:latin typeface="+mj-lt"/>
              </a:rPr>
            </a:br>
            <a:br>
              <a:rPr lang="de-CH" sz="1800" b="0" dirty="0">
                <a:latin typeface="+mj-lt"/>
              </a:rPr>
            </a:br>
            <a:br>
              <a:rPr lang="de-CH" sz="3200" b="0" dirty="0">
                <a:latin typeface="+mj-lt"/>
              </a:rPr>
            </a:br>
            <a:br>
              <a:rPr lang="de-CH" sz="3200" dirty="0">
                <a:latin typeface="+mj-lt"/>
              </a:rPr>
            </a:br>
            <a:br>
              <a:rPr lang="de-CH" sz="3200" dirty="0">
                <a:latin typeface="+mj-lt"/>
              </a:rPr>
            </a:br>
            <a:endParaRPr lang="de-CH" sz="3200" dirty="0">
              <a:latin typeface="+mj-lt"/>
            </a:endParaRPr>
          </a:p>
        </p:txBody>
      </p:sp>
      <p:sp>
        <p:nvSpPr>
          <p:cNvPr id="6" name="Rectangle 14"/>
          <p:cNvSpPr>
            <a:spLocks noChangeArrowheads="1"/>
          </p:cNvSpPr>
          <p:nvPr/>
        </p:nvSpPr>
        <p:spPr bwMode="auto">
          <a:xfrm>
            <a:off x="0" y="3204567"/>
            <a:ext cx="738188" cy="3079750"/>
          </a:xfrm>
          <a:prstGeom prst="rect">
            <a:avLst/>
          </a:prstGeom>
          <a:solidFill>
            <a:srgbClr val="E30917"/>
          </a:solidFill>
          <a:ln>
            <a:noFill/>
          </a:ln>
        </p:spPr>
        <p:txBody>
          <a:bodyPr wrap="none" anchor="ctr"/>
          <a:lstStyle/>
          <a:p>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24" y="108224"/>
            <a:ext cx="5184576" cy="716088"/>
          </a:xfrm>
          <a:prstGeom prst="rect">
            <a:avLst/>
          </a:prstGeom>
        </p:spPr>
      </p:pic>
      <p:sp>
        <p:nvSpPr>
          <p:cNvPr id="4" name="Textfeld 3">
            <a:extLst>
              <a:ext uri="{FF2B5EF4-FFF2-40B4-BE49-F238E27FC236}">
                <a16:creationId xmlns:a16="http://schemas.microsoft.com/office/drawing/2014/main" id="{44FDD7FB-F42A-4379-B3D0-92935438A83D}"/>
              </a:ext>
            </a:extLst>
          </p:cNvPr>
          <p:cNvSpPr txBox="1"/>
          <p:nvPr/>
        </p:nvSpPr>
        <p:spPr>
          <a:xfrm>
            <a:off x="748034" y="2312714"/>
            <a:ext cx="9495209" cy="292388"/>
          </a:xfrm>
          <a:prstGeom prst="rect">
            <a:avLst/>
          </a:prstGeom>
          <a:noFill/>
        </p:spPr>
        <p:txBody>
          <a:bodyPr wrap="square" rtlCol="0">
            <a:spAutoFit/>
          </a:bodyPr>
          <a:lstStyle/>
          <a:p>
            <a:pPr algn="l"/>
            <a:r>
              <a:rPr lang="en-US" sz="1300" dirty="0"/>
              <a:t>Ninth Colloquium of the International Socio-cultural Community Development Network (RIA), 5</a:t>
            </a:r>
            <a:r>
              <a:rPr lang="en-US" sz="1300" baseline="30000" dirty="0"/>
              <a:t>th</a:t>
            </a:r>
            <a:r>
              <a:rPr lang="en-US" sz="1300" dirty="0"/>
              <a:t> November 2019, Lausanne</a:t>
            </a:r>
            <a:endParaRPr lang="de-CH" sz="1300" kern="1600" dirty="0"/>
          </a:p>
        </p:txBody>
      </p:sp>
    </p:spTree>
    <p:extLst>
      <p:ext uri="{BB962C8B-B14F-4D97-AF65-F5344CB8AC3E}">
        <p14:creationId xmlns:p14="http://schemas.microsoft.com/office/powerpoint/2010/main" val="6611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674A2A5-8A8E-4000-B152-DE8B6FB358B4}"/>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8D637078-55E3-4792-8D23-E406826204C4}"/>
              </a:ext>
            </a:extLst>
          </p:cNvPr>
          <p:cNvSpPr>
            <a:spLocks noGrp="1"/>
          </p:cNvSpPr>
          <p:nvPr>
            <p:ph type="sldNum" sz="quarter" idx="12"/>
          </p:nvPr>
        </p:nvSpPr>
        <p:spPr/>
        <p:txBody>
          <a:bodyPr/>
          <a:lstStyle/>
          <a:p>
            <a:pPr>
              <a:defRPr/>
            </a:pPr>
            <a:fld id="{93F6C246-D6FA-45FC-9941-7D9608E2F7D1}" type="slidenum">
              <a:rPr lang="de-CH" smtClean="0"/>
              <a:pPr>
                <a:defRPr/>
              </a:pPr>
              <a:t>10</a:t>
            </a:fld>
            <a:endParaRPr lang="de-CH"/>
          </a:p>
        </p:txBody>
      </p:sp>
      <p:sp>
        <p:nvSpPr>
          <p:cNvPr id="6" name="Titel 1">
            <a:extLst>
              <a:ext uri="{FF2B5EF4-FFF2-40B4-BE49-F238E27FC236}">
                <a16:creationId xmlns:a16="http://schemas.microsoft.com/office/drawing/2014/main" id="{B2601651-C52C-4802-9498-822C5372223B}"/>
              </a:ext>
            </a:extLst>
          </p:cNvPr>
          <p:cNvSpPr>
            <a:spLocks noGrp="1"/>
          </p:cNvSpPr>
          <p:nvPr>
            <p:ph type="title"/>
          </p:nvPr>
        </p:nvSpPr>
        <p:spPr>
          <a:xfrm>
            <a:off x="736600" y="1509713"/>
            <a:ext cx="9213850" cy="361950"/>
          </a:xfrm>
        </p:spPr>
        <p:txBody>
          <a:bodyPr/>
          <a:lstStyle/>
          <a:p>
            <a:pPr eaLnBrk="1" hangingPunct="1"/>
            <a:r>
              <a:rPr lang="en-GB" sz="2400" dirty="0">
                <a:solidFill>
                  <a:schemeClr val="tx1"/>
                </a:solidFill>
                <a:latin typeface="+mj-lt"/>
                <a:ea typeface="ＭＳ Ｐゴシック" pitchFamily="34" charset="-128"/>
              </a:rPr>
              <a:t>Type of service by type of commune</a:t>
            </a:r>
            <a:endParaRPr lang="de-CH" sz="2800" dirty="0">
              <a:solidFill>
                <a:schemeClr val="tx1"/>
              </a:solidFill>
              <a:latin typeface="+mj-lt"/>
              <a:ea typeface="ＭＳ Ｐゴシック" pitchFamily="34" charset="-128"/>
            </a:endParaRPr>
          </a:p>
        </p:txBody>
      </p:sp>
      <p:graphicFrame>
        <p:nvGraphicFramePr>
          <p:cNvPr id="7" name="Diagramm 6">
            <a:extLst>
              <a:ext uri="{FF2B5EF4-FFF2-40B4-BE49-F238E27FC236}">
                <a16:creationId xmlns:a16="http://schemas.microsoft.com/office/drawing/2014/main" id="{7DD37B21-5A9C-4CD9-B462-22F5E88E992B}"/>
              </a:ext>
            </a:extLst>
          </p:cNvPr>
          <p:cNvGraphicFramePr>
            <a:graphicFrameLocks/>
          </p:cNvGraphicFramePr>
          <p:nvPr>
            <p:extLst>
              <p:ext uri="{D42A27DB-BD31-4B8C-83A1-F6EECF244321}">
                <p14:modId xmlns:p14="http://schemas.microsoft.com/office/powerpoint/2010/main" val="3044891728"/>
              </p:ext>
            </p:extLst>
          </p:nvPr>
        </p:nvGraphicFramePr>
        <p:xfrm>
          <a:off x="396081" y="1980431"/>
          <a:ext cx="9847163" cy="511256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a:extLst>
              <a:ext uri="{FF2B5EF4-FFF2-40B4-BE49-F238E27FC236}">
                <a16:creationId xmlns:a16="http://schemas.microsoft.com/office/drawing/2014/main" id="{252942E3-ED4E-4665-990B-78229963CBE2}"/>
              </a:ext>
            </a:extLst>
          </p:cNvPr>
          <p:cNvSpPr txBox="1"/>
          <p:nvPr/>
        </p:nvSpPr>
        <p:spPr>
          <a:xfrm>
            <a:off x="7866980" y="108223"/>
            <a:ext cx="2592288" cy="1061829"/>
          </a:xfrm>
          <a:prstGeom prst="rect">
            <a:avLst/>
          </a:prstGeom>
          <a:noFill/>
        </p:spPr>
        <p:txBody>
          <a:bodyPr wrap="square" rtlCol="0">
            <a:spAutoFit/>
          </a:bodyPr>
          <a:lstStyle/>
          <a:p>
            <a:r>
              <a:rPr lang="pt-BR" b="1" dirty="0"/>
              <a:t>Chi-square Test:</a:t>
            </a:r>
          </a:p>
          <a:p>
            <a:r>
              <a:rPr lang="pt-BR" i="1" dirty="0"/>
              <a:t>X</a:t>
            </a:r>
            <a:r>
              <a:rPr lang="pt-BR" baseline="30000" dirty="0"/>
              <a:t>2</a:t>
            </a:r>
            <a:r>
              <a:rPr lang="pt-BR" dirty="0"/>
              <a:t> (8, </a:t>
            </a:r>
            <a:r>
              <a:rPr lang="pt-BR" i="1" dirty="0"/>
              <a:t>N</a:t>
            </a:r>
            <a:r>
              <a:rPr lang="pt-BR" dirty="0"/>
              <a:t> = 611) = 58,244, </a:t>
            </a:r>
            <a:r>
              <a:rPr lang="pt-BR" i="1" dirty="0"/>
              <a:t>p</a:t>
            </a:r>
            <a:r>
              <a:rPr lang="pt-BR" dirty="0"/>
              <a:t> &lt;= .001</a:t>
            </a:r>
            <a:endParaRPr lang="de-CH" dirty="0"/>
          </a:p>
        </p:txBody>
      </p:sp>
    </p:spTree>
    <p:extLst>
      <p:ext uri="{BB962C8B-B14F-4D97-AF65-F5344CB8AC3E}">
        <p14:creationId xmlns:p14="http://schemas.microsoft.com/office/powerpoint/2010/main" val="266358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0D2D7-0DAF-44A8-980B-CAB3A96DA0CE}"/>
              </a:ext>
            </a:extLst>
          </p:cNvPr>
          <p:cNvSpPr>
            <a:spLocks noGrp="1"/>
          </p:cNvSpPr>
          <p:nvPr>
            <p:ph type="title"/>
          </p:nvPr>
        </p:nvSpPr>
        <p:spPr/>
        <p:txBody>
          <a:bodyPr/>
          <a:lstStyle/>
          <a:p>
            <a:r>
              <a:rPr lang="en-GB" sz="2400" dirty="0">
                <a:latin typeface="+mj-lt"/>
              </a:rPr>
              <a:t>Services provided in open child and youth work</a:t>
            </a:r>
          </a:p>
        </p:txBody>
      </p:sp>
      <p:sp>
        <p:nvSpPr>
          <p:cNvPr id="3" name="Inhaltsplatzhalter 2">
            <a:extLst>
              <a:ext uri="{FF2B5EF4-FFF2-40B4-BE49-F238E27FC236}">
                <a16:creationId xmlns:a16="http://schemas.microsoft.com/office/drawing/2014/main" id="{C5E017CE-5DF0-4544-9CC0-1DDABEC8E2A8}"/>
              </a:ext>
            </a:extLst>
          </p:cNvPr>
          <p:cNvSpPr>
            <a:spLocks noGrp="1"/>
          </p:cNvSpPr>
          <p:nvPr>
            <p:ph idx="1"/>
          </p:nvPr>
        </p:nvSpPr>
        <p:spPr/>
        <p:txBody>
          <a:bodyPr/>
          <a:lstStyle/>
          <a:p>
            <a:pPr marL="457200" indent="-457200">
              <a:lnSpc>
                <a:spcPct val="100000"/>
              </a:lnSpc>
              <a:spcBef>
                <a:spcPts val="1800"/>
              </a:spcBef>
              <a:buFont typeface="+mj-lt"/>
              <a:buAutoNum type="arabicPeriod"/>
            </a:pPr>
            <a:r>
              <a:rPr lang="en-US" b="0" dirty="0">
                <a:latin typeface="+mj-lt"/>
              </a:rPr>
              <a:t>Provision of facilities and equipment for children and youth</a:t>
            </a:r>
          </a:p>
          <a:p>
            <a:pPr marL="457200" indent="-457200">
              <a:lnSpc>
                <a:spcPct val="100000"/>
              </a:lnSpc>
              <a:spcBef>
                <a:spcPts val="1800"/>
              </a:spcBef>
              <a:buFont typeface="+mj-lt"/>
              <a:buAutoNum type="arabicPeriod"/>
            </a:pPr>
            <a:r>
              <a:rPr lang="en-US" b="0" dirty="0">
                <a:latin typeface="+mj-lt"/>
              </a:rPr>
              <a:t>Leisure services and creative work</a:t>
            </a:r>
          </a:p>
          <a:p>
            <a:pPr marL="457200" indent="-457200">
              <a:lnSpc>
                <a:spcPct val="100000"/>
              </a:lnSpc>
              <a:spcBef>
                <a:spcPts val="1800"/>
              </a:spcBef>
              <a:buFont typeface="+mj-lt"/>
              <a:buAutoNum type="arabicPeriod"/>
            </a:pPr>
            <a:r>
              <a:rPr lang="en-US" b="0" dirty="0">
                <a:latin typeface="+mj-lt"/>
              </a:rPr>
              <a:t>Sports and adventure</a:t>
            </a:r>
          </a:p>
          <a:p>
            <a:pPr marL="457200" indent="-457200">
              <a:lnSpc>
                <a:spcPct val="100000"/>
              </a:lnSpc>
              <a:spcBef>
                <a:spcPts val="1800"/>
              </a:spcBef>
              <a:buFont typeface="+mj-lt"/>
              <a:buAutoNum type="arabicPeriod"/>
            </a:pPr>
            <a:r>
              <a:rPr lang="en-US" b="0" dirty="0">
                <a:latin typeface="+mj-lt"/>
              </a:rPr>
              <a:t>Services related to the public space and the community</a:t>
            </a:r>
          </a:p>
          <a:p>
            <a:pPr marL="457200" indent="-457200">
              <a:lnSpc>
                <a:spcPct val="100000"/>
              </a:lnSpc>
              <a:spcBef>
                <a:spcPts val="1800"/>
              </a:spcBef>
              <a:buFont typeface="+mj-lt"/>
              <a:buAutoNum type="arabicPeriod"/>
            </a:pPr>
            <a:r>
              <a:rPr lang="en-US" b="0" dirty="0">
                <a:latin typeface="+mj-lt"/>
              </a:rPr>
              <a:t>Opportunities for participation on the communal and cantonal level</a:t>
            </a:r>
          </a:p>
          <a:p>
            <a:pPr marL="457200" indent="-457200">
              <a:lnSpc>
                <a:spcPct val="100000"/>
              </a:lnSpc>
              <a:spcBef>
                <a:spcPts val="1800"/>
              </a:spcBef>
              <a:buFont typeface="+mj-lt"/>
              <a:buAutoNum type="arabicPeriod"/>
            </a:pPr>
            <a:r>
              <a:rPr lang="en-US" b="0" dirty="0">
                <a:latin typeface="+mj-lt"/>
              </a:rPr>
              <a:t>Child and youth counseling, support and prevention</a:t>
            </a:r>
          </a:p>
          <a:p>
            <a:pPr marL="457200" indent="-457200">
              <a:lnSpc>
                <a:spcPct val="100000"/>
              </a:lnSpc>
              <a:spcBef>
                <a:spcPts val="1800"/>
              </a:spcBef>
              <a:buFont typeface="+mj-lt"/>
              <a:buAutoNum type="arabicPeriod"/>
            </a:pPr>
            <a:r>
              <a:rPr lang="en-US" b="0" dirty="0">
                <a:latin typeface="+mj-lt"/>
              </a:rPr>
              <a:t>Provision of child care (additional to school services)</a:t>
            </a:r>
          </a:p>
          <a:p>
            <a:pPr marL="457200" indent="-457200">
              <a:lnSpc>
                <a:spcPct val="100000"/>
              </a:lnSpc>
              <a:spcBef>
                <a:spcPts val="1800"/>
              </a:spcBef>
              <a:buFont typeface="+mj-lt"/>
              <a:buAutoNum type="arabicPeriod"/>
            </a:pPr>
            <a:r>
              <a:rPr lang="en-US" b="0" dirty="0">
                <a:latin typeface="+mj-lt"/>
              </a:rPr>
              <a:t>Coordination and counseling of professionals</a:t>
            </a:r>
          </a:p>
          <a:p>
            <a:endParaRPr lang="de-CH" dirty="0"/>
          </a:p>
        </p:txBody>
      </p:sp>
      <p:sp>
        <p:nvSpPr>
          <p:cNvPr id="4" name="Datumsplatzhalter 3">
            <a:extLst>
              <a:ext uri="{FF2B5EF4-FFF2-40B4-BE49-F238E27FC236}">
                <a16:creationId xmlns:a16="http://schemas.microsoft.com/office/drawing/2014/main" id="{6B0586A8-F24E-49F3-BCA9-DCBF64C2941F}"/>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5C143384-F8CA-4A45-9559-D088C2955A5F}"/>
              </a:ext>
            </a:extLst>
          </p:cNvPr>
          <p:cNvSpPr>
            <a:spLocks noGrp="1"/>
          </p:cNvSpPr>
          <p:nvPr>
            <p:ph type="sldNum" sz="quarter" idx="12"/>
          </p:nvPr>
        </p:nvSpPr>
        <p:spPr/>
        <p:txBody>
          <a:bodyPr/>
          <a:lstStyle/>
          <a:p>
            <a:pPr>
              <a:defRPr/>
            </a:pPr>
            <a:fld id="{93F6C246-D6FA-45FC-9941-7D9608E2F7D1}" type="slidenum">
              <a:rPr lang="de-CH" smtClean="0"/>
              <a:pPr>
                <a:defRPr/>
              </a:pPr>
              <a:t>11</a:t>
            </a:fld>
            <a:endParaRPr lang="de-CH"/>
          </a:p>
        </p:txBody>
      </p:sp>
    </p:spTree>
    <p:extLst>
      <p:ext uri="{BB962C8B-B14F-4D97-AF65-F5344CB8AC3E}">
        <p14:creationId xmlns:p14="http://schemas.microsoft.com/office/powerpoint/2010/main" val="62576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577319193"/>
              </p:ext>
            </p:extLst>
          </p:nvPr>
        </p:nvGraphicFramePr>
        <p:xfrm>
          <a:off x="335257" y="1816552"/>
          <a:ext cx="9618057" cy="50941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123EA293-716E-4CCC-AD55-B0CE9F61DE06}"/>
              </a:ext>
            </a:extLst>
          </p:cNvPr>
          <p:cNvSpPr>
            <a:spLocks noGrp="1"/>
          </p:cNvSpPr>
          <p:nvPr>
            <p:ph type="title"/>
          </p:nvPr>
        </p:nvSpPr>
        <p:spPr>
          <a:xfrm>
            <a:off x="370902" y="1179074"/>
            <a:ext cx="9213850" cy="361950"/>
          </a:xfrm>
        </p:spPr>
        <p:txBody>
          <a:bodyPr/>
          <a:lstStyle/>
          <a:p>
            <a:r>
              <a:rPr lang="en-GB" sz="2200" dirty="0">
                <a:latin typeface="+mj-lt"/>
              </a:rPr>
              <a:t>Results: Provision of facilities for children and youth</a:t>
            </a:r>
            <a:br>
              <a:rPr lang="en-GB" sz="2400" b="0" dirty="0"/>
            </a:br>
            <a:endParaRPr lang="de-CH" sz="2400" dirty="0">
              <a:latin typeface="+mj-lt"/>
            </a:endParaRPr>
          </a:p>
        </p:txBody>
      </p:sp>
      <p:sp>
        <p:nvSpPr>
          <p:cNvPr id="4" name="Datumsplatzhalter 3">
            <a:extLst>
              <a:ext uri="{FF2B5EF4-FFF2-40B4-BE49-F238E27FC236}">
                <a16:creationId xmlns:a16="http://schemas.microsoft.com/office/drawing/2014/main" id="{D8714EB9-6082-47F5-B5F4-923B35270A84}"/>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FFF909DF-C602-48C7-9601-2C0583B78CA2}"/>
              </a:ext>
            </a:extLst>
          </p:cNvPr>
          <p:cNvSpPr>
            <a:spLocks noGrp="1"/>
          </p:cNvSpPr>
          <p:nvPr>
            <p:ph type="sldNum" sz="quarter" idx="12"/>
          </p:nvPr>
        </p:nvSpPr>
        <p:spPr/>
        <p:txBody>
          <a:bodyPr/>
          <a:lstStyle/>
          <a:p>
            <a:pPr>
              <a:defRPr/>
            </a:pPr>
            <a:fld id="{93F6C246-D6FA-45FC-9941-7D9608E2F7D1}" type="slidenum">
              <a:rPr lang="de-CH" smtClean="0"/>
              <a:pPr>
                <a:defRPr/>
              </a:pPr>
              <a:t>12</a:t>
            </a:fld>
            <a:endParaRPr lang="de-CH"/>
          </a:p>
        </p:txBody>
      </p:sp>
      <p:sp>
        <p:nvSpPr>
          <p:cNvPr id="3" name="Textfeld 2"/>
          <p:cNvSpPr txBox="1"/>
          <p:nvPr/>
        </p:nvSpPr>
        <p:spPr>
          <a:xfrm>
            <a:off x="6354812" y="5436815"/>
            <a:ext cx="646331" cy="369332"/>
          </a:xfrm>
          <a:prstGeom prst="rect">
            <a:avLst/>
          </a:prstGeom>
          <a:noFill/>
        </p:spPr>
        <p:txBody>
          <a:bodyPr wrap="none" rtlCol="0">
            <a:spAutoFit/>
          </a:bodyPr>
          <a:lstStyle/>
          <a:p>
            <a:r>
              <a:rPr lang="de-CH" sz="1800" b="1" dirty="0"/>
              <a:t>25%</a:t>
            </a:r>
          </a:p>
        </p:txBody>
      </p:sp>
      <p:sp>
        <p:nvSpPr>
          <p:cNvPr id="9" name="Textfeld 8"/>
          <p:cNvSpPr txBox="1"/>
          <p:nvPr/>
        </p:nvSpPr>
        <p:spPr>
          <a:xfrm>
            <a:off x="7083998" y="4644727"/>
            <a:ext cx="646332" cy="369332"/>
          </a:xfrm>
          <a:prstGeom prst="rect">
            <a:avLst/>
          </a:prstGeom>
          <a:noFill/>
        </p:spPr>
        <p:txBody>
          <a:bodyPr wrap="none" rtlCol="0">
            <a:spAutoFit/>
          </a:bodyPr>
          <a:lstStyle/>
          <a:p>
            <a:r>
              <a:rPr lang="de-CH" sz="1800" b="1" dirty="0"/>
              <a:t>40%</a:t>
            </a:r>
          </a:p>
        </p:txBody>
      </p:sp>
      <p:sp>
        <p:nvSpPr>
          <p:cNvPr id="10" name="Textfeld 9"/>
          <p:cNvSpPr txBox="1"/>
          <p:nvPr/>
        </p:nvSpPr>
        <p:spPr>
          <a:xfrm>
            <a:off x="7218908" y="3780631"/>
            <a:ext cx="646332" cy="369332"/>
          </a:xfrm>
          <a:prstGeom prst="rect">
            <a:avLst/>
          </a:prstGeom>
          <a:noFill/>
        </p:spPr>
        <p:txBody>
          <a:bodyPr wrap="none" rtlCol="0">
            <a:spAutoFit/>
          </a:bodyPr>
          <a:lstStyle/>
          <a:p>
            <a:r>
              <a:rPr lang="de-CH" sz="1800" b="1" dirty="0"/>
              <a:t>43%</a:t>
            </a:r>
          </a:p>
        </p:txBody>
      </p:sp>
      <p:sp>
        <p:nvSpPr>
          <p:cNvPr id="11" name="Textfeld 10"/>
          <p:cNvSpPr txBox="1"/>
          <p:nvPr/>
        </p:nvSpPr>
        <p:spPr>
          <a:xfrm>
            <a:off x="8221663" y="2988543"/>
            <a:ext cx="646332" cy="369332"/>
          </a:xfrm>
          <a:prstGeom prst="rect">
            <a:avLst/>
          </a:prstGeom>
          <a:noFill/>
        </p:spPr>
        <p:txBody>
          <a:bodyPr wrap="none" rtlCol="0">
            <a:spAutoFit/>
          </a:bodyPr>
          <a:lstStyle/>
          <a:p>
            <a:r>
              <a:rPr lang="de-CH" sz="1800" b="1" dirty="0"/>
              <a:t>63%</a:t>
            </a:r>
          </a:p>
        </p:txBody>
      </p:sp>
      <p:sp>
        <p:nvSpPr>
          <p:cNvPr id="12" name="Textfeld 11"/>
          <p:cNvSpPr txBox="1"/>
          <p:nvPr/>
        </p:nvSpPr>
        <p:spPr>
          <a:xfrm>
            <a:off x="9471125" y="2196455"/>
            <a:ext cx="646332" cy="369332"/>
          </a:xfrm>
          <a:prstGeom prst="rect">
            <a:avLst/>
          </a:prstGeom>
          <a:noFill/>
        </p:spPr>
        <p:txBody>
          <a:bodyPr wrap="none" rtlCol="0">
            <a:spAutoFit/>
          </a:bodyPr>
          <a:lstStyle/>
          <a:p>
            <a:r>
              <a:rPr lang="de-CH" sz="1800" b="1" dirty="0"/>
              <a:t>91%</a:t>
            </a:r>
          </a:p>
        </p:txBody>
      </p:sp>
      <p:sp>
        <p:nvSpPr>
          <p:cNvPr id="14" name="Rechteck 13"/>
          <p:cNvSpPr/>
          <p:nvPr/>
        </p:nvSpPr>
        <p:spPr>
          <a:xfrm>
            <a:off x="7481787" y="1159994"/>
            <a:ext cx="1074333" cy="400110"/>
          </a:xfrm>
          <a:prstGeom prst="rect">
            <a:avLst/>
          </a:prstGeom>
        </p:spPr>
        <p:txBody>
          <a:bodyPr wrap="none">
            <a:spAutoFit/>
          </a:bodyPr>
          <a:lstStyle/>
          <a:p>
            <a:r>
              <a:rPr lang="de-CH" sz="2000" dirty="0">
                <a:latin typeface="Arial" panose="020B0604020202020204" pitchFamily="34" charset="0"/>
                <a:ea typeface="Times New Roman" panose="02020603050405020304" pitchFamily="18" charset="0"/>
              </a:rPr>
              <a:t>(n=620)</a:t>
            </a:r>
            <a:endParaRPr lang="de-CH" sz="2000" dirty="0"/>
          </a:p>
        </p:txBody>
      </p:sp>
    </p:spTree>
    <p:extLst>
      <p:ext uri="{BB962C8B-B14F-4D97-AF65-F5344CB8AC3E}">
        <p14:creationId xmlns:p14="http://schemas.microsoft.com/office/powerpoint/2010/main" val="105790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6600" y="1206026"/>
            <a:ext cx="9213850" cy="361950"/>
          </a:xfrm>
        </p:spPr>
        <p:txBody>
          <a:bodyPr/>
          <a:lstStyle/>
          <a:p>
            <a:r>
              <a:rPr lang="de-DE" sz="2400" dirty="0" err="1">
                <a:latin typeface="+mj-lt"/>
              </a:rPr>
              <a:t>Results</a:t>
            </a:r>
            <a:r>
              <a:rPr lang="de-DE" sz="2400" dirty="0">
                <a:latin typeface="+mj-lt"/>
              </a:rPr>
              <a:t>: </a:t>
            </a:r>
            <a:r>
              <a:rPr lang="en-GB" sz="2400" dirty="0">
                <a:latin typeface="+mj-lt"/>
              </a:rPr>
              <a:t>Coordination and </a:t>
            </a:r>
            <a:r>
              <a:rPr lang="en-GB" sz="2400" dirty="0" err="1">
                <a:latin typeface="+mj-lt"/>
              </a:rPr>
              <a:t>counseling</a:t>
            </a:r>
            <a:r>
              <a:rPr lang="en-GB" sz="2400" dirty="0">
                <a:latin typeface="+mj-lt"/>
              </a:rPr>
              <a:t> for professionals</a:t>
            </a:r>
            <a:br>
              <a:rPr lang="en-GB" sz="2400" b="0" dirty="0"/>
            </a:br>
            <a:endParaRPr lang="de-CH" sz="2400" dirty="0">
              <a:latin typeface="+mj-lt"/>
            </a:endParaRPr>
          </a:p>
        </p:txBody>
      </p:sp>
      <p:sp>
        <p:nvSpPr>
          <p:cNvPr id="4" name="Datumsplatzhalter 3"/>
          <p:cNvSpPr>
            <a:spLocks noGrp="1"/>
          </p:cNvSpPr>
          <p:nvPr>
            <p:ph type="dt" sz="half" idx="10"/>
          </p:nvPr>
        </p:nvSpPr>
        <p:spPr/>
        <p:txBody>
          <a:bodyPr/>
          <a:lstStyle/>
          <a:p>
            <a:pPr>
              <a:defRPr/>
            </a:pPr>
            <a:r>
              <a:rPr lang="de-DE"/>
              <a:t>06.09.2019</a:t>
            </a:r>
            <a:endParaRPr lang="de-CH" dirty="0"/>
          </a:p>
        </p:txBody>
      </p:sp>
      <p:sp>
        <p:nvSpPr>
          <p:cNvPr id="5" name="Foliennummernplatzhalter 4"/>
          <p:cNvSpPr>
            <a:spLocks noGrp="1"/>
          </p:cNvSpPr>
          <p:nvPr>
            <p:ph type="sldNum" sz="quarter" idx="12"/>
          </p:nvPr>
        </p:nvSpPr>
        <p:spPr/>
        <p:txBody>
          <a:bodyPr/>
          <a:lstStyle/>
          <a:p>
            <a:pPr>
              <a:defRPr/>
            </a:pPr>
            <a:fld id="{93F6C246-D6FA-45FC-9941-7D9608E2F7D1}" type="slidenum">
              <a:rPr lang="de-CH" smtClean="0"/>
              <a:pPr>
                <a:defRPr/>
              </a:pPr>
              <a:t>13</a:t>
            </a:fld>
            <a:endParaRPr lang="de-CH"/>
          </a:p>
        </p:txBody>
      </p:sp>
      <p:sp>
        <p:nvSpPr>
          <p:cNvPr id="8" name="Rechteck 7"/>
          <p:cNvSpPr/>
          <p:nvPr/>
        </p:nvSpPr>
        <p:spPr>
          <a:xfrm>
            <a:off x="8882467" y="1186946"/>
            <a:ext cx="1074333" cy="400110"/>
          </a:xfrm>
          <a:prstGeom prst="rect">
            <a:avLst/>
          </a:prstGeom>
        </p:spPr>
        <p:txBody>
          <a:bodyPr wrap="none">
            <a:spAutoFit/>
          </a:bodyPr>
          <a:lstStyle/>
          <a:p>
            <a:r>
              <a:rPr lang="de-CH" sz="2000" dirty="0">
                <a:latin typeface="Arial" panose="020B0604020202020204" pitchFamily="34" charset="0"/>
                <a:ea typeface="Times New Roman" panose="02020603050405020304" pitchFamily="18" charset="0"/>
              </a:rPr>
              <a:t>(n=620)</a:t>
            </a:r>
            <a:endParaRPr lang="de-CH" sz="2000" dirty="0"/>
          </a:p>
        </p:txBody>
      </p:sp>
      <p:graphicFrame>
        <p:nvGraphicFramePr>
          <p:cNvPr id="9" name="Diagramm 8">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852512558"/>
              </p:ext>
            </p:extLst>
          </p:nvPr>
        </p:nvGraphicFramePr>
        <p:xfrm>
          <a:off x="378148" y="1764407"/>
          <a:ext cx="9578652"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165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BFAC1-C34E-40DE-BE6A-CCFAAE886854}"/>
              </a:ext>
            </a:extLst>
          </p:cNvPr>
          <p:cNvSpPr>
            <a:spLocks noGrp="1"/>
          </p:cNvSpPr>
          <p:nvPr>
            <p:ph type="title"/>
          </p:nvPr>
        </p:nvSpPr>
        <p:spPr/>
        <p:txBody>
          <a:bodyPr/>
          <a:lstStyle/>
          <a:p>
            <a:r>
              <a:rPr lang="de-CH" sz="2400" dirty="0" err="1">
                <a:latin typeface="+mj-lt"/>
              </a:rPr>
              <a:t>Opening</a:t>
            </a:r>
            <a:r>
              <a:rPr lang="de-CH" sz="2400" dirty="0">
                <a:latin typeface="+mj-lt"/>
              </a:rPr>
              <a:t> </a:t>
            </a:r>
            <a:r>
              <a:rPr lang="de-CH" sz="2400" dirty="0" err="1">
                <a:latin typeface="+mj-lt"/>
              </a:rPr>
              <a:t>hours</a:t>
            </a:r>
            <a:r>
              <a:rPr lang="de-CH" sz="2400" dirty="0">
                <a:latin typeface="+mj-lt"/>
              </a:rPr>
              <a:t> </a:t>
            </a:r>
            <a:r>
              <a:rPr lang="de-CH" sz="2400" dirty="0" err="1">
                <a:latin typeface="+mj-lt"/>
              </a:rPr>
              <a:t>of</a:t>
            </a:r>
            <a:r>
              <a:rPr lang="de-CH" sz="2400" dirty="0">
                <a:latin typeface="+mj-lt"/>
              </a:rPr>
              <a:t> </a:t>
            </a:r>
            <a:r>
              <a:rPr lang="de-CH" sz="2400" dirty="0" err="1">
                <a:latin typeface="+mj-lt"/>
              </a:rPr>
              <a:t>the</a:t>
            </a:r>
            <a:r>
              <a:rPr lang="de-CH" sz="2400" dirty="0">
                <a:latin typeface="+mj-lt"/>
              </a:rPr>
              <a:t> </a:t>
            </a:r>
            <a:r>
              <a:rPr lang="de-CH" sz="2400" dirty="0" err="1">
                <a:latin typeface="+mj-lt"/>
              </a:rPr>
              <a:t>service</a:t>
            </a:r>
            <a:r>
              <a:rPr lang="de-CH" sz="2400" dirty="0">
                <a:latin typeface="+mj-lt"/>
              </a:rPr>
              <a:t> </a:t>
            </a:r>
            <a:r>
              <a:rPr lang="de-CH" sz="2400" dirty="0" err="1">
                <a:latin typeface="+mj-lt"/>
              </a:rPr>
              <a:t>providers</a:t>
            </a:r>
            <a:endParaRPr lang="de-CH" sz="2400" dirty="0">
              <a:latin typeface="+mj-lt"/>
            </a:endParaRPr>
          </a:p>
        </p:txBody>
      </p:sp>
      <p:sp>
        <p:nvSpPr>
          <p:cNvPr id="4" name="Datumsplatzhalter 3">
            <a:extLst>
              <a:ext uri="{FF2B5EF4-FFF2-40B4-BE49-F238E27FC236}">
                <a16:creationId xmlns:a16="http://schemas.microsoft.com/office/drawing/2014/main" id="{136FBC34-E68A-4DA4-9BB6-7AA0F3370977}"/>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DF4EA094-69D5-4E07-B9AC-8D45E1333906}"/>
              </a:ext>
            </a:extLst>
          </p:cNvPr>
          <p:cNvSpPr>
            <a:spLocks noGrp="1"/>
          </p:cNvSpPr>
          <p:nvPr>
            <p:ph type="sldNum" sz="quarter" idx="12"/>
          </p:nvPr>
        </p:nvSpPr>
        <p:spPr/>
        <p:txBody>
          <a:bodyPr/>
          <a:lstStyle/>
          <a:p>
            <a:pPr>
              <a:defRPr/>
            </a:pPr>
            <a:fld id="{93F6C246-D6FA-45FC-9941-7D9608E2F7D1}" type="slidenum">
              <a:rPr lang="de-CH" smtClean="0"/>
              <a:pPr>
                <a:defRPr/>
              </a:pPr>
              <a:t>14</a:t>
            </a:fld>
            <a:endParaRPr lang="de-CH"/>
          </a:p>
        </p:txBody>
      </p:sp>
      <p:graphicFrame>
        <p:nvGraphicFramePr>
          <p:cNvPr id="9" name="Inhaltsplatzhalter 8">
            <a:extLst>
              <a:ext uri="{FF2B5EF4-FFF2-40B4-BE49-F238E27FC236}">
                <a16:creationId xmlns:a16="http://schemas.microsoft.com/office/drawing/2014/main" id="{173C4BF5-195A-4F3C-9D1F-1DDBE5ECE603}"/>
              </a:ext>
            </a:extLst>
          </p:cNvPr>
          <p:cNvGraphicFramePr>
            <a:graphicFrameLocks noGrp="1"/>
          </p:cNvGraphicFramePr>
          <p:nvPr>
            <p:ph idx="1"/>
            <p:extLst>
              <p:ext uri="{D42A27DB-BD31-4B8C-83A1-F6EECF244321}">
                <p14:modId xmlns:p14="http://schemas.microsoft.com/office/powerpoint/2010/main" val="2083011216"/>
              </p:ext>
            </p:extLst>
          </p:nvPr>
        </p:nvGraphicFramePr>
        <p:xfrm>
          <a:off x="450156" y="2484487"/>
          <a:ext cx="9649072" cy="3960438"/>
        </p:xfrm>
        <a:graphic>
          <a:graphicData uri="http://schemas.openxmlformats.org/drawingml/2006/table">
            <a:tbl>
              <a:tblPr/>
              <a:tblGrid>
                <a:gridCol w="1206134">
                  <a:extLst>
                    <a:ext uri="{9D8B030D-6E8A-4147-A177-3AD203B41FA5}">
                      <a16:colId xmlns:a16="http://schemas.microsoft.com/office/drawing/2014/main" val="2280882007"/>
                    </a:ext>
                  </a:extLst>
                </a:gridCol>
                <a:gridCol w="1206134">
                  <a:extLst>
                    <a:ext uri="{9D8B030D-6E8A-4147-A177-3AD203B41FA5}">
                      <a16:colId xmlns:a16="http://schemas.microsoft.com/office/drawing/2014/main" val="3692595451"/>
                    </a:ext>
                  </a:extLst>
                </a:gridCol>
                <a:gridCol w="1206134">
                  <a:extLst>
                    <a:ext uri="{9D8B030D-6E8A-4147-A177-3AD203B41FA5}">
                      <a16:colId xmlns:a16="http://schemas.microsoft.com/office/drawing/2014/main" val="1513529735"/>
                    </a:ext>
                  </a:extLst>
                </a:gridCol>
                <a:gridCol w="1206134">
                  <a:extLst>
                    <a:ext uri="{9D8B030D-6E8A-4147-A177-3AD203B41FA5}">
                      <a16:colId xmlns:a16="http://schemas.microsoft.com/office/drawing/2014/main" val="377541004"/>
                    </a:ext>
                  </a:extLst>
                </a:gridCol>
                <a:gridCol w="1206134">
                  <a:extLst>
                    <a:ext uri="{9D8B030D-6E8A-4147-A177-3AD203B41FA5}">
                      <a16:colId xmlns:a16="http://schemas.microsoft.com/office/drawing/2014/main" val="1607897785"/>
                    </a:ext>
                  </a:extLst>
                </a:gridCol>
                <a:gridCol w="1206134">
                  <a:extLst>
                    <a:ext uri="{9D8B030D-6E8A-4147-A177-3AD203B41FA5}">
                      <a16:colId xmlns:a16="http://schemas.microsoft.com/office/drawing/2014/main" val="3813599004"/>
                    </a:ext>
                  </a:extLst>
                </a:gridCol>
                <a:gridCol w="1206134">
                  <a:extLst>
                    <a:ext uri="{9D8B030D-6E8A-4147-A177-3AD203B41FA5}">
                      <a16:colId xmlns:a16="http://schemas.microsoft.com/office/drawing/2014/main" val="1291467184"/>
                    </a:ext>
                  </a:extLst>
                </a:gridCol>
                <a:gridCol w="1206134">
                  <a:extLst>
                    <a:ext uri="{9D8B030D-6E8A-4147-A177-3AD203B41FA5}">
                      <a16:colId xmlns:a16="http://schemas.microsoft.com/office/drawing/2014/main" val="2372591703"/>
                    </a:ext>
                  </a:extLst>
                </a:gridCol>
              </a:tblGrid>
              <a:tr h="660073">
                <a:tc>
                  <a:txBody>
                    <a:bodyPr/>
                    <a:lstStyle/>
                    <a:p>
                      <a:pPr algn="l" fontAlgn="b"/>
                      <a:endParaRPr lang="de-CH" sz="1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spcAft>
                          <a:spcPts val="0"/>
                        </a:spcAft>
                      </a:pPr>
                      <a:r>
                        <a:rPr lang="de-CH" sz="1600" b="1" i="0" u="none" strike="noStrike" dirty="0">
                          <a:solidFill>
                            <a:srgbClr val="000000"/>
                          </a:solidFill>
                          <a:effectLst/>
                          <a:latin typeface="+mj-lt"/>
                        </a:rPr>
                        <a:t>Monday</a:t>
                      </a:r>
                    </a:p>
                  </a:txBody>
                  <a:tcPr marL="9525" marR="9525" marT="9525" marB="0" anchor="ctr">
                    <a:lnL>
                      <a:noFill/>
                    </a:lnL>
                    <a:lnR>
                      <a:noFill/>
                    </a:lnR>
                    <a:lnT>
                      <a:noFill/>
                    </a:lnT>
                    <a:lnB>
                      <a:noFill/>
                    </a:lnB>
                  </a:tcPr>
                </a:tc>
                <a:tc>
                  <a:txBody>
                    <a:bodyPr/>
                    <a:lstStyle/>
                    <a:p>
                      <a:pPr algn="ctr" fontAlgn="b">
                        <a:spcAft>
                          <a:spcPts val="0"/>
                        </a:spcAft>
                      </a:pPr>
                      <a:r>
                        <a:rPr lang="de-CH" sz="1600" b="1" i="0" u="none" strike="noStrike" dirty="0">
                          <a:solidFill>
                            <a:srgbClr val="000000"/>
                          </a:solidFill>
                          <a:effectLst/>
                          <a:latin typeface="+mj-lt"/>
                        </a:rPr>
                        <a:t>Tuesday</a:t>
                      </a:r>
                    </a:p>
                  </a:txBody>
                  <a:tcPr marL="9525" marR="9525" marT="9525" marB="0" anchor="ctr">
                    <a:lnL>
                      <a:noFill/>
                    </a:lnL>
                    <a:lnR>
                      <a:noFill/>
                    </a:lnR>
                    <a:lnT>
                      <a:noFill/>
                    </a:lnT>
                    <a:lnB>
                      <a:noFill/>
                    </a:lnB>
                  </a:tcPr>
                </a:tc>
                <a:tc>
                  <a:txBody>
                    <a:bodyPr/>
                    <a:lstStyle/>
                    <a:p>
                      <a:pPr algn="ctr" fontAlgn="b">
                        <a:spcAft>
                          <a:spcPts val="0"/>
                        </a:spcAft>
                      </a:pPr>
                      <a:r>
                        <a:rPr lang="de-CH" sz="1600" b="1" i="0" u="none" strike="noStrike" dirty="0">
                          <a:solidFill>
                            <a:srgbClr val="000000"/>
                          </a:solidFill>
                          <a:effectLst/>
                          <a:latin typeface="+mj-lt"/>
                        </a:rPr>
                        <a:t>Wednesday</a:t>
                      </a:r>
                    </a:p>
                  </a:txBody>
                  <a:tcPr marL="9525" marR="9525" marT="9525" marB="0" anchor="ctr">
                    <a:lnL>
                      <a:noFill/>
                    </a:lnL>
                    <a:lnR>
                      <a:noFill/>
                    </a:lnR>
                    <a:lnT>
                      <a:noFill/>
                    </a:lnT>
                    <a:lnB>
                      <a:noFill/>
                    </a:lnB>
                  </a:tcPr>
                </a:tc>
                <a:tc>
                  <a:txBody>
                    <a:bodyPr/>
                    <a:lstStyle/>
                    <a:p>
                      <a:pPr algn="ctr" fontAlgn="b">
                        <a:spcAft>
                          <a:spcPts val="0"/>
                        </a:spcAft>
                      </a:pPr>
                      <a:r>
                        <a:rPr lang="en-GB" sz="1600" b="1" i="0" u="none" strike="noStrike" noProof="0" dirty="0">
                          <a:solidFill>
                            <a:srgbClr val="000000"/>
                          </a:solidFill>
                          <a:effectLst/>
                          <a:latin typeface="+mj-lt"/>
                        </a:rPr>
                        <a:t>Thursday</a:t>
                      </a:r>
                    </a:p>
                  </a:txBody>
                  <a:tcPr marL="9525" marR="9525" marT="9525" marB="0" anchor="ctr">
                    <a:lnL>
                      <a:noFill/>
                    </a:lnL>
                    <a:lnR>
                      <a:noFill/>
                    </a:lnR>
                    <a:lnT>
                      <a:noFill/>
                    </a:lnT>
                    <a:lnB>
                      <a:noFill/>
                    </a:lnB>
                  </a:tcPr>
                </a:tc>
                <a:tc>
                  <a:txBody>
                    <a:bodyPr/>
                    <a:lstStyle/>
                    <a:p>
                      <a:pPr algn="ctr" fontAlgn="b">
                        <a:spcAft>
                          <a:spcPts val="0"/>
                        </a:spcAft>
                      </a:pPr>
                      <a:r>
                        <a:rPr lang="de-CH" sz="1600" b="1" i="0" u="none" strike="noStrike" dirty="0">
                          <a:solidFill>
                            <a:srgbClr val="000000"/>
                          </a:solidFill>
                          <a:effectLst/>
                          <a:latin typeface="+mj-lt"/>
                        </a:rPr>
                        <a:t>Friday</a:t>
                      </a:r>
                    </a:p>
                  </a:txBody>
                  <a:tcPr marL="9525" marR="9525" marT="9525" marB="0" anchor="ctr">
                    <a:lnL>
                      <a:noFill/>
                    </a:lnL>
                    <a:lnR>
                      <a:noFill/>
                    </a:lnR>
                    <a:lnT>
                      <a:noFill/>
                    </a:lnT>
                    <a:lnB>
                      <a:noFill/>
                    </a:lnB>
                  </a:tcPr>
                </a:tc>
                <a:tc>
                  <a:txBody>
                    <a:bodyPr/>
                    <a:lstStyle/>
                    <a:p>
                      <a:pPr algn="ctr" fontAlgn="b">
                        <a:spcAft>
                          <a:spcPts val="0"/>
                        </a:spcAft>
                      </a:pPr>
                      <a:r>
                        <a:rPr lang="de-CH" sz="1600" b="1" i="0" u="none" strike="noStrike" dirty="0">
                          <a:solidFill>
                            <a:srgbClr val="000000"/>
                          </a:solidFill>
                          <a:effectLst/>
                          <a:latin typeface="+mj-lt"/>
                        </a:rPr>
                        <a:t>Saturday</a:t>
                      </a:r>
                    </a:p>
                  </a:txBody>
                  <a:tcPr marL="9525" marR="9525" marT="9525" marB="0" anchor="ctr">
                    <a:lnL>
                      <a:noFill/>
                    </a:lnL>
                    <a:lnR>
                      <a:noFill/>
                    </a:lnR>
                    <a:lnT>
                      <a:noFill/>
                    </a:lnT>
                    <a:lnB>
                      <a:noFill/>
                    </a:lnB>
                  </a:tcPr>
                </a:tc>
                <a:tc>
                  <a:txBody>
                    <a:bodyPr/>
                    <a:lstStyle/>
                    <a:p>
                      <a:pPr algn="ctr" fontAlgn="b">
                        <a:spcAft>
                          <a:spcPts val="0"/>
                        </a:spcAft>
                      </a:pPr>
                      <a:r>
                        <a:rPr lang="de-CH" sz="1600" b="1" i="0" u="none" strike="noStrike" dirty="0">
                          <a:solidFill>
                            <a:srgbClr val="000000"/>
                          </a:solidFill>
                          <a:effectLst/>
                          <a:latin typeface="+mj-lt"/>
                        </a:rPr>
                        <a:t>Sunday</a:t>
                      </a:r>
                    </a:p>
                  </a:txBody>
                  <a:tcPr marL="9525" marR="9525" marT="9525" marB="0" anchor="ctr">
                    <a:lnL>
                      <a:noFill/>
                    </a:lnL>
                    <a:lnR>
                      <a:noFill/>
                    </a:lnR>
                    <a:lnT>
                      <a:noFill/>
                    </a:lnT>
                    <a:lnB>
                      <a:noFill/>
                    </a:lnB>
                  </a:tcPr>
                </a:tc>
                <a:extLst>
                  <a:ext uri="{0D108BD9-81ED-4DB2-BD59-A6C34878D82A}">
                    <a16:rowId xmlns:a16="http://schemas.microsoft.com/office/drawing/2014/main" val="1743671203"/>
                  </a:ext>
                </a:extLst>
              </a:tr>
              <a:tr h="660073">
                <a:tc>
                  <a:txBody>
                    <a:bodyPr/>
                    <a:lstStyle/>
                    <a:p>
                      <a:pPr algn="l" fontAlgn="b"/>
                      <a:r>
                        <a:rPr lang="de-CH" sz="1700" b="1" i="0" u="none" strike="noStrike" dirty="0" err="1">
                          <a:solidFill>
                            <a:srgbClr val="000000"/>
                          </a:solidFill>
                          <a:effectLst/>
                          <a:latin typeface="+mj-lt"/>
                        </a:rPr>
                        <a:t>Forenoon</a:t>
                      </a:r>
                      <a:endParaRPr lang="de-CH" sz="1700" b="1" i="0" u="none" strike="noStrike" dirty="0">
                        <a:solidFill>
                          <a:srgbClr val="000000"/>
                        </a:solidFill>
                        <a:effectLst/>
                        <a:latin typeface="+mj-lt"/>
                      </a:endParaRPr>
                    </a:p>
                  </a:txBody>
                  <a:tcPr marL="9525" marR="9525" marT="9525" marB="0" anchor="ctr">
                    <a:lnL>
                      <a:noFill/>
                    </a:lnL>
                    <a:lnR>
                      <a:noFill/>
                    </a:lnR>
                    <a:lnT>
                      <a:noFill/>
                    </a:lnT>
                    <a:lnB>
                      <a:noFill/>
                    </a:lnB>
                  </a:tcPr>
                </a:tc>
                <a:tc>
                  <a:txBody>
                    <a:bodyPr/>
                    <a:lstStyle/>
                    <a:p>
                      <a:pPr algn="ctr" fontAlgn="ctr"/>
                      <a:r>
                        <a:rPr lang="de-CH" sz="1600" b="0" i="0" u="none" strike="noStrike" dirty="0">
                          <a:solidFill>
                            <a:srgbClr val="000000"/>
                          </a:solidFill>
                          <a:effectLst/>
                          <a:latin typeface="Calibri" panose="020F0502020204030204" pitchFamily="34" charset="0"/>
                        </a:rPr>
                        <a:t>3%</a:t>
                      </a:r>
                    </a:p>
                  </a:txBody>
                  <a:tcPr marL="9525" marR="9525" marT="9525" marB="0" anchor="ctr">
                    <a:lnL>
                      <a:noFill/>
                    </a:lnL>
                    <a:lnR>
                      <a:noFill/>
                    </a:lnR>
                    <a:lnT>
                      <a:noFill/>
                    </a:lnT>
                    <a:lnB>
                      <a:noFill/>
                    </a:lnB>
                    <a:solidFill>
                      <a:srgbClr val="F9500B"/>
                    </a:solidFill>
                  </a:tcPr>
                </a:tc>
                <a:tc>
                  <a:txBody>
                    <a:bodyPr/>
                    <a:lstStyle/>
                    <a:p>
                      <a:pPr algn="ctr" fontAlgn="ctr"/>
                      <a:r>
                        <a:rPr lang="de-CH" sz="1600" b="0" i="0" u="none" strike="noStrike" dirty="0">
                          <a:solidFill>
                            <a:srgbClr val="000000"/>
                          </a:solidFill>
                          <a:effectLst/>
                          <a:latin typeface="Calibri" panose="020F0502020204030204" pitchFamily="34" charset="0"/>
                        </a:rPr>
                        <a:t>4%</a:t>
                      </a:r>
                    </a:p>
                  </a:txBody>
                  <a:tcPr marL="9525" marR="9525" marT="9525" marB="0" anchor="ctr">
                    <a:lnL>
                      <a:noFill/>
                    </a:lnL>
                    <a:lnR>
                      <a:noFill/>
                    </a:lnR>
                    <a:lnT>
                      <a:noFill/>
                    </a:lnT>
                    <a:lnB>
                      <a:noFill/>
                    </a:lnB>
                    <a:solidFill>
                      <a:srgbClr val="F25013"/>
                    </a:solidFill>
                  </a:tcPr>
                </a:tc>
                <a:tc>
                  <a:txBody>
                    <a:bodyPr/>
                    <a:lstStyle/>
                    <a:p>
                      <a:pPr algn="ctr" fontAlgn="ctr"/>
                      <a:r>
                        <a:rPr lang="de-CH" sz="1600" b="0" i="0" u="none" strike="noStrike" dirty="0">
                          <a:solidFill>
                            <a:srgbClr val="000000"/>
                          </a:solidFill>
                          <a:effectLst/>
                          <a:latin typeface="Calibri" panose="020F0502020204030204" pitchFamily="34" charset="0"/>
                        </a:rPr>
                        <a:t>10%</a:t>
                      </a:r>
                    </a:p>
                  </a:txBody>
                  <a:tcPr marL="9525" marR="9525" marT="9525" marB="0" anchor="ctr">
                    <a:lnL>
                      <a:noFill/>
                    </a:lnL>
                    <a:lnR>
                      <a:noFill/>
                    </a:lnR>
                    <a:lnT>
                      <a:noFill/>
                    </a:lnT>
                    <a:lnB>
                      <a:noFill/>
                    </a:lnB>
                    <a:solidFill>
                      <a:srgbClr val="DB502A"/>
                    </a:solidFill>
                  </a:tcPr>
                </a:tc>
                <a:tc>
                  <a:txBody>
                    <a:bodyPr/>
                    <a:lstStyle/>
                    <a:p>
                      <a:pPr algn="ctr" fontAlgn="ctr"/>
                      <a:r>
                        <a:rPr lang="de-CH" sz="160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EB501A"/>
                    </a:solidFill>
                  </a:tcPr>
                </a:tc>
                <a:tc>
                  <a:txBody>
                    <a:bodyPr/>
                    <a:lstStyle/>
                    <a:p>
                      <a:pPr algn="ctr" fontAlgn="ctr"/>
                      <a:r>
                        <a:rPr lang="de-CH" sz="1600" b="0" i="0" u="none" strike="noStrike" dirty="0">
                          <a:solidFill>
                            <a:srgbClr val="000000"/>
                          </a:solidFill>
                          <a:effectLst/>
                          <a:latin typeface="Calibri" panose="020F0502020204030204" pitchFamily="34" charset="0"/>
                        </a:rPr>
                        <a:t>4%</a:t>
                      </a:r>
                    </a:p>
                  </a:txBody>
                  <a:tcPr marL="9525" marR="9525" marT="9525" marB="0" anchor="ctr">
                    <a:lnL>
                      <a:noFill/>
                    </a:lnL>
                    <a:lnR>
                      <a:noFill/>
                    </a:lnR>
                    <a:lnT>
                      <a:noFill/>
                    </a:lnT>
                    <a:lnB>
                      <a:noFill/>
                    </a:lnB>
                    <a:solidFill>
                      <a:srgbClr val="F45010"/>
                    </a:solidFill>
                  </a:tcPr>
                </a:tc>
                <a:tc>
                  <a:txBody>
                    <a:bodyPr/>
                    <a:lstStyle/>
                    <a:p>
                      <a:pPr algn="ctr" fontAlgn="ctr"/>
                      <a:r>
                        <a:rPr lang="de-CH" sz="16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a:noFill/>
                    </a:lnB>
                    <a:solidFill>
                      <a:srgbClr val="EE5016"/>
                    </a:solidFill>
                  </a:tcPr>
                </a:tc>
                <a:tc>
                  <a:txBody>
                    <a:bodyPr/>
                    <a:lstStyle/>
                    <a:p>
                      <a:pPr algn="ctr" fontAlgn="ctr"/>
                      <a:r>
                        <a:rPr lang="de-CH" sz="160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solidFill>
                      <a:srgbClr val="FB5009"/>
                    </a:solidFill>
                  </a:tcPr>
                </a:tc>
                <a:extLst>
                  <a:ext uri="{0D108BD9-81ED-4DB2-BD59-A6C34878D82A}">
                    <a16:rowId xmlns:a16="http://schemas.microsoft.com/office/drawing/2014/main" val="895450397"/>
                  </a:ext>
                </a:extLst>
              </a:tr>
              <a:tr h="660073">
                <a:tc>
                  <a:txBody>
                    <a:bodyPr/>
                    <a:lstStyle/>
                    <a:p>
                      <a:pPr algn="l" fontAlgn="b"/>
                      <a:r>
                        <a:rPr lang="de-CH" sz="1700" b="1" i="0" u="none" strike="noStrike" dirty="0" err="1">
                          <a:solidFill>
                            <a:srgbClr val="000000"/>
                          </a:solidFill>
                          <a:effectLst/>
                          <a:latin typeface="+mj-lt"/>
                        </a:rPr>
                        <a:t>Midday</a:t>
                      </a:r>
                      <a:endParaRPr lang="de-CH" sz="1700" b="1" i="0" u="none" strike="noStrike" dirty="0">
                        <a:solidFill>
                          <a:srgbClr val="000000"/>
                        </a:solidFill>
                        <a:effectLst/>
                        <a:latin typeface="+mj-lt"/>
                      </a:endParaRP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solidFill>
                      <a:srgbClr val="F05015"/>
                    </a:solidFill>
                  </a:tcPr>
                </a:tc>
                <a:tc>
                  <a:txBody>
                    <a:bodyPr/>
                    <a:lstStyle/>
                    <a:p>
                      <a:pPr algn="ctr" fontAlgn="ctr"/>
                      <a:r>
                        <a:rPr lang="de-CH" sz="1600" b="0" i="0" u="none" strike="noStrike">
                          <a:solidFill>
                            <a:srgbClr val="000000"/>
                          </a:solidFill>
                          <a:effectLst/>
                          <a:latin typeface="Calibri" panose="020F0502020204030204" pitchFamily="34" charset="0"/>
                        </a:rPr>
                        <a:t>8%</a:t>
                      </a:r>
                    </a:p>
                  </a:txBody>
                  <a:tcPr marL="9525" marR="9525" marT="9525" marB="0" anchor="ctr">
                    <a:lnL>
                      <a:noFill/>
                    </a:lnL>
                    <a:lnR>
                      <a:noFill/>
                    </a:lnR>
                    <a:lnT>
                      <a:noFill/>
                    </a:lnT>
                    <a:lnB>
                      <a:noFill/>
                    </a:lnB>
                    <a:solidFill>
                      <a:srgbClr val="E25022"/>
                    </a:solidFill>
                  </a:tcPr>
                </a:tc>
                <a:tc>
                  <a:txBody>
                    <a:bodyPr/>
                    <a:lstStyle/>
                    <a:p>
                      <a:pPr algn="ctr" fontAlgn="ctr"/>
                      <a:r>
                        <a:rPr lang="de-CH" sz="1600" b="0" i="0" u="none" strike="noStrike" dirty="0">
                          <a:solidFill>
                            <a:srgbClr val="000000"/>
                          </a:solidFill>
                          <a:effectLst/>
                          <a:latin typeface="Calibri" panose="020F0502020204030204" pitchFamily="34" charset="0"/>
                        </a:rPr>
                        <a:t>12%</a:t>
                      </a:r>
                    </a:p>
                  </a:txBody>
                  <a:tcPr marL="9525" marR="9525" marT="9525" marB="0" anchor="ctr">
                    <a:lnL>
                      <a:noFill/>
                    </a:lnL>
                    <a:lnR>
                      <a:noFill/>
                    </a:lnR>
                    <a:lnT>
                      <a:noFill/>
                    </a:lnT>
                    <a:lnB>
                      <a:noFill/>
                    </a:lnB>
                    <a:solidFill>
                      <a:srgbClr val="D45031"/>
                    </a:solidFill>
                  </a:tcPr>
                </a:tc>
                <a:tc>
                  <a:txBody>
                    <a:bodyPr/>
                    <a:lstStyle/>
                    <a:p>
                      <a:pPr algn="ctr" fontAlgn="ctr"/>
                      <a:r>
                        <a:rPr lang="de-CH" sz="1600" b="0" i="0" u="none" strike="noStrike" dirty="0">
                          <a:solidFill>
                            <a:srgbClr val="000000"/>
                          </a:solidFill>
                          <a:effectLst/>
                          <a:latin typeface="Calibri" panose="020F0502020204030204" pitchFamily="34" charset="0"/>
                        </a:rPr>
                        <a:t>10%</a:t>
                      </a:r>
                    </a:p>
                  </a:txBody>
                  <a:tcPr marL="9525" marR="9525" marT="9525" marB="0" anchor="ctr">
                    <a:lnL>
                      <a:noFill/>
                    </a:lnL>
                    <a:lnR>
                      <a:noFill/>
                    </a:lnR>
                    <a:lnT>
                      <a:noFill/>
                    </a:lnT>
                    <a:lnB>
                      <a:noFill/>
                    </a:lnB>
                    <a:solidFill>
                      <a:srgbClr val="D9502C"/>
                    </a:solidFill>
                  </a:tcPr>
                </a:tc>
                <a:tc>
                  <a:txBody>
                    <a:bodyPr/>
                    <a:lstStyle/>
                    <a:p>
                      <a:pPr algn="ctr" fontAlgn="ctr"/>
                      <a:r>
                        <a:rPr lang="de-CH" sz="1600" b="0" i="0" u="none" strike="noStrike">
                          <a:solidFill>
                            <a:srgbClr val="000000"/>
                          </a:solidFill>
                          <a:effectLst/>
                          <a:latin typeface="Calibri" panose="020F0502020204030204" pitchFamily="34" charset="0"/>
                        </a:rPr>
                        <a:t>8%</a:t>
                      </a:r>
                    </a:p>
                  </a:txBody>
                  <a:tcPr marL="9525" marR="9525" marT="9525" marB="0" anchor="ctr">
                    <a:lnL>
                      <a:noFill/>
                    </a:lnL>
                    <a:lnR>
                      <a:noFill/>
                    </a:lnR>
                    <a:lnT>
                      <a:noFill/>
                    </a:lnT>
                    <a:lnB>
                      <a:noFill/>
                    </a:lnB>
                    <a:solidFill>
                      <a:srgbClr val="E15024"/>
                    </a:solidFill>
                  </a:tcPr>
                </a:tc>
                <a:tc>
                  <a:txBody>
                    <a:bodyPr/>
                    <a:lstStyle/>
                    <a:p>
                      <a:pPr algn="ctr" fontAlgn="ctr"/>
                      <a:r>
                        <a:rPr lang="de-CH" sz="160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solidFill>
                      <a:srgbClr val="EF5015"/>
                    </a:solidFill>
                  </a:tcPr>
                </a:tc>
                <a:tc>
                  <a:txBody>
                    <a:bodyPr/>
                    <a:lstStyle/>
                    <a:p>
                      <a:pPr algn="ctr" fontAlgn="ctr"/>
                      <a:r>
                        <a:rPr lang="de-CH" sz="160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solidFill>
                      <a:srgbClr val="FC5009"/>
                    </a:solidFill>
                  </a:tcPr>
                </a:tc>
                <a:extLst>
                  <a:ext uri="{0D108BD9-81ED-4DB2-BD59-A6C34878D82A}">
                    <a16:rowId xmlns:a16="http://schemas.microsoft.com/office/drawing/2014/main" val="4029634373"/>
                  </a:ext>
                </a:extLst>
              </a:tr>
              <a:tr h="660073">
                <a:tc>
                  <a:txBody>
                    <a:bodyPr/>
                    <a:lstStyle/>
                    <a:p>
                      <a:pPr algn="l" fontAlgn="b"/>
                      <a:r>
                        <a:rPr lang="de-CH" sz="1700" b="1" i="0" u="none" strike="noStrike" dirty="0" err="1">
                          <a:solidFill>
                            <a:srgbClr val="000000"/>
                          </a:solidFill>
                          <a:effectLst/>
                          <a:latin typeface="+mj-lt"/>
                        </a:rPr>
                        <a:t>Afternoon</a:t>
                      </a:r>
                      <a:endParaRPr lang="de-CH" sz="1700" b="1" i="0" u="none" strike="noStrike" dirty="0">
                        <a:solidFill>
                          <a:srgbClr val="000000"/>
                        </a:solidFill>
                        <a:effectLst/>
                        <a:latin typeface="+mj-lt"/>
                      </a:endParaRP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Calibri" panose="020F0502020204030204" pitchFamily="34" charset="0"/>
                        </a:rPr>
                        <a:t>10%</a:t>
                      </a:r>
                    </a:p>
                  </a:txBody>
                  <a:tcPr marL="9525" marR="9525" marT="9525" marB="0" anchor="ctr">
                    <a:lnL>
                      <a:noFill/>
                    </a:lnL>
                    <a:lnR>
                      <a:noFill/>
                    </a:lnR>
                    <a:lnT>
                      <a:noFill/>
                    </a:lnT>
                    <a:lnB>
                      <a:noFill/>
                    </a:lnB>
                    <a:solidFill>
                      <a:srgbClr val="D9502C"/>
                    </a:solidFill>
                  </a:tcPr>
                </a:tc>
                <a:tc>
                  <a:txBody>
                    <a:bodyPr/>
                    <a:lstStyle/>
                    <a:p>
                      <a:pPr algn="ctr" fontAlgn="ctr"/>
                      <a:r>
                        <a:rPr lang="de-CH" sz="16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97506F"/>
                    </a:solidFill>
                  </a:tcPr>
                </a:tc>
                <a:tc>
                  <a:txBody>
                    <a:bodyPr/>
                    <a:lstStyle/>
                    <a:p>
                      <a:pPr algn="ctr" fontAlgn="ctr"/>
                      <a:r>
                        <a:rPr lang="de-CH" sz="1600" b="0" i="0" u="none" strike="noStrike">
                          <a:solidFill>
                            <a:srgbClr val="FFFFFF"/>
                          </a:solidFill>
                          <a:effectLst/>
                          <a:latin typeface="Calibri" panose="020F0502020204030204" pitchFamily="34" charset="0"/>
                        </a:rPr>
                        <a:t>84%</a:t>
                      </a:r>
                    </a:p>
                  </a:txBody>
                  <a:tcPr marL="9525" marR="9525" marT="9525" marB="0" anchor="ctr">
                    <a:lnL>
                      <a:noFill/>
                    </a:lnL>
                    <a:lnR>
                      <a:noFill/>
                    </a:lnR>
                    <a:lnT>
                      <a:noFill/>
                    </a:lnT>
                    <a:lnB>
                      <a:noFill/>
                    </a:lnB>
                    <a:solidFill>
                      <a:srgbClr val="0050FF"/>
                    </a:solidFill>
                  </a:tcPr>
                </a:tc>
                <a:tc>
                  <a:txBody>
                    <a:bodyPr/>
                    <a:lstStyle/>
                    <a:p>
                      <a:pPr algn="ctr" fontAlgn="ctr"/>
                      <a:r>
                        <a:rPr lang="de-CH" sz="1600" b="0" i="0" u="none" strike="noStrike" dirty="0">
                          <a:solidFill>
                            <a:srgbClr val="FFFFFF"/>
                          </a:solidFill>
                          <a:effectLst/>
                          <a:latin typeface="Calibri" panose="020F0502020204030204" pitchFamily="34" charset="0"/>
                        </a:rPr>
                        <a:t>42%</a:t>
                      </a:r>
                    </a:p>
                  </a:txBody>
                  <a:tcPr marL="9525" marR="9525" marT="9525" marB="0" anchor="ctr">
                    <a:lnL>
                      <a:noFill/>
                    </a:lnL>
                    <a:lnR>
                      <a:noFill/>
                    </a:lnR>
                    <a:lnT>
                      <a:noFill/>
                    </a:lnT>
                    <a:lnB>
                      <a:noFill/>
                    </a:lnB>
                    <a:solidFill>
                      <a:srgbClr val="5850B0"/>
                    </a:solidFill>
                  </a:tcPr>
                </a:tc>
                <a:tc>
                  <a:txBody>
                    <a:bodyPr/>
                    <a:lstStyle/>
                    <a:p>
                      <a:pPr algn="ctr" fontAlgn="ctr"/>
                      <a:r>
                        <a:rPr lang="de-CH" sz="1600" b="0" i="0" u="none" strike="noStrike" dirty="0">
                          <a:solidFill>
                            <a:srgbClr val="FFFFFF"/>
                          </a:solidFill>
                          <a:effectLst/>
                          <a:latin typeface="Calibri" panose="020F0502020204030204" pitchFamily="34" charset="0"/>
                        </a:rPr>
                        <a:t>45%</a:t>
                      </a:r>
                    </a:p>
                  </a:txBody>
                  <a:tcPr marL="9525" marR="9525" marT="9525" marB="0" anchor="ctr">
                    <a:lnL>
                      <a:noFill/>
                    </a:lnL>
                    <a:lnR>
                      <a:noFill/>
                    </a:lnR>
                    <a:lnT>
                      <a:noFill/>
                    </a:lnT>
                    <a:lnB>
                      <a:noFill/>
                    </a:lnB>
                    <a:solidFill>
                      <a:srgbClr val="4850BF"/>
                    </a:solidFill>
                  </a:tcPr>
                </a:tc>
                <a:tc>
                  <a:txBody>
                    <a:bodyPr/>
                    <a:lstStyle/>
                    <a:p>
                      <a:pPr algn="ctr" fontAlgn="ctr"/>
                      <a:r>
                        <a:rPr lang="de-CH" sz="1600" b="0" i="0" u="none" strike="noStrike">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A45062"/>
                    </a:solidFill>
                  </a:tcPr>
                </a:tc>
                <a:tc>
                  <a:txBody>
                    <a:bodyPr/>
                    <a:lstStyle/>
                    <a:p>
                      <a:pPr algn="ctr" fontAlgn="ctr"/>
                      <a:r>
                        <a:rPr lang="de-CH" sz="1600" b="0" i="0" u="none" strike="noStrike">
                          <a:solidFill>
                            <a:srgbClr val="000000"/>
                          </a:solidFill>
                          <a:effectLst/>
                          <a:latin typeface="Calibri" panose="020F0502020204030204" pitchFamily="34" charset="0"/>
                        </a:rPr>
                        <a:t>13%</a:t>
                      </a:r>
                    </a:p>
                  </a:txBody>
                  <a:tcPr marL="9525" marR="9525" marT="9525" marB="0" anchor="ctr">
                    <a:lnL>
                      <a:noFill/>
                    </a:lnL>
                    <a:lnR>
                      <a:noFill/>
                    </a:lnR>
                    <a:lnT>
                      <a:noFill/>
                    </a:lnT>
                    <a:lnB>
                      <a:noFill/>
                    </a:lnB>
                    <a:solidFill>
                      <a:srgbClr val="CF5036"/>
                    </a:solidFill>
                  </a:tcPr>
                </a:tc>
                <a:extLst>
                  <a:ext uri="{0D108BD9-81ED-4DB2-BD59-A6C34878D82A}">
                    <a16:rowId xmlns:a16="http://schemas.microsoft.com/office/drawing/2014/main" val="2741867196"/>
                  </a:ext>
                </a:extLst>
              </a:tr>
              <a:tr h="660073">
                <a:tc>
                  <a:txBody>
                    <a:bodyPr/>
                    <a:lstStyle/>
                    <a:p>
                      <a:pPr algn="l" fontAlgn="b"/>
                      <a:r>
                        <a:rPr lang="de-CH" sz="1700" b="1" i="0" u="none" strike="noStrike" dirty="0" err="1">
                          <a:solidFill>
                            <a:srgbClr val="000000"/>
                          </a:solidFill>
                          <a:effectLst/>
                          <a:latin typeface="+mj-lt"/>
                        </a:rPr>
                        <a:t>Evening</a:t>
                      </a:r>
                      <a:endParaRPr lang="de-CH" sz="1700" b="1" i="0" u="none" strike="noStrike" dirty="0">
                        <a:solidFill>
                          <a:srgbClr val="000000"/>
                        </a:solidFill>
                        <a:effectLst/>
                        <a:latin typeface="+mj-lt"/>
                      </a:endParaRP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Calibri" panose="020F0502020204030204" pitchFamily="34" charset="0"/>
                        </a:rPr>
                        <a:t>8%</a:t>
                      </a:r>
                    </a:p>
                  </a:txBody>
                  <a:tcPr marL="9525" marR="9525" marT="9525" marB="0" anchor="ctr">
                    <a:lnL>
                      <a:noFill/>
                    </a:lnL>
                    <a:lnR>
                      <a:noFill/>
                    </a:lnR>
                    <a:lnT>
                      <a:noFill/>
                    </a:lnT>
                    <a:lnB>
                      <a:noFill/>
                    </a:lnB>
                    <a:solidFill>
                      <a:srgbClr val="E45020"/>
                    </a:solidFill>
                  </a:tcPr>
                </a:tc>
                <a:tc>
                  <a:txBody>
                    <a:bodyPr/>
                    <a:lstStyle/>
                    <a:p>
                      <a:pPr algn="ctr" fontAlgn="ctr"/>
                      <a:r>
                        <a:rPr lang="de-CH" sz="16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B8504D"/>
                    </a:solidFill>
                  </a:tcPr>
                </a:tc>
                <a:tc>
                  <a:txBody>
                    <a:bodyPr/>
                    <a:lstStyle/>
                    <a:p>
                      <a:pPr algn="ctr" fontAlgn="ctr"/>
                      <a:r>
                        <a:rPr lang="de-CH" sz="1600" b="0" i="0" u="none" strike="noStrike">
                          <a:solidFill>
                            <a:srgbClr val="FFFFFF"/>
                          </a:solidFill>
                          <a:effectLst/>
                          <a:latin typeface="Calibri" panose="020F0502020204030204" pitchFamily="34" charset="0"/>
                        </a:rPr>
                        <a:t>48%</a:t>
                      </a:r>
                    </a:p>
                  </a:txBody>
                  <a:tcPr marL="9525" marR="9525" marT="9525" marB="0" anchor="ctr">
                    <a:lnL>
                      <a:noFill/>
                    </a:lnL>
                    <a:lnR>
                      <a:noFill/>
                    </a:lnR>
                    <a:lnT>
                      <a:noFill/>
                    </a:lnT>
                    <a:lnB>
                      <a:noFill/>
                    </a:lnB>
                    <a:solidFill>
                      <a:srgbClr val="3C50CC"/>
                    </a:solidFill>
                  </a:tcPr>
                </a:tc>
                <a:tc>
                  <a:txBody>
                    <a:bodyPr/>
                    <a:lstStyle/>
                    <a:p>
                      <a:pPr algn="ctr" fontAlgn="ctr"/>
                      <a:r>
                        <a:rPr lang="de-CH" sz="1600" b="0" i="0" u="none" strike="noStrike">
                          <a:solidFill>
                            <a:srgbClr val="FFFFFF"/>
                          </a:solidFill>
                          <a:effectLst/>
                          <a:latin typeface="Calibri" panose="020F0502020204030204" pitchFamily="34" charset="0"/>
                        </a:rPr>
                        <a:t>34%</a:t>
                      </a:r>
                    </a:p>
                  </a:txBody>
                  <a:tcPr marL="9525" marR="9525" marT="9525" marB="0" anchor="ctr">
                    <a:lnL>
                      <a:noFill/>
                    </a:lnL>
                    <a:lnR>
                      <a:noFill/>
                    </a:lnR>
                    <a:lnT>
                      <a:noFill/>
                    </a:lnT>
                    <a:lnB>
                      <a:noFill/>
                    </a:lnB>
                    <a:solidFill>
                      <a:srgbClr val="775090"/>
                    </a:solidFill>
                  </a:tcPr>
                </a:tc>
                <a:tc>
                  <a:txBody>
                    <a:bodyPr/>
                    <a:lstStyle/>
                    <a:p>
                      <a:pPr algn="ctr" fontAlgn="ctr"/>
                      <a:r>
                        <a:rPr lang="de-CH" sz="1600" b="0" i="0" u="none" strike="noStrike" dirty="0">
                          <a:solidFill>
                            <a:srgbClr val="FFFFFF"/>
                          </a:solidFill>
                          <a:effectLst/>
                          <a:latin typeface="Calibri" panose="020F0502020204030204" pitchFamily="34" charset="0"/>
                        </a:rPr>
                        <a:t>75%</a:t>
                      </a:r>
                    </a:p>
                  </a:txBody>
                  <a:tcPr marL="9525" marR="9525" marT="9525" marB="0" anchor="ctr">
                    <a:lnL>
                      <a:noFill/>
                    </a:lnL>
                    <a:lnR>
                      <a:noFill/>
                    </a:lnR>
                    <a:lnT>
                      <a:noFill/>
                    </a:lnT>
                    <a:lnB>
                      <a:noFill/>
                    </a:lnB>
                    <a:solidFill>
                      <a:srgbClr val="0050FF"/>
                    </a:solidFill>
                  </a:tcPr>
                </a:tc>
                <a:tc>
                  <a:txBody>
                    <a:bodyPr/>
                    <a:lstStyle/>
                    <a:p>
                      <a:pPr algn="ctr" fontAlgn="ctr"/>
                      <a:r>
                        <a:rPr lang="de-CH" sz="1600" b="0" i="0" u="none" strike="noStrike" dirty="0">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8F5077"/>
                    </a:solidFill>
                  </a:tcPr>
                </a:tc>
                <a:tc>
                  <a:txBody>
                    <a:bodyPr/>
                    <a:lstStyle/>
                    <a:p>
                      <a:pPr algn="ctr" fontAlgn="ctr"/>
                      <a:r>
                        <a:rPr lang="de-CH" sz="160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EA501A"/>
                    </a:solidFill>
                  </a:tcPr>
                </a:tc>
                <a:extLst>
                  <a:ext uri="{0D108BD9-81ED-4DB2-BD59-A6C34878D82A}">
                    <a16:rowId xmlns:a16="http://schemas.microsoft.com/office/drawing/2014/main" val="1444923603"/>
                  </a:ext>
                </a:extLst>
              </a:tr>
              <a:tr h="660073">
                <a:tc>
                  <a:txBody>
                    <a:bodyPr/>
                    <a:lstStyle/>
                    <a:p>
                      <a:pPr algn="l" fontAlgn="b"/>
                      <a:r>
                        <a:rPr lang="de-CH" sz="1700" b="1" i="0" u="none" strike="noStrike" dirty="0">
                          <a:solidFill>
                            <a:srgbClr val="000000"/>
                          </a:solidFill>
                          <a:effectLst/>
                          <a:latin typeface="+mj-lt"/>
                        </a:rPr>
                        <a:t>Late </a:t>
                      </a:r>
                      <a:r>
                        <a:rPr lang="de-CH" sz="1700" b="1" i="0" u="none" strike="noStrike" dirty="0" err="1">
                          <a:solidFill>
                            <a:srgbClr val="000000"/>
                          </a:solidFill>
                          <a:effectLst/>
                          <a:latin typeface="+mj-lt"/>
                        </a:rPr>
                        <a:t>evening</a:t>
                      </a:r>
                      <a:endParaRPr lang="de-CH" sz="1700" b="1" i="0" u="none" strike="noStrike" dirty="0">
                        <a:solidFill>
                          <a:srgbClr val="000000"/>
                        </a:solidFill>
                        <a:effectLst/>
                        <a:latin typeface="+mj-lt"/>
                      </a:endParaRPr>
                    </a:p>
                  </a:txBody>
                  <a:tcPr marL="9525" marR="9525" marT="9525" marB="0" anchor="ctr">
                    <a:lnL>
                      <a:noFill/>
                    </a:lnL>
                    <a:lnR>
                      <a:noFill/>
                    </a:lnR>
                    <a:lnT>
                      <a:noFill/>
                    </a:lnT>
                    <a:lnB>
                      <a:noFill/>
                    </a:lnB>
                  </a:tcPr>
                </a:tc>
                <a:tc>
                  <a:txBody>
                    <a:bodyPr/>
                    <a:lstStyle/>
                    <a:p>
                      <a:pPr algn="ctr" fontAlgn="ctr"/>
                      <a:r>
                        <a:rPr lang="de-CH" sz="160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solidFill>
                      <a:srgbClr val="FF5005"/>
                    </a:solidFill>
                  </a:tcPr>
                </a:tc>
                <a:tc>
                  <a:txBody>
                    <a:bodyPr/>
                    <a:lstStyle/>
                    <a:p>
                      <a:pPr algn="ctr" fontAlgn="ctr"/>
                      <a:r>
                        <a:rPr lang="de-CH" sz="1600" b="0" i="0" u="none" strike="noStrike">
                          <a:solidFill>
                            <a:srgbClr val="000000"/>
                          </a:solidFill>
                          <a:effectLst/>
                          <a:latin typeface="Calibri" panose="020F0502020204030204" pitchFamily="34" charset="0"/>
                        </a:rPr>
                        <a:t>3%</a:t>
                      </a:r>
                    </a:p>
                  </a:txBody>
                  <a:tcPr marL="9525" marR="9525" marT="9525" marB="0" anchor="ctr">
                    <a:lnL>
                      <a:noFill/>
                    </a:lnL>
                    <a:lnR>
                      <a:noFill/>
                    </a:lnR>
                    <a:lnT>
                      <a:noFill/>
                    </a:lnT>
                    <a:lnB>
                      <a:noFill/>
                    </a:lnB>
                    <a:solidFill>
                      <a:srgbClr val="F9500B"/>
                    </a:solidFill>
                  </a:tcPr>
                </a:tc>
                <a:tc>
                  <a:txBody>
                    <a:bodyPr/>
                    <a:lstStyle/>
                    <a:p>
                      <a:pPr algn="ctr" fontAlgn="ctr"/>
                      <a:r>
                        <a:rPr lang="de-CH" sz="1600" b="0" i="0" u="none" strike="noStrike">
                          <a:solidFill>
                            <a:srgbClr val="000000"/>
                          </a:solidFill>
                          <a:effectLst/>
                          <a:latin typeface="Calibri" panose="020F0502020204030204" pitchFamily="34" charset="0"/>
                        </a:rPr>
                        <a:t>8%</a:t>
                      </a:r>
                    </a:p>
                  </a:txBody>
                  <a:tcPr marL="9525" marR="9525" marT="9525" marB="0" anchor="ctr">
                    <a:lnL>
                      <a:noFill/>
                    </a:lnL>
                    <a:lnR>
                      <a:noFill/>
                    </a:lnR>
                    <a:lnT>
                      <a:noFill/>
                    </a:lnT>
                    <a:lnB>
                      <a:noFill/>
                    </a:lnB>
                    <a:solidFill>
                      <a:srgbClr val="E45020"/>
                    </a:solidFill>
                  </a:tcPr>
                </a:tc>
                <a:tc>
                  <a:txBody>
                    <a:bodyPr/>
                    <a:lstStyle/>
                    <a:p>
                      <a:pPr algn="ctr" fontAlgn="ctr"/>
                      <a:r>
                        <a:rPr lang="de-CH" sz="1600" b="0" i="0" u="none" strike="noStrike">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E8501D"/>
                    </a:solidFill>
                  </a:tcPr>
                </a:tc>
                <a:tc>
                  <a:txBody>
                    <a:bodyPr/>
                    <a:lstStyle/>
                    <a:p>
                      <a:pPr algn="ctr" fontAlgn="ctr"/>
                      <a:r>
                        <a:rPr lang="de-CH" sz="1600" b="0" i="0" u="none" strike="noStrike">
                          <a:solidFill>
                            <a:srgbClr val="FFFFFF"/>
                          </a:solidFill>
                          <a:effectLst/>
                          <a:latin typeface="Calibri" panose="020F0502020204030204" pitchFamily="34" charset="0"/>
                        </a:rPr>
                        <a:t>61%</a:t>
                      </a:r>
                    </a:p>
                  </a:txBody>
                  <a:tcPr marL="9525" marR="9525" marT="9525" marB="0" anchor="ctr">
                    <a:lnL>
                      <a:noFill/>
                    </a:lnL>
                    <a:lnR>
                      <a:noFill/>
                    </a:lnR>
                    <a:lnT>
                      <a:noFill/>
                    </a:lnT>
                    <a:lnB>
                      <a:noFill/>
                    </a:lnB>
                    <a:solidFill>
                      <a:srgbClr val="0950FF"/>
                    </a:solidFill>
                  </a:tcPr>
                </a:tc>
                <a:tc>
                  <a:txBody>
                    <a:bodyPr/>
                    <a:lstStyle/>
                    <a:p>
                      <a:pPr algn="ctr" fontAlgn="ctr"/>
                      <a:r>
                        <a:rPr lang="de-CH" sz="1600" b="0" i="0" u="none" strike="noStrike" dirty="0">
                          <a:solidFill>
                            <a:srgbClr val="000000"/>
                          </a:solidFill>
                          <a:effectLst/>
                          <a:latin typeface="Calibri" panose="020F0502020204030204" pitchFamily="34" charset="0"/>
                        </a:rPr>
                        <a:t>25%</a:t>
                      </a:r>
                    </a:p>
                  </a:txBody>
                  <a:tcPr marL="9525" marR="9525" marT="9525" marB="0" anchor="ctr">
                    <a:lnL>
                      <a:noFill/>
                    </a:lnL>
                    <a:lnR>
                      <a:noFill/>
                    </a:lnR>
                    <a:lnT>
                      <a:noFill/>
                    </a:lnT>
                    <a:lnB>
                      <a:noFill/>
                    </a:lnB>
                    <a:solidFill>
                      <a:srgbClr val="9D5069"/>
                    </a:solidFill>
                  </a:tcPr>
                </a:tc>
                <a:tc>
                  <a:txBody>
                    <a:bodyPr/>
                    <a:lstStyle/>
                    <a:p>
                      <a:pPr algn="ctr" fontAlgn="ctr"/>
                      <a:r>
                        <a:rPr lang="de-CH" sz="160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a:noFill/>
                    </a:lnB>
                    <a:solidFill>
                      <a:srgbClr val="FD5007"/>
                    </a:solidFill>
                  </a:tcPr>
                </a:tc>
                <a:extLst>
                  <a:ext uri="{0D108BD9-81ED-4DB2-BD59-A6C34878D82A}">
                    <a16:rowId xmlns:a16="http://schemas.microsoft.com/office/drawing/2014/main" val="1963161687"/>
                  </a:ext>
                </a:extLst>
              </a:tr>
            </a:tbl>
          </a:graphicData>
        </a:graphic>
      </p:graphicFrame>
      <p:sp>
        <p:nvSpPr>
          <p:cNvPr id="3" name="Rechteck 2"/>
          <p:cNvSpPr/>
          <p:nvPr/>
        </p:nvSpPr>
        <p:spPr>
          <a:xfrm>
            <a:off x="8949798" y="6692889"/>
            <a:ext cx="1074333" cy="400110"/>
          </a:xfrm>
          <a:prstGeom prst="rect">
            <a:avLst/>
          </a:prstGeom>
        </p:spPr>
        <p:txBody>
          <a:bodyPr wrap="none">
            <a:spAutoFit/>
          </a:bodyPr>
          <a:lstStyle/>
          <a:p>
            <a:r>
              <a:rPr lang="de-CH" sz="2000" dirty="0">
                <a:latin typeface="Arial" panose="020B0604020202020204" pitchFamily="34" charset="0"/>
                <a:ea typeface="Times New Roman" panose="02020603050405020304" pitchFamily="18" charset="0"/>
              </a:rPr>
              <a:t>(n=592)</a:t>
            </a:r>
            <a:endParaRPr lang="de-CH" sz="2000" dirty="0"/>
          </a:p>
        </p:txBody>
      </p:sp>
    </p:spTree>
    <p:extLst>
      <p:ext uri="{BB962C8B-B14F-4D97-AF65-F5344CB8AC3E}">
        <p14:creationId xmlns:p14="http://schemas.microsoft.com/office/powerpoint/2010/main" val="387077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221663" y="7197725"/>
            <a:ext cx="865187" cy="179388"/>
          </a:xfrm>
        </p:spPr>
        <p:txBody>
          <a:bodyPr/>
          <a:lstStyle/>
          <a:p>
            <a:pPr>
              <a:defRPr/>
            </a:pPr>
            <a:r>
              <a:rPr lang="de-DE"/>
              <a:t>06.09.2019</a:t>
            </a:r>
            <a:endParaRPr lang="de-CH" dirty="0"/>
          </a:p>
        </p:txBody>
      </p:sp>
      <p:sp>
        <p:nvSpPr>
          <p:cNvPr id="6" name="Foliennummernplatzhalter 5"/>
          <p:cNvSpPr>
            <a:spLocks noGrp="1"/>
          </p:cNvSpPr>
          <p:nvPr>
            <p:ph type="sldNum" sz="quarter" idx="12"/>
          </p:nvPr>
        </p:nvSpPr>
        <p:spPr>
          <a:xfrm>
            <a:off x="9086850" y="7197725"/>
            <a:ext cx="863600" cy="179388"/>
          </a:xfrm>
        </p:spPr>
        <p:txBody>
          <a:bodyPr/>
          <a:lstStyle/>
          <a:p>
            <a:pPr>
              <a:defRPr/>
            </a:pPr>
            <a:fld id="{EF51B5EE-D737-4E45-B453-32C916CA24E7}" type="slidenum">
              <a:rPr lang="de-CH" smtClean="0"/>
              <a:pPr>
                <a:defRPr/>
              </a:pPr>
              <a:t>15</a:t>
            </a:fld>
            <a:endParaRPr lang="de-CH"/>
          </a:p>
        </p:txBody>
      </p:sp>
      <p:sp>
        <p:nvSpPr>
          <p:cNvPr id="7" name="Titel 1"/>
          <p:cNvSpPr>
            <a:spLocks noGrp="1"/>
          </p:cNvSpPr>
          <p:nvPr>
            <p:ph type="title"/>
          </p:nvPr>
        </p:nvSpPr>
        <p:spPr>
          <a:xfrm>
            <a:off x="736600" y="1290220"/>
            <a:ext cx="9213850" cy="361950"/>
          </a:xfrm>
        </p:spPr>
        <p:txBody>
          <a:bodyPr/>
          <a:lstStyle/>
          <a:p>
            <a:pPr eaLnBrk="1" hangingPunct="1"/>
            <a:r>
              <a:rPr lang="de-DE" sz="2400" dirty="0">
                <a:solidFill>
                  <a:schemeClr val="tx1"/>
                </a:solidFill>
                <a:latin typeface="+mj-lt"/>
                <a:ea typeface="ＭＳ Ｐゴシック" pitchFamily="34" charset="-128"/>
              </a:rPr>
              <a:t>Service </a:t>
            </a:r>
            <a:r>
              <a:rPr lang="de-DE" sz="2400" dirty="0" err="1">
                <a:solidFill>
                  <a:schemeClr val="tx1"/>
                </a:solidFill>
                <a:latin typeface="+mj-lt"/>
                <a:ea typeface="ＭＳ Ｐゴシック" pitchFamily="34" charset="-128"/>
              </a:rPr>
              <a:t>users</a:t>
            </a:r>
            <a:endParaRPr lang="de-CH" sz="2800" dirty="0">
              <a:solidFill>
                <a:schemeClr val="tx1"/>
              </a:solidFill>
              <a:latin typeface="+mj-lt"/>
              <a:ea typeface="ＭＳ Ｐゴシック" pitchFamily="34" charset="-128"/>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121" y="2767721"/>
            <a:ext cx="4861264" cy="3402886"/>
          </a:xfrm>
          <a:prstGeom prst="rect">
            <a:avLst/>
          </a:prstGeom>
        </p:spPr>
      </p:pic>
      <p:sp>
        <p:nvSpPr>
          <p:cNvPr id="8" name="Rechteck 7"/>
          <p:cNvSpPr/>
          <p:nvPr/>
        </p:nvSpPr>
        <p:spPr>
          <a:xfrm>
            <a:off x="8876117" y="6738555"/>
            <a:ext cx="1074333" cy="400110"/>
          </a:xfrm>
          <a:prstGeom prst="rect">
            <a:avLst/>
          </a:prstGeom>
        </p:spPr>
        <p:txBody>
          <a:bodyPr wrap="none">
            <a:spAutoFit/>
          </a:bodyPr>
          <a:lstStyle/>
          <a:p>
            <a:r>
              <a:rPr lang="de-CH" sz="2000" dirty="0">
                <a:latin typeface="Arial" panose="020B0604020202020204" pitchFamily="34" charset="0"/>
                <a:ea typeface="Times New Roman" panose="02020603050405020304" pitchFamily="18" charset="0"/>
              </a:rPr>
              <a:t>(n=589)</a:t>
            </a:r>
            <a:endParaRPr lang="de-CH" sz="2000" dirty="0"/>
          </a:p>
        </p:txBody>
      </p:sp>
      <p:sp>
        <p:nvSpPr>
          <p:cNvPr id="10" name="Rechteck 9"/>
          <p:cNvSpPr/>
          <p:nvPr/>
        </p:nvSpPr>
        <p:spPr>
          <a:xfrm>
            <a:off x="7445660" y="1833182"/>
            <a:ext cx="1798890" cy="1015663"/>
          </a:xfrm>
          <a:prstGeom prst="rect">
            <a:avLst/>
          </a:prstGeom>
        </p:spPr>
        <p:txBody>
          <a:bodyPr wrap="none">
            <a:spAutoFit/>
          </a:bodyPr>
          <a:lstStyle/>
          <a:p>
            <a:pPr algn="l"/>
            <a:r>
              <a:rPr lang="de-CH" sz="2000" dirty="0">
                <a:latin typeface="Arial" panose="020B0604020202020204" pitchFamily="34" charset="0"/>
                <a:ea typeface="Times New Roman" panose="02020603050405020304" pitchFamily="18" charset="0"/>
              </a:rPr>
              <a:t>Mean:    1’469</a:t>
            </a:r>
          </a:p>
          <a:p>
            <a:pPr algn="l"/>
            <a:r>
              <a:rPr lang="de-CH" sz="2000" dirty="0">
                <a:latin typeface="Arial" panose="020B0604020202020204" pitchFamily="34" charset="0"/>
                <a:ea typeface="Times New Roman" panose="02020603050405020304" pitchFamily="18" charset="0"/>
              </a:rPr>
              <a:t>Median:  300</a:t>
            </a:r>
            <a:endParaRPr lang="de-CH" sz="2000" dirty="0"/>
          </a:p>
          <a:p>
            <a:pPr algn="l"/>
            <a:endParaRPr lang="de-CH" sz="2000" dirty="0"/>
          </a:p>
        </p:txBody>
      </p:sp>
      <p:sp>
        <p:nvSpPr>
          <p:cNvPr id="12" name="Rechteck 11"/>
          <p:cNvSpPr/>
          <p:nvPr/>
        </p:nvSpPr>
        <p:spPr>
          <a:xfrm>
            <a:off x="257294" y="3992699"/>
            <a:ext cx="2648902" cy="707886"/>
          </a:xfrm>
          <a:prstGeom prst="rect">
            <a:avLst/>
          </a:prstGeom>
        </p:spPr>
        <p:txBody>
          <a:bodyPr wrap="square">
            <a:spAutoFit/>
          </a:bodyPr>
          <a:lstStyle/>
          <a:p>
            <a:pPr algn="ctr"/>
            <a:r>
              <a:rPr lang="de-CH" sz="2000" b="1" dirty="0">
                <a:solidFill>
                  <a:srgbClr val="002060"/>
                </a:solidFill>
                <a:latin typeface="Arial" panose="020B0604020202020204" pitchFamily="34" charset="0"/>
                <a:ea typeface="Times New Roman" panose="02020603050405020304" pitchFamily="18" charset="0"/>
              </a:rPr>
              <a:t>Regular </a:t>
            </a:r>
            <a:r>
              <a:rPr lang="de-CH" sz="2000" b="1" dirty="0" err="1">
                <a:solidFill>
                  <a:srgbClr val="002060"/>
                </a:solidFill>
                <a:latin typeface="Arial" panose="020B0604020202020204" pitchFamily="34" charset="0"/>
                <a:ea typeface="Times New Roman" panose="02020603050405020304" pitchFamily="18" charset="0"/>
              </a:rPr>
              <a:t>visitors</a:t>
            </a:r>
            <a:r>
              <a:rPr lang="de-CH" sz="2000" b="1" dirty="0">
                <a:solidFill>
                  <a:srgbClr val="002060"/>
                </a:solidFill>
                <a:latin typeface="Arial" panose="020B0604020202020204" pitchFamily="34" charset="0"/>
                <a:ea typeface="Times New Roman" panose="02020603050405020304" pitchFamily="18" charset="0"/>
              </a:rPr>
              <a:t> 57%</a:t>
            </a:r>
            <a:endParaRPr lang="de-CH" sz="2000" b="1" dirty="0">
              <a:solidFill>
                <a:srgbClr val="002060"/>
              </a:solidFill>
            </a:endParaRPr>
          </a:p>
        </p:txBody>
      </p:sp>
      <p:sp>
        <p:nvSpPr>
          <p:cNvPr id="13" name="Rechteck 12"/>
          <p:cNvSpPr/>
          <p:nvPr/>
        </p:nvSpPr>
        <p:spPr>
          <a:xfrm>
            <a:off x="4332163" y="6430779"/>
            <a:ext cx="2683306" cy="707886"/>
          </a:xfrm>
          <a:prstGeom prst="rect">
            <a:avLst/>
          </a:prstGeom>
        </p:spPr>
        <p:txBody>
          <a:bodyPr wrap="square">
            <a:spAutoFit/>
          </a:bodyPr>
          <a:lstStyle/>
          <a:p>
            <a:pPr algn="ctr"/>
            <a:r>
              <a:rPr lang="de-CH" sz="2000" b="1" dirty="0" err="1">
                <a:solidFill>
                  <a:srgbClr val="00B050"/>
                </a:solidFill>
                <a:latin typeface="Arial" panose="020B0604020202020204" pitchFamily="34" charset="0"/>
                <a:ea typeface="Times New Roman" panose="02020603050405020304" pitchFamily="18" charset="0"/>
              </a:rPr>
              <a:t>Occasional</a:t>
            </a:r>
            <a:r>
              <a:rPr lang="de-CH" sz="2000" b="1" dirty="0">
                <a:solidFill>
                  <a:srgbClr val="00B050"/>
                </a:solidFill>
                <a:latin typeface="Arial" panose="020B0604020202020204" pitchFamily="34" charset="0"/>
                <a:ea typeface="Times New Roman" panose="02020603050405020304" pitchFamily="18" charset="0"/>
              </a:rPr>
              <a:t> </a:t>
            </a:r>
            <a:r>
              <a:rPr lang="de-CH" sz="2000" b="1" dirty="0" err="1">
                <a:solidFill>
                  <a:srgbClr val="00B050"/>
                </a:solidFill>
                <a:latin typeface="Arial" panose="020B0604020202020204" pitchFamily="34" charset="0"/>
                <a:ea typeface="Times New Roman" panose="02020603050405020304" pitchFamily="18" charset="0"/>
              </a:rPr>
              <a:t>visitors</a:t>
            </a:r>
            <a:r>
              <a:rPr lang="de-CH" sz="2000" b="1" dirty="0">
                <a:solidFill>
                  <a:srgbClr val="00B050"/>
                </a:solidFill>
                <a:latin typeface="Arial" panose="020B0604020202020204" pitchFamily="34" charset="0"/>
                <a:ea typeface="Times New Roman" panose="02020603050405020304" pitchFamily="18" charset="0"/>
              </a:rPr>
              <a:t> 31%</a:t>
            </a:r>
            <a:endParaRPr lang="de-CH" sz="2000" b="1" dirty="0">
              <a:solidFill>
                <a:srgbClr val="00B050"/>
              </a:solidFill>
            </a:endParaRPr>
          </a:p>
        </p:txBody>
      </p:sp>
      <p:sp>
        <p:nvSpPr>
          <p:cNvPr id="14" name="Rechteck 13"/>
          <p:cNvSpPr/>
          <p:nvPr/>
        </p:nvSpPr>
        <p:spPr>
          <a:xfrm>
            <a:off x="7265186" y="4004532"/>
            <a:ext cx="2337026" cy="707886"/>
          </a:xfrm>
          <a:prstGeom prst="rect">
            <a:avLst/>
          </a:prstGeom>
        </p:spPr>
        <p:txBody>
          <a:bodyPr wrap="square">
            <a:spAutoFit/>
          </a:bodyPr>
          <a:lstStyle/>
          <a:p>
            <a:pPr algn="ctr"/>
            <a:r>
              <a:rPr lang="de-CH" sz="2000" b="1" dirty="0" err="1">
                <a:solidFill>
                  <a:srgbClr val="FF0000"/>
                </a:solidFill>
                <a:latin typeface="Arial" panose="020B0604020202020204" pitchFamily="34" charset="0"/>
                <a:ea typeface="Times New Roman" panose="02020603050405020304" pitchFamily="18" charset="0"/>
              </a:rPr>
              <a:t>One</a:t>
            </a:r>
            <a:r>
              <a:rPr lang="de-CH" sz="2000" b="1" dirty="0">
                <a:solidFill>
                  <a:srgbClr val="FF0000"/>
                </a:solidFill>
                <a:latin typeface="Arial" panose="020B0604020202020204" pitchFamily="34" charset="0"/>
                <a:ea typeface="Times New Roman" panose="02020603050405020304" pitchFamily="18" charset="0"/>
              </a:rPr>
              <a:t>-time </a:t>
            </a:r>
            <a:r>
              <a:rPr lang="de-CH" sz="2000" b="1" dirty="0" err="1">
                <a:solidFill>
                  <a:srgbClr val="FF0000"/>
                </a:solidFill>
                <a:latin typeface="Arial" panose="020B0604020202020204" pitchFamily="34" charset="0"/>
                <a:ea typeface="Times New Roman" panose="02020603050405020304" pitchFamily="18" charset="0"/>
              </a:rPr>
              <a:t>visitors</a:t>
            </a:r>
            <a:r>
              <a:rPr lang="de-CH" sz="2000" b="1" dirty="0">
                <a:solidFill>
                  <a:srgbClr val="FF0000"/>
                </a:solidFill>
                <a:latin typeface="Arial" panose="020B0604020202020204" pitchFamily="34" charset="0"/>
                <a:ea typeface="Times New Roman" panose="02020603050405020304" pitchFamily="18" charset="0"/>
              </a:rPr>
              <a:t>    12%</a:t>
            </a:r>
            <a:endParaRPr lang="de-CH" sz="2000" b="1" dirty="0">
              <a:solidFill>
                <a:srgbClr val="FF0000"/>
              </a:solidFill>
            </a:endParaRPr>
          </a:p>
        </p:txBody>
      </p:sp>
      <p:sp>
        <p:nvSpPr>
          <p:cNvPr id="15" name="Rechteck 14"/>
          <p:cNvSpPr/>
          <p:nvPr/>
        </p:nvSpPr>
        <p:spPr bwMode="auto">
          <a:xfrm>
            <a:off x="2705565" y="2647898"/>
            <a:ext cx="2161281" cy="3622614"/>
          </a:xfrm>
          <a:prstGeom prst="rect">
            <a:avLst/>
          </a:prstGeom>
          <a:noFill/>
          <a:ln w="571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16" name="Rechteck 15"/>
          <p:cNvSpPr/>
          <p:nvPr/>
        </p:nvSpPr>
        <p:spPr bwMode="auto">
          <a:xfrm>
            <a:off x="4952122" y="2647899"/>
            <a:ext cx="1443388" cy="3622614"/>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17" name="Rechteck 16"/>
          <p:cNvSpPr/>
          <p:nvPr/>
        </p:nvSpPr>
        <p:spPr bwMode="auto">
          <a:xfrm>
            <a:off x="6480785" y="2659537"/>
            <a:ext cx="645765" cy="3609282"/>
          </a:xfrm>
          <a:prstGeom prst="rect">
            <a:avLst/>
          </a:prstGeom>
          <a:noFill/>
          <a:ln w="57150" cap="flat" cmpd="sng" algn="ctr">
            <a:solidFill>
              <a:srgbClr val="E3091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3" name="Rechteck 2"/>
          <p:cNvSpPr/>
          <p:nvPr/>
        </p:nvSpPr>
        <p:spPr>
          <a:xfrm>
            <a:off x="1314252" y="1826403"/>
            <a:ext cx="6302075" cy="400110"/>
          </a:xfrm>
          <a:prstGeom prst="rect">
            <a:avLst/>
          </a:prstGeom>
        </p:spPr>
        <p:txBody>
          <a:bodyPr wrap="square">
            <a:spAutoFit/>
          </a:bodyPr>
          <a:lstStyle/>
          <a:p>
            <a:pPr algn="l"/>
            <a:r>
              <a:rPr lang="de-DE" sz="2000" b="1" dirty="0" err="1"/>
              <a:t>Number</a:t>
            </a:r>
            <a:r>
              <a:rPr lang="de-DE" sz="2000" b="1" dirty="0"/>
              <a:t> </a:t>
            </a:r>
            <a:r>
              <a:rPr lang="de-DE" sz="2000" b="1" dirty="0" err="1"/>
              <a:t>of</a:t>
            </a:r>
            <a:r>
              <a:rPr lang="de-DE" sz="2000" b="1" dirty="0"/>
              <a:t> </a:t>
            </a:r>
            <a:r>
              <a:rPr lang="de-DE" sz="2000" b="1" dirty="0" err="1"/>
              <a:t>children</a:t>
            </a:r>
            <a:r>
              <a:rPr lang="de-DE" sz="2000" b="1" dirty="0"/>
              <a:t> and </a:t>
            </a:r>
            <a:r>
              <a:rPr lang="de-DE" sz="2000" b="1" dirty="0" err="1"/>
              <a:t>youth</a:t>
            </a:r>
            <a:r>
              <a:rPr lang="de-DE" sz="2000" b="1" dirty="0"/>
              <a:t> per </a:t>
            </a:r>
            <a:r>
              <a:rPr lang="de-DE" sz="2000" b="1" dirty="0" err="1"/>
              <a:t>service</a:t>
            </a:r>
            <a:r>
              <a:rPr lang="de-DE" sz="2000" b="1" dirty="0"/>
              <a:t> in 2017:</a:t>
            </a:r>
            <a:endParaRPr lang="de-CH" b="1" dirty="0"/>
          </a:p>
        </p:txBody>
      </p:sp>
    </p:spTree>
    <p:extLst>
      <p:ext uri="{BB962C8B-B14F-4D97-AF65-F5344CB8AC3E}">
        <p14:creationId xmlns:p14="http://schemas.microsoft.com/office/powerpoint/2010/main" val="356875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animBg="1"/>
      <p:bldP spid="16" grpId="0" animBg="1"/>
      <p:bldP spid="17"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m 13"/>
          <p:cNvGraphicFramePr>
            <a:graphicFrameLocks/>
          </p:cNvGraphicFramePr>
          <p:nvPr>
            <p:extLst>
              <p:ext uri="{D42A27DB-BD31-4B8C-83A1-F6EECF244321}">
                <p14:modId xmlns:p14="http://schemas.microsoft.com/office/powerpoint/2010/main" val="2184107545"/>
              </p:ext>
            </p:extLst>
          </p:nvPr>
        </p:nvGraphicFramePr>
        <p:xfrm>
          <a:off x="306141" y="1476375"/>
          <a:ext cx="10009112" cy="5578444"/>
        </p:xfrm>
        <a:graphic>
          <a:graphicData uri="http://schemas.openxmlformats.org/drawingml/2006/chart">
            <c:chart xmlns:c="http://schemas.openxmlformats.org/drawingml/2006/chart" xmlns:r="http://schemas.openxmlformats.org/officeDocument/2006/relationships" r:id="rId3"/>
          </a:graphicData>
        </a:graphic>
      </p:graphicFrame>
      <p:sp>
        <p:nvSpPr>
          <p:cNvPr id="4" name="Datumsplatzhalter 3"/>
          <p:cNvSpPr>
            <a:spLocks noGrp="1"/>
          </p:cNvSpPr>
          <p:nvPr>
            <p:ph type="dt" sz="half" idx="10"/>
          </p:nvPr>
        </p:nvSpPr>
        <p:spPr>
          <a:xfrm>
            <a:off x="8221663" y="7197725"/>
            <a:ext cx="865187" cy="179388"/>
          </a:xfrm>
        </p:spPr>
        <p:txBody>
          <a:bodyPr/>
          <a:lstStyle/>
          <a:p>
            <a:pPr>
              <a:defRPr/>
            </a:pPr>
            <a:r>
              <a:rPr lang="de-DE"/>
              <a:t>06.09.2019</a:t>
            </a:r>
            <a:endParaRPr lang="de-CH" dirty="0"/>
          </a:p>
        </p:txBody>
      </p:sp>
      <p:sp>
        <p:nvSpPr>
          <p:cNvPr id="6" name="Foliennummernplatzhalter 5"/>
          <p:cNvSpPr>
            <a:spLocks noGrp="1"/>
          </p:cNvSpPr>
          <p:nvPr>
            <p:ph type="sldNum" sz="quarter" idx="12"/>
          </p:nvPr>
        </p:nvSpPr>
        <p:spPr>
          <a:xfrm>
            <a:off x="9086850" y="7197725"/>
            <a:ext cx="863600" cy="179388"/>
          </a:xfrm>
        </p:spPr>
        <p:txBody>
          <a:bodyPr/>
          <a:lstStyle/>
          <a:p>
            <a:pPr>
              <a:defRPr/>
            </a:pPr>
            <a:fld id="{EF51B5EE-D737-4E45-B453-32C916CA24E7}" type="slidenum">
              <a:rPr lang="de-CH" smtClean="0"/>
              <a:pPr>
                <a:defRPr/>
              </a:pPr>
              <a:t>16</a:t>
            </a:fld>
            <a:endParaRPr lang="de-CH"/>
          </a:p>
        </p:txBody>
      </p:sp>
      <p:sp>
        <p:nvSpPr>
          <p:cNvPr id="2" name="Ellipse 1"/>
          <p:cNvSpPr/>
          <p:nvPr/>
        </p:nvSpPr>
        <p:spPr bwMode="auto">
          <a:xfrm rot="18723623">
            <a:off x="-353039" y="3544263"/>
            <a:ext cx="6256040" cy="1310544"/>
          </a:xfrm>
          <a:prstGeom prst="ellipse">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12" name="Ellipse 11"/>
          <p:cNvSpPr/>
          <p:nvPr/>
        </p:nvSpPr>
        <p:spPr bwMode="auto">
          <a:xfrm rot="18298060">
            <a:off x="5547047" y="1535645"/>
            <a:ext cx="757595" cy="2043044"/>
          </a:xfrm>
          <a:prstGeom prst="ellipse">
            <a:avLst/>
          </a:prstGeom>
          <a:noFill/>
          <a:ln w="57150" cap="flat" cmpd="sng" algn="ctr">
            <a:solidFill>
              <a:srgbClr val="E3091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15" name="Rechteck 14"/>
          <p:cNvSpPr/>
          <p:nvPr/>
        </p:nvSpPr>
        <p:spPr>
          <a:xfrm>
            <a:off x="9231121" y="6714655"/>
            <a:ext cx="1499128" cy="369332"/>
          </a:xfrm>
          <a:prstGeom prst="rect">
            <a:avLst/>
          </a:prstGeom>
        </p:spPr>
        <p:txBody>
          <a:bodyPr wrap="none">
            <a:spAutoFit/>
          </a:bodyPr>
          <a:lstStyle/>
          <a:p>
            <a:r>
              <a:rPr lang="de-CH" sz="1800" dirty="0">
                <a:latin typeface="Arial" panose="020B0604020202020204" pitchFamily="34" charset="0"/>
                <a:ea typeface="Times New Roman" panose="02020603050405020304" pitchFamily="18" charset="0"/>
              </a:rPr>
              <a:t>(n=558, 590)</a:t>
            </a:r>
            <a:endParaRPr lang="de-CH" sz="1800" dirty="0"/>
          </a:p>
        </p:txBody>
      </p:sp>
      <p:sp>
        <p:nvSpPr>
          <p:cNvPr id="9" name="Ellipse 8"/>
          <p:cNvSpPr/>
          <p:nvPr/>
        </p:nvSpPr>
        <p:spPr bwMode="auto">
          <a:xfrm rot="2435051">
            <a:off x="6064723" y="3950012"/>
            <a:ext cx="1768356" cy="979446"/>
          </a:xfrm>
          <a:prstGeom prst="ellipse">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10" name="Ellipse 9"/>
          <p:cNvSpPr/>
          <p:nvPr/>
        </p:nvSpPr>
        <p:spPr bwMode="auto">
          <a:xfrm rot="17727479">
            <a:off x="7882691" y="4683615"/>
            <a:ext cx="733426" cy="1295451"/>
          </a:xfrm>
          <a:prstGeom prst="ellipse">
            <a:avLst/>
          </a:prstGeom>
          <a:noFill/>
          <a:ln w="57150" cap="flat" cmpd="sng" algn="ctr">
            <a:solidFill>
              <a:srgbClr val="E3091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sp>
        <p:nvSpPr>
          <p:cNvPr id="3" name="Titel 2">
            <a:extLst>
              <a:ext uri="{FF2B5EF4-FFF2-40B4-BE49-F238E27FC236}">
                <a16:creationId xmlns:a16="http://schemas.microsoft.com/office/drawing/2014/main" id="{0B0765A5-3F44-42A6-B4DC-D694265056A4}"/>
              </a:ext>
            </a:extLst>
          </p:cNvPr>
          <p:cNvSpPr>
            <a:spLocks noGrp="1"/>
          </p:cNvSpPr>
          <p:nvPr>
            <p:ph type="title"/>
          </p:nvPr>
        </p:nvSpPr>
        <p:spPr>
          <a:xfrm>
            <a:off x="750059" y="1122953"/>
            <a:ext cx="9213850" cy="361950"/>
          </a:xfrm>
        </p:spPr>
        <p:txBody>
          <a:bodyPr/>
          <a:lstStyle/>
          <a:p>
            <a:r>
              <a:rPr lang="de-CH" sz="2400" dirty="0">
                <a:latin typeface="+mj-lt"/>
              </a:rPr>
              <a:t>Age </a:t>
            </a:r>
            <a:r>
              <a:rPr lang="de-CH" sz="2400" dirty="0" err="1">
                <a:latin typeface="+mj-lt"/>
              </a:rPr>
              <a:t>of</a:t>
            </a:r>
            <a:r>
              <a:rPr lang="de-CH" sz="2400" dirty="0">
                <a:latin typeface="+mj-lt"/>
              </a:rPr>
              <a:t> </a:t>
            </a:r>
            <a:r>
              <a:rPr lang="de-CH" sz="2400" dirty="0" err="1">
                <a:latin typeface="+mj-lt"/>
              </a:rPr>
              <a:t>service</a:t>
            </a:r>
            <a:r>
              <a:rPr lang="de-CH" sz="2400" dirty="0">
                <a:latin typeface="+mj-lt"/>
              </a:rPr>
              <a:t> </a:t>
            </a:r>
            <a:r>
              <a:rPr lang="de-CH" sz="2400" dirty="0" err="1">
                <a:latin typeface="+mj-lt"/>
              </a:rPr>
              <a:t>users</a:t>
            </a:r>
            <a:endParaRPr lang="de-CH" sz="2400" dirty="0">
              <a:latin typeface="+mj-lt"/>
            </a:endParaRPr>
          </a:p>
        </p:txBody>
      </p:sp>
      <p:sp>
        <p:nvSpPr>
          <p:cNvPr id="5" name="Textfeld 4">
            <a:extLst>
              <a:ext uri="{FF2B5EF4-FFF2-40B4-BE49-F238E27FC236}">
                <a16:creationId xmlns:a16="http://schemas.microsoft.com/office/drawing/2014/main" id="{15946B9E-86D0-46F9-9472-015BBDD343EB}"/>
              </a:ext>
            </a:extLst>
          </p:cNvPr>
          <p:cNvSpPr txBox="1"/>
          <p:nvPr/>
        </p:nvSpPr>
        <p:spPr>
          <a:xfrm>
            <a:off x="3096131" y="6660951"/>
            <a:ext cx="2988378" cy="323165"/>
          </a:xfrm>
          <a:prstGeom prst="rect">
            <a:avLst/>
          </a:prstGeom>
          <a:solidFill>
            <a:schemeClr val="bg1"/>
          </a:solidFill>
        </p:spPr>
        <p:txBody>
          <a:bodyPr wrap="square" rtlCol="0">
            <a:spAutoFit/>
          </a:bodyPr>
          <a:lstStyle/>
          <a:p>
            <a:pPr algn="l"/>
            <a:r>
              <a:rPr lang="de-CH" sz="1500" dirty="0"/>
              <a:t>Age </a:t>
            </a:r>
            <a:r>
              <a:rPr lang="de-CH" sz="1500" dirty="0" err="1"/>
              <a:t>of</a:t>
            </a:r>
            <a:r>
              <a:rPr lang="de-CH" sz="1500" dirty="0"/>
              <a:t> </a:t>
            </a:r>
            <a:r>
              <a:rPr lang="de-CH" sz="1500" dirty="0" err="1"/>
              <a:t>actual</a:t>
            </a:r>
            <a:r>
              <a:rPr lang="de-CH" sz="1500" dirty="0"/>
              <a:t> </a:t>
            </a:r>
            <a:r>
              <a:rPr lang="de-CH" sz="1500" dirty="0" err="1"/>
              <a:t>service</a:t>
            </a:r>
            <a:r>
              <a:rPr lang="de-CH" sz="1500" dirty="0"/>
              <a:t> </a:t>
            </a:r>
            <a:r>
              <a:rPr lang="de-CH" sz="1500" dirty="0" err="1"/>
              <a:t>users</a:t>
            </a:r>
            <a:endParaRPr lang="de-CH" sz="1500" dirty="0"/>
          </a:p>
        </p:txBody>
      </p:sp>
      <p:sp>
        <p:nvSpPr>
          <p:cNvPr id="13" name="Textfeld 12">
            <a:extLst>
              <a:ext uri="{FF2B5EF4-FFF2-40B4-BE49-F238E27FC236}">
                <a16:creationId xmlns:a16="http://schemas.microsoft.com/office/drawing/2014/main" id="{DCF6900C-CB97-492E-8EC7-E12D9D0701B4}"/>
              </a:ext>
            </a:extLst>
          </p:cNvPr>
          <p:cNvSpPr txBox="1"/>
          <p:nvPr/>
        </p:nvSpPr>
        <p:spPr>
          <a:xfrm>
            <a:off x="6501324" y="6660951"/>
            <a:ext cx="2661800" cy="323165"/>
          </a:xfrm>
          <a:prstGeom prst="rect">
            <a:avLst/>
          </a:prstGeom>
          <a:solidFill>
            <a:schemeClr val="bg1"/>
          </a:solidFill>
        </p:spPr>
        <p:txBody>
          <a:bodyPr wrap="square" rtlCol="0">
            <a:spAutoFit/>
          </a:bodyPr>
          <a:lstStyle/>
          <a:p>
            <a:pPr algn="l"/>
            <a:r>
              <a:rPr lang="de-CH" sz="1500" dirty="0" err="1"/>
              <a:t>Defined</a:t>
            </a:r>
            <a:r>
              <a:rPr lang="de-CH" sz="1500" dirty="0"/>
              <a:t> </a:t>
            </a:r>
            <a:r>
              <a:rPr lang="de-CH" sz="1500" dirty="0" err="1"/>
              <a:t>target</a:t>
            </a:r>
            <a:r>
              <a:rPr lang="de-CH" sz="1500" dirty="0"/>
              <a:t> </a:t>
            </a:r>
            <a:r>
              <a:rPr lang="de-CH" sz="1500" dirty="0" err="1"/>
              <a:t>groups</a:t>
            </a:r>
            <a:r>
              <a:rPr lang="de-CH" sz="1500" dirty="0"/>
              <a:t> </a:t>
            </a:r>
            <a:r>
              <a:rPr lang="de-CH" sz="1500" dirty="0" err="1"/>
              <a:t>by</a:t>
            </a:r>
            <a:r>
              <a:rPr lang="de-CH" sz="1500" dirty="0"/>
              <a:t> </a:t>
            </a:r>
            <a:r>
              <a:rPr lang="de-CH" sz="1500" dirty="0" err="1"/>
              <a:t>age</a:t>
            </a:r>
            <a:endParaRPr lang="de-CH" sz="1500" dirty="0"/>
          </a:p>
        </p:txBody>
      </p:sp>
    </p:spTree>
    <p:extLst>
      <p:ext uri="{BB962C8B-B14F-4D97-AF65-F5344CB8AC3E}">
        <p14:creationId xmlns:p14="http://schemas.microsoft.com/office/powerpoint/2010/main" val="51158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221663" y="7197725"/>
            <a:ext cx="865187" cy="179388"/>
          </a:xfrm>
        </p:spPr>
        <p:txBody>
          <a:bodyPr/>
          <a:lstStyle/>
          <a:p>
            <a:pPr>
              <a:defRPr/>
            </a:pPr>
            <a:r>
              <a:rPr lang="de-DE"/>
              <a:t>06.09.2019</a:t>
            </a:r>
            <a:endParaRPr lang="de-CH" dirty="0"/>
          </a:p>
        </p:txBody>
      </p:sp>
      <p:sp>
        <p:nvSpPr>
          <p:cNvPr id="6" name="Foliennummernplatzhalter 5"/>
          <p:cNvSpPr>
            <a:spLocks noGrp="1"/>
          </p:cNvSpPr>
          <p:nvPr>
            <p:ph type="sldNum" sz="quarter" idx="12"/>
          </p:nvPr>
        </p:nvSpPr>
        <p:spPr>
          <a:xfrm>
            <a:off x="9086850" y="7197725"/>
            <a:ext cx="863600" cy="179388"/>
          </a:xfrm>
        </p:spPr>
        <p:txBody>
          <a:bodyPr/>
          <a:lstStyle/>
          <a:p>
            <a:pPr>
              <a:defRPr/>
            </a:pPr>
            <a:fld id="{EF51B5EE-D737-4E45-B453-32C916CA24E7}" type="slidenum">
              <a:rPr lang="de-CH" smtClean="0"/>
              <a:pPr>
                <a:defRPr/>
              </a:pPr>
              <a:t>17</a:t>
            </a:fld>
            <a:endParaRPr lang="de-CH"/>
          </a:p>
        </p:txBody>
      </p:sp>
      <p:sp>
        <p:nvSpPr>
          <p:cNvPr id="7" name="Titel 1"/>
          <p:cNvSpPr>
            <a:spLocks noGrp="1"/>
          </p:cNvSpPr>
          <p:nvPr>
            <p:ph type="title"/>
          </p:nvPr>
        </p:nvSpPr>
        <p:spPr>
          <a:xfrm>
            <a:off x="450156" y="1193834"/>
            <a:ext cx="9213850" cy="361950"/>
          </a:xfrm>
        </p:spPr>
        <p:txBody>
          <a:bodyPr/>
          <a:lstStyle/>
          <a:p>
            <a:pPr eaLnBrk="1" hangingPunct="1"/>
            <a:r>
              <a:rPr lang="de-CH" sz="2400" dirty="0">
                <a:solidFill>
                  <a:schemeClr val="tx1"/>
                </a:solidFill>
                <a:latin typeface="+mj-lt"/>
                <a:ea typeface="ＭＳ Ｐゴシック" pitchFamily="34" charset="-128"/>
              </a:rPr>
              <a:t>Funding </a:t>
            </a:r>
            <a:r>
              <a:rPr lang="de-CH" sz="2400" dirty="0" err="1">
                <a:solidFill>
                  <a:schemeClr val="tx1"/>
                </a:solidFill>
                <a:latin typeface="+mj-lt"/>
                <a:ea typeface="ＭＳ Ｐゴシック" pitchFamily="34" charset="-128"/>
              </a:rPr>
              <a:t>of</a:t>
            </a:r>
            <a:r>
              <a:rPr lang="de-CH" sz="2400" dirty="0">
                <a:solidFill>
                  <a:schemeClr val="tx1"/>
                </a:solidFill>
                <a:latin typeface="+mj-lt"/>
                <a:ea typeface="ＭＳ Ｐゴシック" pitchFamily="34" charset="-128"/>
              </a:rPr>
              <a:t> </a:t>
            </a:r>
            <a:r>
              <a:rPr lang="de-CH" sz="2400" dirty="0" err="1">
                <a:solidFill>
                  <a:schemeClr val="tx1"/>
                </a:solidFill>
                <a:latin typeface="+mj-lt"/>
                <a:ea typeface="ＭＳ Ｐゴシック" pitchFamily="34" charset="-128"/>
              </a:rPr>
              <a:t>the</a:t>
            </a:r>
            <a:r>
              <a:rPr lang="de-CH" sz="2400" dirty="0">
                <a:solidFill>
                  <a:schemeClr val="tx1"/>
                </a:solidFill>
                <a:latin typeface="+mj-lt"/>
                <a:ea typeface="ＭＳ Ｐゴシック" pitchFamily="34" charset="-128"/>
              </a:rPr>
              <a:t> </a:t>
            </a:r>
            <a:r>
              <a:rPr lang="de-CH" sz="2400" dirty="0" err="1">
                <a:solidFill>
                  <a:schemeClr val="tx1"/>
                </a:solidFill>
                <a:latin typeface="+mj-lt"/>
                <a:ea typeface="ＭＳ Ｐゴシック" pitchFamily="34" charset="-128"/>
              </a:rPr>
              <a:t>service</a:t>
            </a:r>
            <a:r>
              <a:rPr lang="de-CH" sz="2400" dirty="0">
                <a:solidFill>
                  <a:schemeClr val="tx1"/>
                </a:solidFill>
                <a:latin typeface="+mj-lt"/>
                <a:ea typeface="ＭＳ Ｐゴシック" pitchFamily="34" charset="-128"/>
              </a:rPr>
              <a:t> </a:t>
            </a:r>
            <a:r>
              <a:rPr lang="de-CH" sz="2400" dirty="0" err="1">
                <a:solidFill>
                  <a:schemeClr val="tx1"/>
                </a:solidFill>
                <a:latin typeface="+mj-lt"/>
                <a:ea typeface="ＭＳ Ｐゴシック" pitchFamily="34" charset="-128"/>
              </a:rPr>
              <a:t>providers</a:t>
            </a:r>
            <a:endParaRPr lang="de-CH" sz="2800" dirty="0">
              <a:solidFill>
                <a:schemeClr val="tx1"/>
              </a:solidFill>
              <a:latin typeface="+mj-lt"/>
              <a:ea typeface="ＭＳ Ｐゴシック" pitchFamily="34" charset="-128"/>
            </a:endParaRPr>
          </a:p>
        </p:txBody>
      </p:sp>
      <p:sp>
        <p:nvSpPr>
          <p:cNvPr id="9" name="Rechteck 8"/>
          <p:cNvSpPr/>
          <p:nvPr/>
        </p:nvSpPr>
        <p:spPr>
          <a:xfrm>
            <a:off x="5248913" y="1138320"/>
            <a:ext cx="1144865" cy="400110"/>
          </a:xfrm>
          <a:prstGeom prst="rect">
            <a:avLst/>
          </a:prstGeom>
        </p:spPr>
        <p:txBody>
          <a:bodyPr wrap="none">
            <a:spAutoFit/>
          </a:bodyPr>
          <a:lstStyle/>
          <a:p>
            <a:r>
              <a:rPr lang="de-CH" sz="2000" dirty="0"/>
              <a:t>(n= 610)</a:t>
            </a:r>
            <a:endParaRPr lang="de-CH" dirty="0"/>
          </a:p>
        </p:txBody>
      </p:sp>
      <p:graphicFrame>
        <p:nvGraphicFramePr>
          <p:cNvPr id="10" name="Diagramm 9">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497774064"/>
              </p:ext>
            </p:extLst>
          </p:nvPr>
        </p:nvGraphicFramePr>
        <p:xfrm>
          <a:off x="421344" y="1692399"/>
          <a:ext cx="9529105"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4976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3529F87F-ADA9-4BB7-A5B7-E1AE38BDB3BA}"/>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412E86B8-0CF1-45B7-BF06-AC6D0021FE94}"/>
              </a:ext>
            </a:extLst>
          </p:cNvPr>
          <p:cNvSpPr>
            <a:spLocks noGrp="1"/>
          </p:cNvSpPr>
          <p:nvPr>
            <p:ph type="sldNum" sz="quarter" idx="12"/>
          </p:nvPr>
        </p:nvSpPr>
        <p:spPr/>
        <p:txBody>
          <a:bodyPr/>
          <a:lstStyle/>
          <a:p>
            <a:pPr>
              <a:defRPr/>
            </a:pPr>
            <a:fld id="{93F6C246-D6FA-45FC-9941-7D9608E2F7D1}" type="slidenum">
              <a:rPr lang="de-CH" smtClean="0"/>
              <a:pPr>
                <a:defRPr/>
              </a:pPr>
              <a:t>18</a:t>
            </a:fld>
            <a:endParaRPr lang="de-CH"/>
          </a:p>
        </p:txBody>
      </p:sp>
      <p:sp>
        <p:nvSpPr>
          <p:cNvPr id="7" name="Rechteck 6"/>
          <p:cNvSpPr/>
          <p:nvPr/>
        </p:nvSpPr>
        <p:spPr>
          <a:xfrm>
            <a:off x="700920" y="4475193"/>
            <a:ext cx="9182161" cy="295017"/>
          </a:xfrm>
          <a:prstGeom prst="rect">
            <a:avLst/>
          </a:prstGeom>
        </p:spPr>
        <p:txBody>
          <a:bodyPr wrap="square">
            <a:spAutoFit/>
          </a:bodyPr>
          <a:lstStyle/>
          <a:p>
            <a:pPr algn="l">
              <a:lnSpc>
                <a:spcPts val="1500"/>
              </a:lnSpc>
              <a:spcBef>
                <a:spcPts val="600"/>
              </a:spcBef>
              <a:spcAft>
                <a:spcPts val="600"/>
              </a:spcAft>
            </a:pPr>
            <a:r>
              <a:rPr lang="en-GB" sz="2000" b="1" dirty="0">
                <a:solidFill>
                  <a:srgbClr val="000000"/>
                </a:solidFill>
                <a:latin typeface="+mj-lt"/>
                <a:ea typeface="Calibri" panose="020F0502020204030204" pitchFamily="34" charset="0"/>
                <a:cs typeface="Arial" panose="020B0604020202020204" pitchFamily="34" charset="0"/>
              </a:rPr>
              <a:t>Change in the sum of full-time positions over the last five years</a:t>
            </a:r>
            <a:r>
              <a:rPr lang="de-CH" sz="2000" b="1" dirty="0">
                <a:solidFill>
                  <a:srgbClr val="000000"/>
                </a:solidFill>
                <a:latin typeface="+mj-lt"/>
                <a:ea typeface="Calibri" panose="020F0502020204030204" pitchFamily="34" charset="0"/>
                <a:cs typeface="Arial" panose="020B0604020202020204" pitchFamily="34" charset="0"/>
              </a:rPr>
              <a:t>:</a:t>
            </a:r>
          </a:p>
        </p:txBody>
      </p:sp>
      <p:sp>
        <p:nvSpPr>
          <p:cNvPr id="2" name="Rechteck 1"/>
          <p:cNvSpPr/>
          <p:nvPr/>
        </p:nvSpPr>
        <p:spPr>
          <a:xfrm>
            <a:off x="8981483" y="6772466"/>
            <a:ext cx="1074333" cy="295017"/>
          </a:xfrm>
          <a:prstGeom prst="rect">
            <a:avLst/>
          </a:prstGeom>
        </p:spPr>
        <p:txBody>
          <a:bodyPr wrap="none">
            <a:spAutoFit/>
          </a:bodyPr>
          <a:lstStyle/>
          <a:p>
            <a:pPr algn="just">
              <a:lnSpc>
                <a:spcPts val="1500"/>
              </a:lnSpc>
              <a:spcBef>
                <a:spcPts val="600"/>
              </a:spcBef>
              <a:spcAft>
                <a:spcPts val="600"/>
              </a:spcAft>
            </a:pPr>
            <a:r>
              <a:rPr lang="de-CH" sz="2000" dirty="0">
                <a:solidFill>
                  <a:srgbClr val="000000"/>
                </a:solidFill>
                <a:ea typeface="Calibri" panose="020F0502020204030204" pitchFamily="34" charset="0"/>
                <a:cs typeface="Arial" panose="020B0604020202020204" pitchFamily="34" charset="0"/>
              </a:rPr>
              <a:t>(n=563)</a:t>
            </a:r>
          </a:p>
        </p:txBody>
      </p:sp>
      <p:graphicFrame>
        <p:nvGraphicFramePr>
          <p:cNvPr id="12" name="Tabelle 11"/>
          <p:cNvGraphicFramePr>
            <a:graphicFrameLocks noGrp="1"/>
          </p:cNvGraphicFramePr>
          <p:nvPr>
            <p:extLst>
              <p:ext uri="{D42A27DB-BD31-4B8C-83A1-F6EECF244321}">
                <p14:modId xmlns:p14="http://schemas.microsoft.com/office/powerpoint/2010/main" val="1593358134"/>
              </p:ext>
            </p:extLst>
          </p:nvPr>
        </p:nvGraphicFramePr>
        <p:xfrm>
          <a:off x="738188" y="1921123"/>
          <a:ext cx="9210880" cy="2003524"/>
        </p:xfrm>
        <a:graphic>
          <a:graphicData uri="http://schemas.openxmlformats.org/drawingml/2006/table">
            <a:tbl>
              <a:tblPr firstRow="1" bandRow="1">
                <a:tableStyleId>{9D7B26C5-4107-4FEC-AEDC-1716B250A1EF}</a:tableStyleId>
              </a:tblPr>
              <a:tblGrid>
                <a:gridCol w="5688632">
                  <a:extLst>
                    <a:ext uri="{9D8B030D-6E8A-4147-A177-3AD203B41FA5}">
                      <a16:colId xmlns:a16="http://schemas.microsoft.com/office/drawing/2014/main" val="454162796"/>
                    </a:ext>
                  </a:extLst>
                </a:gridCol>
                <a:gridCol w="1440160">
                  <a:extLst>
                    <a:ext uri="{9D8B030D-6E8A-4147-A177-3AD203B41FA5}">
                      <a16:colId xmlns:a16="http://schemas.microsoft.com/office/drawing/2014/main" val="819765181"/>
                    </a:ext>
                  </a:extLst>
                </a:gridCol>
                <a:gridCol w="1224136">
                  <a:extLst>
                    <a:ext uri="{9D8B030D-6E8A-4147-A177-3AD203B41FA5}">
                      <a16:colId xmlns:a16="http://schemas.microsoft.com/office/drawing/2014/main" val="3758371409"/>
                    </a:ext>
                  </a:extLst>
                </a:gridCol>
                <a:gridCol w="857952">
                  <a:extLst>
                    <a:ext uri="{9D8B030D-6E8A-4147-A177-3AD203B41FA5}">
                      <a16:colId xmlns:a16="http://schemas.microsoft.com/office/drawing/2014/main" val="907032357"/>
                    </a:ext>
                  </a:extLst>
                </a:gridCol>
              </a:tblGrid>
              <a:tr h="349473">
                <a:tc>
                  <a:txBody>
                    <a:bodyPr/>
                    <a:lstStyle/>
                    <a:p>
                      <a:endParaRPr lang="de-CH" sz="2100" dirty="0"/>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2100" dirty="0"/>
                        <a:t>Mean</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2100" dirty="0"/>
                        <a:t>Median</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2100" dirty="0"/>
                        <a:t>n</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2108883"/>
                  </a:ext>
                </a:extLst>
              </a:tr>
              <a:tr h="1592044">
                <a:tc>
                  <a:txBody>
                    <a:bodyPr/>
                    <a:lstStyle/>
                    <a:p>
                      <a:pPr>
                        <a:lnSpc>
                          <a:spcPct val="100000"/>
                        </a:lnSpc>
                      </a:pPr>
                      <a:r>
                        <a:rPr lang="de-CH" sz="2000" b="1"/>
                        <a:t>Number </a:t>
                      </a:r>
                      <a:r>
                        <a:rPr lang="de-CH" sz="2000" b="0"/>
                        <a:t>of professionals per service provider</a:t>
                      </a:r>
                    </a:p>
                    <a:p>
                      <a:pPr>
                        <a:lnSpc>
                          <a:spcPct val="100000"/>
                        </a:lnSpc>
                      </a:pPr>
                      <a:r>
                        <a:rPr lang="de-CH" sz="1400"/>
                        <a:t>(incl. trainees</a:t>
                      </a:r>
                      <a:r>
                        <a:rPr lang="de-CH" sz="1400" baseline="0"/>
                        <a:t>)</a:t>
                      </a:r>
                      <a:endParaRPr lang="de-CH" sz="1400"/>
                    </a:p>
                    <a:p>
                      <a:pPr>
                        <a:lnSpc>
                          <a:spcPct val="150000"/>
                        </a:lnSpc>
                      </a:pPr>
                      <a:endParaRPr lang="de-CH" sz="1200"/>
                    </a:p>
                    <a:p>
                      <a:pPr marL="0" marR="0" lvl="0" indent="0" algn="l" defTabSz="914400" rtl="0" eaLnBrk="1" fontAlgn="auto" latinLnBrk="0" hangingPunct="1">
                        <a:lnSpc>
                          <a:spcPct val="100000"/>
                        </a:lnSpc>
                        <a:spcBef>
                          <a:spcPts val="0"/>
                        </a:spcBef>
                        <a:spcAft>
                          <a:spcPts val="0"/>
                        </a:spcAft>
                        <a:buClrTx/>
                        <a:buSzTx/>
                        <a:buFontTx/>
                        <a:buNone/>
                        <a:tabLst/>
                        <a:defRPr/>
                      </a:pPr>
                      <a:r>
                        <a:rPr lang="de-CH" sz="2000"/>
                        <a:t>Sum of</a:t>
                      </a:r>
                      <a:r>
                        <a:rPr lang="de-CH" sz="2000" baseline="0"/>
                        <a:t> </a:t>
                      </a:r>
                      <a:r>
                        <a:rPr lang="de-CH" sz="2000" b="1" baseline="0"/>
                        <a:t>full-time positions </a:t>
                      </a:r>
                      <a:r>
                        <a:rPr lang="de-CH" sz="2000" b="0" baseline="0"/>
                        <a:t>per service provider </a:t>
                      </a:r>
                      <a:r>
                        <a:rPr lang="de-CH" sz="1400"/>
                        <a:t>(incl. trainees</a:t>
                      </a:r>
                      <a:r>
                        <a:rPr lang="de-CH" sz="1400" baseline="0"/>
                        <a:t>)</a:t>
                      </a:r>
                      <a:endParaRPr lang="de-CH" sz="1400" dirty="0"/>
                    </a:p>
                  </a:txBody>
                  <a:tcPr>
                    <a:lnT w="12700" cap="flat" cmpd="sng" algn="ctr">
                      <a:solidFill>
                        <a:schemeClr val="tx1"/>
                      </a:solidFill>
                      <a:prstDash val="solid"/>
                      <a:round/>
                      <a:headEnd type="none" w="med" len="med"/>
                      <a:tailEnd type="none" w="med" len="med"/>
                    </a:lnT>
                    <a:noFill/>
                  </a:tcPr>
                </a:tc>
                <a:tc>
                  <a:txBody>
                    <a:bodyPr/>
                    <a:lstStyle/>
                    <a:p>
                      <a:pPr>
                        <a:lnSpc>
                          <a:spcPct val="150000"/>
                        </a:lnSpc>
                      </a:pPr>
                      <a:r>
                        <a:rPr lang="de-CH" sz="2000" dirty="0"/>
                        <a:t>3.7</a:t>
                      </a:r>
                    </a:p>
                    <a:p>
                      <a:pPr>
                        <a:lnSpc>
                          <a:spcPct val="150000"/>
                        </a:lnSpc>
                      </a:pPr>
                      <a:endParaRPr lang="de-CH" sz="600" dirty="0"/>
                    </a:p>
                    <a:p>
                      <a:pPr>
                        <a:lnSpc>
                          <a:spcPct val="150000"/>
                        </a:lnSpc>
                      </a:pPr>
                      <a:endParaRPr lang="de-CH" sz="1200" dirty="0"/>
                    </a:p>
                    <a:p>
                      <a:pPr>
                        <a:lnSpc>
                          <a:spcPct val="150000"/>
                        </a:lnSpc>
                      </a:pPr>
                      <a:r>
                        <a:rPr lang="de-CH" sz="2000" dirty="0"/>
                        <a:t>1.89</a:t>
                      </a:r>
                    </a:p>
                  </a:txBody>
                  <a:tcPr>
                    <a:lnT w="12700" cap="flat" cmpd="sng" algn="ctr">
                      <a:solidFill>
                        <a:schemeClr val="tx1"/>
                      </a:solidFill>
                      <a:prstDash val="solid"/>
                      <a:round/>
                      <a:headEnd type="none" w="med" len="med"/>
                      <a:tailEnd type="none" w="med" len="med"/>
                    </a:lnT>
                    <a:noFill/>
                  </a:tcPr>
                </a:tc>
                <a:tc>
                  <a:txBody>
                    <a:bodyPr/>
                    <a:lstStyle/>
                    <a:p>
                      <a:pPr>
                        <a:lnSpc>
                          <a:spcPct val="150000"/>
                        </a:lnSpc>
                      </a:pPr>
                      <a:r>
                        <a:rPr lang="de-CH" sz="2000" dirty="0"/>
                        <a:t>3.0</a:t>
                      </a:r>
                    </a:p>
                    <a:p>
                      <a:pPr>
                        <a:lnSpc>
                          <a:spcPct val="150000"/>
                        </a:lnSpc>
                      </a:pPr>
                      <a:endParaRPr lang="de-CH" sz="600" dirty="0"/>
                    </a:p>
                    <a:p>
                      <a:pPr>
                        <a:lnSpc>
                          <a:spcPct val="150000"/>
                        </a:lnSpc>
                      </a:pPr>
                      <a:endParaRPr lang="de-CH" sz="1200" dirty="0"/>
                    </a:p>
                    <a:p>
                      <a:pPr>
                        <a:lnSpc>
                          <a:spcPct val="150000"/>
                        </a:lnSpc>
                      </a:pPr>
                      <a:r>
                        <a:rPr lang="de-CH" sz="2000" dirty="0"/>
                        <a:t>1.30</a:t>
                      </a:r>
                    </a:p>
                  </a:txBody>
                  <a:tcPr>
                    <a:lnT w="12700" cap="flat" cmpd="sng" algn="ctr">
                      <a:solidFill>
                        <a:schemeClr val="tx1"/>
                      </a:solidFill>
                      <a:prstDash val="solid"/>
                      <a:round/>
                      <a:headEnd type="none" w="med" len="med"/>
                      <a:tailEnd type="none" w="med" len="med"/>
                    </a:lnT>
                    <a:noFill/>
                  </a:tcPr>
                </a:tc>
                <a:tc>
                  <a:txBody>
                    <a:bodyPr/>
                    <a:lstStyle/>
                    <a:p>
                      <a:pPr>
                        <a:lnSpc>
                          <a:spcPct val="150000"/>
                        </a:lnSpc>
                      </a:pPr>
                      <a:r>
                        <a:rPr lang="de-CH" sz="2000" dirty="0"/>
                        <a:t>603</a:t>
                      </a:r>
                    </a:p>
                    <a:p>
                      <a:pPr>
                        <a:lnSpc>
                          <a:spcPct val="150000"/>
                        </a:lnSpc>
                      </a:pPr>
                      <a:endParaRPr lang="de-CH" sz="600" dirty="0"/>
                    </a:p>
                    <a:p>
                      <a:pPr>
                        <a:lnSpc>
                          <a:spcPct val="150000"/>
                        </a:lnSpc>
                      </a:pPr>
                      <a:endParaRPr lang="de-CH" sz="1200" dirty="0"/>
                    </a:p>
                    <a:p>
                      <a:pPr>
                        <a:lnSpc>
                          <a:spcPct val="150000"/>
                        </a:lnSpc>
                      </a:pPr>
                      <a:r>
                        <a:rPr lang="de-CH" sz="2000" dirty="0"/>
                        <a:t>575</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01716881"/>
                  </a:ext>
                </a:extLst>
              </a:tr>
            </a:tbl>
          </a:graphicData>
        </a:graphic>
      </p:graphicFrame>
      <p:sp>
        <p:nvSpPr>
          <p:cNvPr id="13" name="Titel 1"/>
          <p:cNvSpPr>
            <a:spLocks noGrp="1"/>
          </p:cNvSpPr>
          <p:nvPr>
            <p:ph type="title"/>
          </p:nvPr>
        </p:nvSpPr>
        <p:spPr>
          <a:xfrm>
            <a:off x="736600" y="1509713"/>
            <a:ext cx="9213850" cy="361950"/>
          </a:xfrm>
        </p:spPr>
        <p:txBody>
          <a:bodyPr/>
          <a:lstStyle/>
          <a:p>
            <a:pPr eaLnBrk="1" hangingPunct="1"/>
            <a:r>
              <a:rPr lang="de-CH" sz="2400" dirty="0">
                <a:solidFill>
                  <a:schemeClr val="tx1"/>
                </a:solidFill>
                <a:latin typeface="+mj-lt"/>
                <a:ea typeface="ＭＳ Ｐゴシック" pitchFamily="34" charset="-128"/>
              </a:rPr>
              <a:t>Professionals</a:t>
            </a:r>
            <a:endParaRPr lang="de-CH" sz="2800" dirty="0">
              <a:solidFill>
                <a:schemeClr val="tx1"/>
              </a:solidFill>
              <a:latin typeface="+mj-lt"/>
              <a:ea typeface="ＭＳ Ｐゴシック" pitchFamily="34" charset="-128"/>
            </a:endParaRPr>
          </a:p>
        </p:txBody>
      </p:sp>
      <p:graphicFrame>
        <p:nvGraphicFramePr>
          <p:cNvPr id="9" name="Diagramm 8">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11712612"/>
              </p:ext>
            </p:extLst>
          </p:nvPr>
        </p:nvGraphicFramePr>
        <p:xfrm>
          <a:off x="450156" y="4716735"/>
          <a:ext cx="9498912" cy="2350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63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6FDDA9-7524-4CB6-9E51-E3863A51F785}"/>
              </a:ext>
            </a:extLst>
          </p:cNvPr>
          <p:cNvSpPr>
            <a:spLocks noGrp="1"/>
          </p:cNvSpPr>
          <p:nvPr>
            <p:ph type="title"/>
          </p:nvPr>
        </p:nvSpPr>
        <p:spPr>
          <a:xfrm>
            <a:off x="761916" y="1115075"/>
            <a:ext cx="9213850" cy="361950"/>
          </a:xfrm>
        </p:spPr>
        <p:txBody>
          <a:bodyPr/>
          <a:lstStyle/>
          <a:p>
            <a:r>
              <a:rPr lang="en-GB" sz="2400" dirty="0">
                <a:latin typeface="+mj-lt"/>
              </a:rPr>
              <a:t>Characteristics of the professionals (n= 1’957)</a:t>
            </a:r>
          </a:p>
        </p:txBody>
      </p:sp>
      <p:sp>
        <p:nvSpPr>
          <p:cNvPr id="4" name="Datumsplatzhalter 3">
            <a:extLst>
              <a:ext uri="{FF2B5EF4-FFF2-40B4-BE49-F238E27FC236}">
                <a16:creationId xmlns:a16="http://schemas.microsoft.com/office/drawing/2014/main" id="{19E4ABA2-1EE4-481D-9920-F90405EF66DE}"/>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C9B23A79-45C6-47FE-A6A3-1CC88B8088A4}"/>
              </a:ext>
            </a:extLst>
          </p:cNvPr>
          <p:cNvSpPr>
            <a:spLocks noGrp="1"/>
          </p:cNvSpPr>
          <p:nvPr>
            <p:ph type="sldNum" sz="quarter" idx="12"/>
          </p:nvPr>
        </p:nvSpPr>
        <p:spPr/>
        <p:txBody>
          <a:bodyPr/>
          <a:lstStyle/>
          <a:p>
            <a:pPr>
              <a:defRPr/>
            </a:pPr>
            <a:fld id="{93F6C246-D6FA-45FC-9941-7D9608E2F7D1}" type="slidenum">
              <a:rPr lang="de-CH" smtClean="0"/>
              <a:pPr>
                <a:defRPr/>
              </a:pPr>
              <a:t>19</a:t>
            </a:fld>
            <a:endParaRPr lang="de-CH"/>
          </a:p>
        </p:txBody>
      </p:sp>
      <p:graphicFrame>
        <p:nvGraphicFramePr>
          <p:cNvPr id="6" name="Tabelle 5">
            <a:extLst>
              <a:ext uri="{FF2B5EF4-FFF2-40B4-BE49-F238E27FC236}">
                <a16:creationId xmlns:a16="http://schemas.microsoft.com/office/drawing/2014/main" id="{5FE90B8A-0BC4-4BEB-B7D1-05BD7E92A237}"/>
              </a:ext>
            </a:extLst>
          </p:cNvPr>
          <p:cNvGraphicFramePr>
            <a:graphicFrameLocks noGrp="1"/>
          </p:cNvGraphicFramePr>
          <p:nvPr>
            <p:extLst>
              <p:ext uri="{D42A27DB-BD31-4B8C-83A1-F6EECF244321}">
                <p14:modId xmlns:p14="http://schemas.microsoft.com/office/powerpoint/2010/main" val="1284850867"/>
              </p:ext>
            </p:extLst>
          </p:nvPr>
        </p:nvGraphicFramePr>
        <p:xfrm>
          <a:off x="742950" y="1620391"/>
          <a:ext cx="9265305" cy="6160521"/>
        </p:xfrm>
        <a:graphic>
          <a:graphicData uri="http://schemas.openxmlformats.org/drawingml/2006/table">
            <a:tbl>
              <a:tblPr firstRow="1" bandRow="1">
                <a:tableStyleId>{9D7B26C5-4107-4FEC-AEDC-1716B250A1EF}</a:tableStyleId>
              </a:tblPr>
              <a:tblGrid>
                <a:gridCol w="4728800">
                  <a:extLst>
                    <a:ext uri="{9D8B030D-6E8A-4147-A177-3AD203B41FA5}">
                      <a16:colId xmlns:a16="http://schemas.microsoft.com/office/drawing/2014/main" val="454162796"/>
                    </a:ext>
                  </a:extLst>
                </a:gridCol>
                <a:gridCol w="2160240">
                  <a:extLst>
                    <a:ext uri="{9D8B030D-6E8A-4147-A177-3AD203B41FA5}">
                      <a16:colId xmlns:a16="http://schemas.microsoft.com/office/drawing/2014/main" val="819765181"/>
                    </a:ext>
                  </a:extLst>
                </a:gridCol>
                <a:gridCol w="2376265">
                  <a:extLst>
                    <a:ext uri="{9D8B030D-6E8A-4147-A177-3AD203B41FA5}">
                      <a16:colId xmlns:a16="http://schemas.microsoft.com/office/drawing/2014/main" val="3758371409"/>
                    </a:ext>
                  </a:extLst>
                </a:gridCol>
              </a:tblGrid>
              <a:tr h="463596">
                <a:tc>
                  <a:txBody>
                    <a:bodyPr/>
                    <a:lstStyle/>
                    <a:p>
                      <a:endParaRPr lang="de-CH" dirty="0"/>
                    </a:p>
                  </a:txBody>
                  <a:tcPr/>
                </a:tc>
                <a:tc>
                  <a:txBody>
                    <a:bodyPr/>
                    <a:lstStyle/>
                    <a:p>
                      <a:r>
                        <a:rPr lang="de-CH" dirty="0" err="1"/>
                        <a:t>Number</a:t>
                      </a:r>
                      <a:r>
                        <a:rPr lang="de-CH" dirty="0"/>
                        <a:t> (n)</a:t>
                      </a:r>
                    </a:p>
                  </a:txBody>
                  <a:tcPr/>
                </a:tc>
                <a:tc>
                  <a:txBody>
                    <a:bodyPr/>
                    <a:lstStyle/>
                    <a:p>
                      <a:r>
                        <a:rPr lang="de-CH" dirty="0" err="1"/>
                        <a:t>Percentage</a:t>
                      </a:r>
                      <a:r>
                        <a:rPr lang="de-CH" dirty="0"/>
                        <a:t> (%)</a:t>
                      </a:r>
                    </a:p>
                  </a:txBody>
                  <a:tcPr/>
                </a:tc>
                <a:extLst>
                  <a:ext uri="{0D108BD9-81ED-4DB2-BD59-A6C34878D82A}">
                    <a16:rowId xmlns:a16="http://schemas.microsoft.com/office/drawing/2014/main" val="3702108883"/>
                  </a:ext>
                </a:extLst>
              </a:tr>
              <a:tr h="463596">
                <a:tc>
                  <a:txBody>
                    <a:bodyPr/>
                    <a:lstStyle/>
                    <a:p>
                      <a:r>
                        <a:rPr lang="de-CH" sz="1600" i="1" dirty="0"/>
                        <a:t>Sex</a:t>
                      </a:r>
                    </a:p>
                  </a:txBody>
                  <a:tcPr/>
                </a:tc>
                <a:tc>
                  <a:txBody>
                    <a:bodyPr/>
                    <a:lstStyle/>
                    <a:p>
                      <a:endParaRPr lang="de-CH" sz="1600" dirty="0"/>
                    </a:p>
                  </a:txBody>
                  <a:tcPr/>
                </a:tc>
                <a:tc>
                  <a:txBody>
                    <a:bodyPr/>
                    <a:lstStyle/>
                    <a:p>
                      <a:endParaRPr lang="de-CH" sz="1600" dirty="0"/>
                    </a:p>
                  </a:txBody>
                  <a:tcPr/>
                </a:tc>
                <a:extLst>
                  <a:ext uri="{0D108BD9-81ED-4DB2-BD59-A6C34878D82A}">
                    <a16:rowId xmlns:a16="http://schemas.microsoft.com/office/drawing/2014/main" val="142648115"/>
                  </a:ext>
                </a:extLst>
              </a:tr>
              <a:tr h="912072">
                <a:tc>
                  <a:txBody>
                    <a:bodyPr/>
                    <a:lstStyle/>
                    <a:p>
                      <a:r>
                        <a:rPr lang="de-CH" sz="1600" dirty="0"/>
                        <a:t>    </a:t>
                      </a:r>
                      <a:r>
                        <a:rPr lang="de-CH" sz="1600" dirty="0" err="1"/>
                        <a:t>Female</a:t>
                      </a:r>
                      <a:endParaRPr lang="de-CH" sz="1600" dirty="0"/>
                    </a:p>
                    <a:p>
                      <a:r>
                        <a:rPr lang="de-CH" sz="1600" dirty="0"/>
                        <a:t>    Male</a:t>
                      </a:r>
                    </a:p>
                    <a:p>
                      <a:r>
                        <a:rPr lang="de-CH" sz="1600" dirty="0"/>
                        <a:t>    Other</a:t>
                      </a:r>
                    </a:p>
                  </a:txBody>
                  <a:tcPr/>
                </a:tc>
                <a:tc>
                  <a:txBody>
                    <a:bodyPr/>
                    <a:lstStyle/>
                    <a:p>
                      <a:r>
                        <a:rPr lang="de-CH" sz="1600" dirty="0"/>
                        <a:t>1085</a:t>
                      </a:r>
                    </a:p>
                    <a:p>
                      <a:r>
                        <a:rPr lang="de-CH" sz="1600" dirty="0"/>
                        <a:t>871</a:t>
                      </a:r>
                    </a:p>
                    <a:p>
                      <a:r>
                        <a:rPr lang="de-CH" sz="1600" dirty="0"/>
                        <a:t>1</a:t>
                      </a:r>
                    </a:p>
                  </a:txBody>
                  <a:tcPr/>
                </a:tc>
                <a:tc>
                  <a:txBody>
                    <a:bodyPr/>
                    <a:lstStyle/>
                    <a:p>
                      <a:r>
                        <a:rPr lang="de-CH" sz="1600" dirty="0"/>
                        <a:t>55.5%</a:t>
                      </a:r>
                    </a:p>
                    <a:p>
                      <a:r>
                        <a:rPr lang="de-CH" sz="1600" dirty="0"/>
                        <a:t>44.5%</a:t>
                      </a:r>
                    </a:p>
                    <a:p>
                      <a:r>
                        <a:rPr lang="de-CH" sz="1600" dirty="0"/>
                        <a:t>00.0%</a:t>
                      </a:r>
                    </a:p>
                  </a:txBody>
                  <a:tcPr/>
                </a:tc>
                <a:extLst>
                  <a:ext uri="{0D108BD9-81ED-4DB2-BD59-A6C34878D82A}">
                    <a16:rowId xmlns:a16="http://schemas.microsoft.com/office/drawing/2014/main" val="3671837364"/>
                  </a:ext>
                </a:extLst>
              </a:tr>
              <a:tr h="463596">
                <a:tc>
                  <a:txBody>
                    <a:bodyPr/>
                    <a:lstStyle/>
                    <a:p>
                      <a:r>
                        <a:rPr lang="de-CH" sz="1600" i="1" dirty="0" err="1"/>
                        <a:t>Qualification</a:t>
                      </a:r>
                      <a:endParaRPr lang="de-CH" sz="1600" i="1" dirty="0"/>
                    </a:p>
                  </a:txBody>
                  <a:tcPr/>
                </a:tc>
                <a:tc>
                  <a:txBody>
                    <a:bodyPr/>
                    <a:lstStyle/>
                    <a:p>
                      <a:endParaRPr lang="de-CH" sz="1600" dirty="0"/>
                    </a:p>
                  </a:txBody>
                  <a:tcPr/>
                </a:tc>
                <a:tc>
                  <a:txBody>
                    <a:bodyPr/>
                    <a:lstStyle/>
                    <a:p>
                      <a:endParaRPr lang="de-CH" sz="1600" dirty="0"/>
                    </a:p>
                  </a:txBody>
                  <a:tcPr/>
                </a:tc>
                <a:extLst>
                  <a:ext uri="{0D108BD9-81ED-4DB2-BD59-A6C34878D82A}">
                    <a16:rowId xmlns:a16="http://schemas.microsoft.com/office/drawing/2014/main" val="2029056817"/>
                  </a:ext>
                </a:extLst>
              </a:tr>
              <a:tr h="1873604">
                <a:tc>
                  <a:txBody>
                    <a:bodyPr/>
                    <a:lstStyle/>
                    <a:p>
                      <a:r>
                        <a:rPr lang="de-CH" sz="1600" dirty="0"/>
                        <a:t>    </a:t>
                      </a:r>
                      <a:r>
                        <a:rPr lang="de-CH" sz="1600" dirty="0" err="1"/>
                        <a:t>No</a:t>
                      </a:r>
                      <a:r>
                        <a:rPr lang="de-CH" sz="1600" dirty="0"/>
                        <a:t> </a:t>
                      </a:r>
                      <a:r>
                        <a:rPr lang="de-CH" sz="1600" dirty="0" err="1"/>
                        <a:t>field-specific</a:t>
                      </a:r>
                      <a:r>
                        <a:rPr lang="de-CH" sz="1600" dirty="0"/>
                        <a:t> </a:t>
                      </a:r>
                      <a:r>
                        <a:rPr lang="de-CH" sz="1600" dirty="0" err="1"/>
                        <a:t>training</a:t>
                      </a:r>
                      <a:r>
                        <a:rPr lang="de-CH" sz="1600" dirty="0"/>
                        <a:t> </a:t>
                      </a:r>
                      <a:r>
                        <a:rPr lang="de-CH" sz="1600" dirty="0" err="1"/>
                        <a:t>or</a:t>
                      </a:r>
                      <a:r>
                        <a:rPr lang="de-CH" sz="1600" dirty="0"/>
                        <a:t> </a:t>
                      </a:r>
                      <a:r>
                        <a:rPr lang="de-CH" sz="1600" dirty="0" err="1"/>
                        <a:t>education</a:t>
                      </a:r>
                      <a:endParaRPr lang="de-CH" sz="1600" dirty="0"/>
                    </a:p>
                    <a:p>
                      <a:r>
                        <a:rPr lang="de-CH" sz="1600" dirty="0"/>
                        <a:t>    Trainee</a:t>
                      </a:r>
                      <a:endParaRPr lang="de-CH" sz="1600" baseline="0" dirty="0"/>
                    </a:p>
                    <a:p>
                      <a:r>
                        <a:rPr lang="de-CH" sz="1600" baseline="0" dirty="0"/>
                        <a:t>    Higher Education</a:t>
                      </a:r>
                    </a:p>
                    <a:p>
                      <a:r>
                        <a:rPr lang="de-CH" sz="1600" baseline="0" dirty="0"/>
                        <a:t>    </a:t>
                      </a:r>
                      <a:r>
                        <a:rPr lang="de-CH" sz="1600" baseline="0" dirty="0" err="1"/>
                        <a:t>Bachelor’s</a:t>
                      </a:r>
                      <a:r>
                        <a:rPr lang="de-CH" sz="1600" baseline="0" dirty="0"/>
                        <a:t> </a:t>
                      </a:r>
                      <a:r>
                        <a:rPr lang="de-CH" sz="1600" baseline="0" dirty="0" err="1"/>
                        <a:t>degree</a:t>
                      </a:r>
                      <a:endParaRPr lang="de-CH" sz="1600" baseline="0" dirty="0"/>
                    </a:p>
                    <a:p>
                      <a:r>
                        <a:rPr lang="de-CH" sz="1600" baseline="0" dirty="0"/>
                        <a:t>    </a:t>
                      </a:r>
                      <a:r>
                        <a:rPr lang="de-CH" sz="1600" baseline="0" dirty="0" err="1"/>
                        <a:t>Master’s</a:t>
                      </a:r>
                      <a:r>
                        <a:rPr lang="de-CH" sz="1600" baseline="0" dirty="0"/>
                        <a:t> </a:t>
                      </a:r>
                      <a:r>
                        <a:rPr lang="de-CH" sz="1600" baseline="0" dirty="0" err="1"/>
                        <a:t>degree</a:t>
                      </a:r>
                      <a:endParaRPr lang="de-CH" sz="1600" baseline="0" dirty="0"/>
                    </a:p>
                    <a:p>
                      <a:r>
                        <a:rPr lang="de-CH" sz="1600" baseline="0" dirty="0"/>
                        <a:t>    Other</a:t>
                      </a:r>
                    </a:p>
                    <a:p>
                      <a:pPr>
                        <a:spcAft>
                          <a:spcPts val="600"/>
                        </a:spcAft>
                      </a:pPr>
                      <a:r>
                        <a:rPr lang="de-CH" sz="1600" baseline="0" dirty="0"/>
                        <a:t>    </a:t>
                      </a:r>
                      <a:r>
                        <a:rPr lang="de-CH" sz="1600" i="1" baseline="0" dirty="0" err="1"/>
                        <a:t>Missing</a:t>
                      </a:r>
                      <a:r>
                        <a:rPr lang="de-CH" sz="1600" i="1" baseline="0" dirty="0"/>
                        <a:t> </a:t>
                      </a:r>
                      <a:r>
                        <a:rPr lang="de-CH" sz="1600" i="1" baseline="0" dirty="0" err="1"/>
                        <a:t>values</a:t>
                      </a:r>
                      <a:endParaRPr lang="de-CH" sz="1600" i="1" baseline="0" dirty="0"/>
                    </a:p>
                  </a:txBody>
                  <a:tcPr/>
                </a:tc>
                <a:tc>
                  <a:txBody>
                    <a:bodyPr/>
                    <a:lstStyle/>
                    <a:p>
                      <a:r>
                        <a:rPr lang="de-CH" sz="1600" dirty="0"/>
                        <a:t>212</a:t>
                      </a:r>
                    </a:p>
                    <a:p>
                      <a:r>
                        <a:rPr lang="de-CH" sz="1600" dirty="0"/>
                        <a:t>195</a:t>
                      </a:r>
                    </a:p>
                    <a:p>
                      <a:r>
                        <a:rPr lang="de-CH" sz="1600" dirty="0"/>
                        <a:t>234</a:t>
                      </a:r>
                    </a:p>
                    <a:p>
                      <a:r>
                        <a:rPr lang="de-CH" sz="1600" dirty="0"/>
                        <a:t>734</a:t>
                      </a:r>
                    </a:p>
                    <a:p>
                      <a:r>
                        <a:rPr lang="de-CH" sz="1600" dirty="0"/>
                        <a:t>54</a:t>
                      </a:r>
                    </a:p>
                    <a:p>
                      <a:r>
                        <a:rPr lang="de-CH" sz="1600" dirty="0"/>
                        <a:t>444</a:t>
                      </a:r>
                    </a:p>
                    <a:p>
                      <a:pPr>
                        <a:spcAft>
                          <a:spcPts val="600"/>
                        </a:spcAft>
                      </a:pPr>
                      <a:r>
                        <a:rPr lang="de-CH" sz="1600" dirty="0"/>
                        <a:t>84</a:t>
                      </a:r>
                    </a:p>
                  </a:txBody>
                  <a:tcPr/>
                </a:tc>
                <a:tc>
                  <a:txBody>
                    <a:bodyPr/>
                    <a:lstStyle/>
                    <a:p>
                      <a:r>
                        <a:rPr lang="de-CH" sz="1600" dirty="0"/>
                        <a:t>10.8%</a:t>
                      </a:r>
                    </a:p>
                    <a:p>
                      <a:r>
                        <a:rPr lang="de-CH" sz="1600" dirty="0"/>
                        <a:t>10.0%</a:t>
                      </a:r>
                    </a:p>
                    <a:p>
                      <a:r>
                        <a:rPr lang="de-CH" sz="1600" dirty="0"/>
                        <a:t>11.9%</a:t>
                      </a:r>
                    </a:p>
                    <a:p>
                      <a:r>
                        <a:rPr lang="de-CH" sz="1600" dirty="0"/>
                        <a:t>37.5%</a:t>
                      </a:r>
                    </a:p>
                    <a:p>
                      <a:r>
                        <a:rPr lang="de-CH" sz="1600" dirty="0"/>
                        <a:t>02.8%</a:t>
                      </a:r>
                    </a:p>
                    <a:p>
                      <a:r>
                        <a:rPr lang="de-CH" sz="1600" dirty="0"/>
                        <a:t>22.7%</a:t>
                      </a:r>
                    </a:p>
                    <a:p>
                      <a:pPr>
                        <a:spcAft>
                          <a:spcPts val="600"/>
                        </a:spcAft>
                      </a:pPr>
                      <a:r>
                        <a:rPr lang="de-CH" sz="1600" dirty="0"/>
                        <a:t>04.3%</a:t>
                      </a:r>
                    </a:p>
                  </a:txBody>
                  <a:tcPr/>
                </a:tc>
                <a:extLst>
                  <a:ext uri="{0D108BD9-81ED-4DB2-BD59-A6C34878D82A}">
                    <a16:rowId xmlns:a16="http://schemas.microsoft.com/office/drawing/2014/main" val="2101716881"/>
                  </a:ext>
                </a:extLst>
              </a:tr>
              <a:tr h="463596">
                <a:tc>
                  <a:txBody>
                    <a:bodyPr/>
                    <a:lstStyle/>
                    <a:p>
                      <a:r>
                        <a:rPr lang="de-CH" sz="1600" i="1" dirty="0" err="1"/>
                        <a:t>Employment</a:t>
                      </a:r>
                      <a:endParaRPr lang="de-CH" sz="1600" i="1" dirty="0"/>
                    </a:p>
                  </a:txBody>
                  <a:tcPr/>
                </a:tc>
                <a:tc>
                  <a:txBody>
                    <a:bodyPr/>
                    <a:lstStyle/>
                    <a:p>
                      <a:endParaRPr lang="de-CH" sz="1600"/>
                    </a:p>
                  </a:txBody>
                  <a:tcPr/>
                </a:tc>
                <a:tc>
                  <a:txBody>
                    <a:bodyPr/>
                    <a:lstStyle/>
                    <a:p>
                      <a:endParaRPr lang="de-CH" sz="1600" dirty="0"/>
                    </a:p>
                  </a:txBody>
                  <a:tcPr/>
                </a:tc>
                <a:extLst>
                  <a:ext uri="{0D108BD9-81ED-4DB2-BD59-A6C34878D82A}">
                    <a16:rowId xmlns:a16="http://schemas.microsoft.com/office/drawing/2014/main" val="1022790106"/>
                  </a:ext>
                </a:extLst>
              </a:tr>
              <a:tr h="1520461">
                <a:tc>
                  <a:txBody>
                    <a:bodyPr/>
                    <a:lstStyle/>
                    <a:p>
                      <a:r>
                        <a:rPr lang="de-CH" sz="1600"/>
                        <a:t>   </a:t>
                      </a:r>
                      <a:r>
                        <a:rPr lang="de-CH" sz="1600" baseline="0"/>
                        <a:t> Permanently employed</a:t>
                      </a:r>
                    </a:p>
                    <a:p>
                      <a:r>
                        <a:rPr lang="de-CH" sz="1600" baseline="0"/>
                        <a:t>    Temporary employed</a:t>
                      </a:r>
                      <a:endParaRPr lang="de-CH" sz="1600"/>
                    </a:p>
                    <a:p>
                      <a:r>
                        <a:rPr lang="de-CH" sz="1600"/>
                        <a:t>    </a:t>
                      </a:r>
                      <a:r>
                        <a:rPr lang="de-CH" sz="1600" i="1"/>
                        <a:t>Missing values</a:t>
                      </a:r>
                      <a:endParaRPr lang="de-CH" sz="1600" i="1" dirty="0"/>
                    </a:p>
                  </a:txBody>
                  <a:tcPr/>
                </a:tc>
                <a:tc>
                  <a:txBody>
                    <a:bodyPr/>
                    <a:lstStyle/>
                    <a:p>
                      <a:r>
                        <a:rPr lang="de-CH" sz="1600" dirty="0"/>
                        <a:t>1605</a:t>
                      </a:r>
                    </a:p>
                    <a:p>
                      <a:r>
                        <a:rPr lang="de-CH" sz="1600" dirty="0"/>
                        <a:t>306</a:t>
                      </a:r>
                    </a:p>
                    <a:p>
                      <a:r>
                        <a:rPr lang="de-CH" sz="1600" dirty="0"/>
                        <a:t>46</a:t>
                      </a:r>
                    </a:p>
                    <a:p>
                      <a:endParaRPr lang="de-CH" sz="1600" dirty="0"/>
                    </a:p>
                  </a:txBody>
                  <a:tcPr/>
                </a:tc>
                <a:tc>
                  <a:txBody>
                    <a:bodyPr/>
                    <a:lstStyle/>
                    <a:p>
                      <a:r>
                        <a:rPr lang="de-CH" sz="1600" dirty="0"/>
                        <a:t>82.0%</a:t>
                      </a:r>
                    </a:p>
                    <a:p>
                      <a:r>
                        <a:rPr lang="de-CH" sz="1600" dirty="0"/>
                        <a:t>15.6%</a:t>
                      </a:r>
                    </a:p>
                    <a:p>
                      <a:r>
                        <a:rPr lang="de-CH" sz="1600" dirty="0"/>
                        <a:t>02.4%</a:t>
                      </a:r>
                    </a:p>
                  </a:txBody>
                  <a:tcPr/>
                </a:tc>
                <a:extLst>
                  <a:ext uri="{0D108BD9-81ED-4DB2-BD59-A6C34878D82A}">
                    <a16:rowId xmlns:a16="http://schemas.microsoft.com/office/drawing/2014/main" val="3970244248"/>
                  </a:ext>
                </a:extLst>
              </a:tr>
            </a:tbl>
          </a:graphicData>
        </a:graphic>
      </p:graphicFrame>
    </p:spTree>
    <p:extLst>
      <p:ext uri="{BB962C8B-B14F-4D97-AF65-F5344CB8AC3E}">
        <p14:creationId xmlns:p14="http://schemas.microsoft.com/office/powerpoint/2010/main" val="397581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EF7FF-F180-4048-82F7-C14D519727D3}"/>
              </a:ext>
            </a:extLst>
          </p:cNvPr>
          <p:cNvSpPr>
            <a:spLocks noGrp="1"/>
          </p:cNvSpPr>
          <p:nvPr>
            <p:ph type="title"/>
          </p:nvPr>
        </p:nvSpPr>
        <p:spPr/>
        <p:txBody>
          <a:bodyPr/>
          <a:lstStyle/>
          <a:p>
            <a:r>
              <a:rPr lang="en-US" sz="2400" dirty="0">
                <a:latin typeface="+mj-lt"/>
              </a:rPr>
              <a:t>Main research questions</a:t>
            </a:r>
          </a:p>
        </p:txBody>
      </p:sp>
      <p:sp>
        <p:nvSpPr>
          <p:cNvPr id="3" name="Inhaltsplatzhalter 2">
            <a:extLst>
              <a:ext uri="{FF2B5EF4-FFF2-40B4-BE49-F238E27FC236}">
                <a16:creationId xmlns:a16="http://schemas.microsoft.com/office/drawing/2014/main" id="{2A2A24E8-18C8-4B03-8633-D73878A8EFBF}"/>
              </a:ext>
            </a:extLst>
          </p:cNvPr>
          <p:cNvSpPr>
            <a:spLocks noGrp="1"/>
          </p:cNvSpPr>
          <p:nvPr>
            <p:ph idx="1"/>
          </p:nvPr>
        </p:nvSpPr>
        <p:spPr/>
        <p:txBody>
          <a:bodyPr/>
          <a:lstStyle/>
          <a:p>
            <a:pPr marL="457200" indent="-457200">
              <a:buFont typeface="+mj-lt"/>
              <a:buAutoNum type="arabicPeriod"/>
            </a:pPr>
            <a:r>
              <a:rPr lang="en-GB" b="0" dirty="0">
                <a:latin typeface="+mj-lt"/>
              </a:rPr>
              <a:t>Which structures, services and concepts characterize open child and youth work in Switzerland?</a:t>
            </a:r>
          </a:p>
          <a:p>
            <a:pPr marL="457200" indent="-457200">
              <a:buFont typeface="+mj-lt"/>
              <a:buAutoNum type="arabicPeriod"/>
            </a:pPr>
            <a:r>
              <a:rPr lang="en-GB" b="0" dirty="0">
                <a:latin typeface="+mj-lt"/>
              </a:rPr>
              <a:t>How do professionals assess challenges and developments in their field?</a:t>
            </a:r>
          </a:p>
          <a:p>
            <a:pPr marL="457200" indent="-457200">
              <a:buFont typeface="+mj-lt"/>
              <a:buAutoNum type="arabicPeriod"/>
            </a:pPr>
            <a:r>
              <a:rPr lang="en-GB" b="0" dirty="0">
                <a:latin typeface="+mj-lt"/>
              </a:rPr>
              <a:t>How do professionals assess the opportunities for children and youth for informal learning and participation within their services?</a:t>
            </a:r>
          </a:p>
          <a:p>
            <a:pPr marL="457200" indent="-457200">
              <a:buFont typeface="+mj-lt"/>
              <a:buAutoNum type="arabicPeriod"/>
            </a:pPr>
            <a:endParaRPr lang="de-CH" b="0" dirty="0">
              <a:latin typeface="+mj-lt"/>
            </a:endParaRPr>
          </a:p>
        </p:txBody>
      </p:sp>
      <p:sp>
        <p:nvSpPr>
          <p:cNvPr id="4" name="Datumsplatzhalter 3">
            <a:extLst>
              <a:ext uri="{FF2B5EF4-FFF2-40B4-BE49-F238E27FC236}">
                <a16:creationId xmlns:a16="http://schemas.microsoft.com/office/drawing/2014/main" id="{FC13BCEE-9818-4D3A-809F-D5305EE04563}"/>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DB6865A1-F059-4473-B4F4-28F6D54A3A06}"/>
              </a:ext>
            </a:extLst>
          </p:cNvPr>
          <p:cNvSpPr>
            <a:spLocks noGrp="1"/>
          </p:cNvSpPr>
          <p:nvPr>
            <p:ph type="sldNum" sz="quarter" idx="12"/>
          </p:nvPr>
        </p:nvSpPr>
        <p:spPr/>
        <p:txBody>
          <a:bodyPr/>
          <a:lstStyle/>
          <a:p>
            <a:pPr>
              <a:defRPr/>
            </a:pPr>
            <a:fld id="{93F6C246-D6FA-45FC-9941-7D9608E2F7D1}" type="slidenum">
              <a:rPr lang="de-CH" smtClean="0"/>
              <a:pPr>
                <a:defRPr/>
              </a:pPr>
              <a:t>2</a:t>
            </a:fld>
            <a:endParaRPr lang="de-CH"/>
          </a:p>
        </p:txBody>
      </p:sp>
    </p:spTree>
    <p:extLst>
      <p:ext uri="{BB962C8B-B14F-4D97-AF65-F5344CB8AC3E}">
        <p14:creationId xmlns:p14="http://schemas.microsoft.com/office/powerpoint/2010/main" val="32329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221663" y="7197725"/>
            <a:ext cx="865187" cy="179388"/>
          </a:xfrm>
        </p:spPr>
        <p:txBody>
          <a:bodyPr/>
          <a:lstStyle/>
          <a:p>
            <a:pPr>
              <a:defRPr/>
            </a:pPr>
            <a:r>
              <a:rPr lang="de-DE"/>
              <a:t>06.09.2019</a:t>
            </a:r>
            <a:endParaRPr lang="de-CH" dirty="0"/>
          </a:p>
        </p:txBody>
      </p:sp>
      <p:sp>
        <p:nvSpPr>
          <p:cNvPr id="6" name="Foliennummernplatzhalter 5"/>
          <p:cNvSpPr>
            <a:spLocks noGrp="1"/>
          </p:cNvSpPr>
          <p:nvPr>
            <p:ph type="sldNum" sz="quarter" idx="12"/>
          </p:nvPr>
        </p:nvSpPr>
        <p:spPr>
          <a:xfrm>
            <a:off x="9086850" y="7197725"/>
            <a:ext cx="863600" cy="179388"/>
          </a:xfrm>
        </p:spPr>
        <p:txBody>
          <a:bodyPr/>
          <a:lstStyle/>
          <a:p>
            <a:pPr>
              <a:defRPr/>
            </a:pPr>
            <a:fld id="{EF51B5EE-D737-4E45-B453-32C916CA24E7}" type="slidenum">
              <a:rPr lang="de-CH" smtClean="0"/>
              <a:pPr>
                <a:defRPr/>
              </a:pPr>
              <a:t>20</a:t>
            </a:fld>
            <a:endParaRPr lang="de-CH"/>
          </a:p>
        </p:txBody>
      </p:sp>
      <p:sp>
        <p:nvSpPr>
          <p:cNvPr id="7" name="Titel 1"/>
          <p:cNvSpPr>
            <a:spLocks noGrp="1"/>
          </p:cNvSpPr>
          <p:nvPr>
            <p:ph type="title"/>
          </p:nvPr>
        </p:nvSpPr>
        <p:spPr>
          <a:xfrm>
            <a:off x="448074" y="1494211"/>
            <a:ext cx="9213850" cy="361950"/>
          </a:xfrm>
        </p:spPr>
        <p:txBody>
          <a:bodyPr/>
          <a:lstStyle/>
          <a:p>
            <a:pPr eaLnBrk="1" hangingPunct="1"/>
            <a:r>
              <a:rPr lang="en-GB" sz="2400" dirty="0">
                <a:solidFill>
                  <a:schemeClr val="tx1"/>
                </a:solidFill>
                <a:latin typeface="+mj-lt"/>
                <a:ea typeface="ＭＳ Ｐゴシック" pitchFamily="34" charset="-128"/>
              </a:rPr>
              <a:t>Conclusions</a:t>
            </a:r>
            <a:endParaRPr lang="en-GB" sz="2800" dirty="0">
              <a:solidFill>
                <a:schemeClr val="tx1"/>
              </a:solidFill>
              <a:latin typeface="+mj-lt"/>
              <a:ea typeface="ＭＳ Ｐゴシック" pitchFamily="34" charset="-128"/>
            </a:endParaRPr>
          </a:p>
        </p:txBody>
      </p:sp>
      <p:sp>
        <p:nvSpPr>
          <p:cNvPr id="8" name="Inhaltsplatzhalter 2"/>
          <p:cNvSpPr>
            <a:spLocks noGrp="1"/>
          </p:cNvSpPr>
          <p:nvPr>
            <p:ph idx="1"/>
          </p:nvPr>
        </p:nvSpPr>
        <p:spPr>
          <a:xfrm>
            <a:off x="666180" y="2124447"/>
            <a:ext cx="9284270" cy="4968551"/>
          </a:xfrm>
        </p:spPr>
        <p:txBody>
          <a:bodyPr/>
          <a:lstStyle/>
          <a:p>
            <a:pPr>
              <a:lnSpc>
                <a:spcPct val="100000"/>
              </a:lnSpc>
              <a:spcBef>
                <a:spcPts val="2400"/>
              </a:spcBef>
              <a:buFont typeface="Wingdings" panose="05000000000000000000" pitchFamily="2" charset="2"/>
              <a:buChar char="§"/>
            </a:pPr>
            <a:r>
              <a:rPr lang="en-GB" sz="2200" b="0" dirty="0">
                <a:latin typeface="+mj-lt"/>
              </a:rPr>
              <a:t>The distribution of services types differs significantly between the language regions as well as the types of communes</a:t>
            </a:r>
          </a:p>
          <a:p>
            <a:pPr>
              <a:lnSpc>
                <a:spcPct val="100000"/>
              </a:lnSpc>
              <a:spcBef>
                <a:spcPts val="2400"/>
              </a:spcBef>
              <a:buFont typeface="Wingdings" panose="05000000000000000000" pitchFamily="2" charset="2"/>
              <a:buChar char="§"/>
            </a:pPr>
            <a:r>
              <a:rPr lang="en-GB" sz="2200" b="0" dirty="0">
                <a:latin typeface="+mj-lt"/>
              </a:rPr>
              <a:t>Services with an «open» character are the most popular.</a:t>
            </a:r>
          </a:p>
          <a:p>
            <a:pPr>
              <a:lnSpc>
                <a:spcPct val="100000"/>
              </a:lnSpc>
              <a:spcBef>
                <a:spcPts val="2400"/>
              </a:spcBef>
              <a:buFont typeface="Wingdings" panose="05000000000000000000" pitchFamily="2" charset="2"/>
              <a:buChar char="§"/>
            </a:pPr>
            <a:r>
              <a:rPr lang="en-GB" sz="2200" b="0" dirty="0">
                <a:latin typeface="+mj-lt"/>
              </a:rPr>
              <a:t>The age of service users is younger than defined by the service providers.</a:t>
            </a:r>
          </a:p>
          <a:p>
            <a:pPr>
              <a:lnSpc>
                <a:spcPct val="100000"/>
              </a:lnSpc>
              <a:spcBef>
                <a:spcPts val="2400"/>
              </a:spcBef>
              <a:buFont typeface="Wingdings" panose="05000000000000000000" pitchFamily="2" charset="2"/>
              <a:buChar char="§"/>
            </a:pPr>
            <a:r>
              <a:rPr lang="en-GB" sz="2200" b="0" dirty="0">
                <a:latin typeface="+mj-lt"/>
              </a:rPr>
              <a:t>Local communities/councils fund the greatest amount of the services.</a:t>
            </a:r>
          </a:p>
          <a:p>
            <a:pPr>
              <a:lnSpc>
                <a:spcPct val="100000"/>
              </a:lnSpc>
              <a:spcBef>
                <a:spcPts val="2400"/>
              </a:spcBef>
              <a:buFont typeface="Wingdings" panose="05000000000000000000" pitchFamily="2" charset="2"/>
              <a:buChar char="§"/>
            </a:pPr>
            <a:r>
              <a:rPr lang="en-GB" sz="2200" b="0" dirty="0">
                <a:latin typeface="+mj-lt"/>
              </a:rPr>
              <a:t>The service providers play an active role in child and youth policy on a communal level.</a:t>
            </a:r>
          </a:p>
        </p:txBody>
      </p:sp>
    </p:spTree>
    <p:extLst>
      <p:ext uri="{BB962C8B-B14F-4D97-AF65-F5344CB8AC3E}">
        <p14:creationId xmlns:p14="http://schemas.microsoft.com/office/powerpoint/2010/main" val="38219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FC5BE61-2399-488D-AC78-671719FE3047}"/>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751B3D0B-4D9D-48EA-8EA8-86D07B8BEAEF}"/>
              </a:ext>
            </a:extLst>
          </p:cNvPr>
          <p:cNvSpPr>
            <a:spLocks noGrp="1"/>
          </p:cNvSpPr>
          <p:nvPr>
            <p:ph type="sldNum" sz="quarter" idx="12"/>
          </p:nvPr>
        </p:nvSpPr>
        <p:spPr/>
        <p:txBody>
          <a:bodyPr/>
          <a:lstStyle/>
          <a:p>
            <a:pPr>
              <a:defRPr/>
            </a:pPr>
            <a:fld id="{93F6C246-D6FA-45FC-9941-7D9608E2F7D1}" type="slidenum">
              <a:rPr lang="de-CH" smtClean="0"/>
              <a:pPr>
                <a:defRPr/>
              </a:pPr>
              <a:t>21</a:t>
            </a:fld>
            <a:endParaRPr lang="de-CH"/>
          </a:p>
        </p:txBody>
      </p:sp>
      <p:sp>
        <p:nvSpPr>
          <p:cNvPr id="2" name="Rechteck 1"/>
          <p:cNvSpPr/>
          <p:nvPr/>
        </p:nvSpPr>
        <p:spPr>
          <a:xfrm>
            <a:off x="2538388" y="3519021"/>
            <a:ext cx="5179623" cy="523220"/>
          </a:xfrm>
          <a:prstGeom prst="rect">
            <a:avLst/>
          </a:prstGeom>
        </p:spPr>
        <p:txBody>
          <a:bodyPr wrap="none">
            <a:spAutoFit/>
          </a:bodyPr>
          <a:lstStyle/>
          <a:p>
            <a:pPr algn="l"/>
            <a:r>
              <a:rPr lang="de-CH" sz="2800" b="1" dirty="0" err="1">
                <a:solidFill>
                  <a:srgbClr val="0070C0"/>
                </a:solidFill>
              </a:rPr>
              <a:t>Thank</a:t>
            </a:r>
            <a:r>
              <a:rPr lang="de-CH" sz="2800" b="1" dirty="0">
                <a:solidFill>
                  <a:srgbClr val="0070C0"/>
                </a:solidFill>
              </a:rPr>
              <a:t> </a:t>
            </a:r>
            <a:r>
              <a:rPr lang="de-CH" sz="2800" b="1" dirty="0" err="1">
                <a:solidFill>
                  <a:srgbClr val="0070C0"/>
                </a:solidFill>
              </a:rPr>
              <a:t>you</a:t>
            </a:r>
            <a:r>
              <a:rPr lang="de-CH" sz="2800" b="1" dirty="0">
                <a:solidFill>
                  <a:srgbClr val="0070C0"/>
                </a:solidFill>
              </a:rPr>
              <a:t> </a:t>
            </a:r>
            <a:r>
              <a:rPr lang="de-CH" sz="2800" b="1" dirty="0" err="1">
                <a:solidFill>
                  <a:srgbClr val="0070C0"/>
                </a:solidFill>
              </a:rPr>
              <a:t>for</a:t>
            </a:r>
            <a:r>
              <a:rPr lang="de-CH" sz="2800" b="1" dirty="0">
                <a:solidFill>
                  <a:srgbClr val="0070C0"/>
                </a:solidFill>
              </a:rPr>
              <a:t> </a:t>
            </a:r>
            <a:r>
              <a:rPr lang="de-CH" sz="2800" b="1" dirty="0" err="1">
                <a:solidFill>
                  <a:srgbClr val="0070C0"/>
                </a:solidFill>
              </a:rPr>
              <a:t>your</a:t>
            </a:r>
            <a:r>
              <a:rPr lang="de-CH" sz="2800" b="1" dirty="0">
                <a:solidFill>
                  <a:srgbClr val="0070C0"/>
                </a:solidFill>
              </a:rPr>
              <a:t> </a:t>
            </a:r>
            <a:r>
              <a:rPr lang="de-CH" sz="2800" b="1" dirty="0" err="1">
                <a:solidFill>
                  <a:srgbClr val="0070C0"/>
                </a:solidFill>
              </a:rPr>
              <a:t>attention</a:t>
            </a:r>
            <a:r>
              <a:rPr lang="de-CH" sz="2800" b="1" dirty="0">
                <a:solidFill>
                  <a:srgbClr val="0070C0"/>
                </a:solidFill>
              </a:rPr>
              <a:t>!</a:t>
            </a:r>
          </a:p>
        </p:txBody>
      </p:sp>
    </p:spTree>
    <p:extLst>
      <p:ext uri="{BB962C8B-B14F-4D97-AF65-F5344CB8AC3E}">
        <p14:creationId xmlns:p14="http://schemas.microsoft.com/office/powerpoint/2010/main" val="65926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C80B8-DEFF-4A63-9116-30132ABC3E22}"/>
              </a:ext>
            </a:extLst>
          </p:cNvPr>
          <p:cNvSpPr>
            <a:spLocks noGrp="1"/>
          </p:cNvSpPr>
          <p:nvPr>
            <p:ph type="title"/>
          </p:nvPr>
        </p:nvSpPr>
        <p:spPr/>
        <p:txBody>
          <a:bodyPr/>
          <a:lstStyle/>
          <a:p>
            <a:r>
              <a:rPr lang="de-CH" sz="2400" dirty="0">
                <a:latin typeface="+mj-lt"/>
              </a:rPr>
              <a:t>Data </a:t>
            </a:r>
            <a:r>
              <a:rPr lang="de-CH" sz="2400" dirty="0" err="1">
                <a:latin typeface="+mj-lt"/>
              </a:rPr>
              <a:t>collection</a:t>
            </a:r>
            <a:endParaRPr lang="de-CH" sz="2400" dirty="0">
              <a:latin typeface="+mj-lt"/>
            </a:endParaRPr>
          </a:p>
        </p:txBody>
      </p:sp>
      <p:sp>
        <p:nvSpPr>
          <p:cNvPr id="3" name="Inhaltsplatzhalter 2">
            <a:extLst>
              <a:ext uri="{FF2B5EF4-FFF2-40B4-BE49-F238E27FC236}">
                <a16:creationId xmlns:a16="http://schemas.microsoft.com/office/drawing/2014/main" id="{881CB9E7-51C6-4F15-862F-149627015AAF}"/>
              </a:ext>
            </a:extLst>
          </p:cNvPr>
          <p:cNvSpPr>
            <a:spLocks noGrp="1"/>
          </p:cNvSpPr>
          <p:nvPr>
            <p:ph idx="1"/>
          </p:nvPr>
        </p:nvSpPr>
        <p:spPr/>
        <p:txBody>
          <a:bodyPr/>
          <a:lstStyle/>
          <a:p>
            <a:pPr>
              <a:buFont typeface="Arial" panose="020B0604020202020204" pitchFamily="34" charset="0"/>
              <a:buChar char="•"/>
            </a:pPr>
            <a:r>
              <a:rPr lang="en-GB" dirty="0">
                <a:latin typeface="+mj-lt"/>
              </a:rPr>
              <a:t>Data collection method: </a:t>
            </a:r>
          </a:p>
          <a:p>
            <a:pPr lvl="2">
              <a:buFont typeface="Wingdings" panose="05000000000000000000" pitchFamily="2" charset="2"/>
              <a:buChar char="Ø"/>
            </a:pPr>
            <a:r>
              <a:rPr lang="en-GB" dirty="0">
                <a:latin typeface="+mj-lt"/>
              </a:rPr>
              <a:t>Standardized online survey (August – October 2018)</a:t>
            </a:r>
          </a:p>
          <a:p>
            <a:pPr>
              <a:buFont typeface="Arial" panose="020B0604020202020204" pitchFamily="34" charset="0"/>
              <a:buChar char="•"/>
            </a:pPr>
            <a:r>
              <a:rPr lang="en-GB" dirty="0">
                <a:latin typeface="+mj-lt"/>
              </a:rPr>
              <a:t>Development of the questionnaire: </a:t>
            </a:r>
          </a:p>
          <a:p>
            <a:pPr lvl="2">
              <a:buFont typeface="Wingdings" panose="05000000000000000000" pitchFamily="2" charset="2"/>
              <a:buChar char="Ø"/>
            </a:pPr>
            <a:r>
              <a:rPr lang="en-GB" b="0" dirty="0">
                <a:latin typeface="+mj-lt"/>
              </a:rPr>
              <a:t>In cooperation with professional associations as well as practitioners in the field.</a:t>
            </a:r>
          </a:p>
          <a:p>
            <a:pPr>
              <a:buFont typeface="Arial" panose="020B0604020202020204" pitchFamily="34" charset="0"/>
              <a:buChar char="•"/>
            </a:pPr>
            <a:r>
              <a:rPr lang="en-GB" dirty="0">
                <a:latin typeface="+mj-lt"/>
              </a:rPr>
              <a:t>Access to the target group of the study: </a:t>
            </a:r>
          </a:p>
          <a:p>
            <a:pPr lvl="2">
              <a:buFont typeface="Wingdings" panose="05000000000000000000" pitchFamily="2" charset="2"/>
              <a:buChar char="Ø"/>
            </a:pPr>
            <a:r>
              <a:rPr lang="en-GB" dirty="0">
                <a:latin typeface="+mj-lt"/>
              </a:rPr>
              <a:t>Directly: Invitation sent directly to service providers</a:t>
            </a:r>
          </a:p>
          <a:p>
            <a:pPr lvl="2">
              <a:buFont typeface="Wingdings" panose="05000000000000000000" pitchFamily="2" charset="2"/>
              <a:buChar char="Ø"/>
            </a:pPr>
            <a:r>
              <a:rPr lang="en-GB" dirty="0">
                <a:latin typeface="+mj-lt"/>
              </a:rPr>
              <a:t>Indirectly: Invitation was disseminated by the communes</a:t>
            </a:r>
          </a:p>
          <a:p>
            <a:endParaRPr lang="en-GB" dirty="0"/>
          </a:p>
          <a:p>
            <a:endParaRPr lang="de-CH" dirty="0"/>
          </a:p>
        </p:txBody>
      </p:sp>
      <p:sp>
        <p:nvSpPr>
          <p:cNvPr id="4" name="Datumsplatzhalter 3">
            <a:extLst>
              <a:ext uri="{FF2B5EF4-FFF2-40B4-BE49-F238E27FC236}">
                <a16:creationId xmlns:a16="http://schemas.microsoft.com/office/drawing/2014/main" id="{3CF6076F-A6E6-4414-AE30-DCA035C6F9E4}"/>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56BE5C66-41E8-4707-9888-1D6E0F47FEA7}"/>
              </a:ext>
            </a:extLst>
          </p:cNvPr>
          <p:cNvSpPr>
            <a:spLocks noGrp="1"/>
          </p:cNvSpPr>
          <p:nvPr>
            <p:ph type="sldNum" sz="quarter" idx="12"/>
          </p:nvPr>
        </p:nvSpPr>
        <p:spPr/>
        <p:txBody>
          <a:bodyPr/>
          <a:lstStyle/>
          <a:p>
            <a:pPr>
              <a:defRPr/>
            </a:pPr>
            <a:fld id="{93F6C246-D6FA-45FC-9941-7D9608E2F7D1}" type="slidenum">
              <a:rPr lang="de-CH" smtClean="0"/>
              <a:pPr>
                <a:defRPr/>
              </a:pPr>
              <a:t>3</a:t>
            </a:fld>
            <a:endParaRPr lang="de-CH"/>
          </a:p>
        </p:txBody>
      </p:sp>
    </p:spTree>
    <p:extLst>
      <p:ext uri="{BB962C8B-B14F-4D97-AF65-F5344CB8AC3E}">
        <p14:creationId xmlns:p14="http://schemas.microsoft.com/office/powerpoint/2010/main" val="180008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23BAC-5221-4C77-A062-44C2413526B7}"/>
              </a:ext>
            </a:extLst>
          </p:cNvPr>
          <p:cNvSpPr>
            <a:spLocks noGrp="1"/>
          </p:cNvSpPr>
          <p:nvPr>
            <p:ph type="title"/>
          </p:nvPr>
        </p:nvSpPr>
        <p:spPr/>
        <p:txBody>
          <a:bodyPr/>
          <a:lstStyle/>
          <a:p>
            <a:r>
              <a:rPr lang="de-CH" sz="2400" dirty="0">
                <a:latin typeface="+mj-lt"/>
              </a:rPr>
              <a:t>Target </a:t>
            </a:r>
            <a:r>
              <a:rPr lang="de-CH" sz="2400" dirty="0" err="1">
                <a:latin typeface="+mj-lt"/>
              </a:rPr>
              <a:t>groups</a:t>
            </a:r>
            <a:r>
              <a:rPr lang="de-CH" sz="2400" dirty="0">
                <a:latin typeface="+mj-lt"/>
              </a:rPr>
              <a:t> </a:t>
            </a:r>
            <a:r>
              <a:rPr lang="de-CH" sz="2400" dirty="0" err="1">
                <a:latin typeface="+mj-lt"/>
              </a:rPr>
              <a:t>of</a:t>
            </a:r>
            <a:r>
              <a:rPr lang="de-CH" sz="2400" dirty="0">
                <a:latin typeface="+mj-lt"/>
              </a:rPr>
              <a:t> </a:t>
            </a:r>
            <a:r>
              <a:rPr lang="de-CH" sz="2400" dirty="0" err="1">
                <a:latin typeface="+mj-lt"/>
              </a:rPr>
              <a:t>the</a:t>
            </a:r>
            <a:r>
              <a:rPr lang="de-CH" sz="2400" dirty="0">
                <a:latin typeface="+mj-lt"/>
              </a:rPr>
              <a:t> </a:t>
            </a:r>
            <a:r>
              <a:rPr lang="de-CH" sz="2400" dirty="0" err="1">
                <a:latin typeface="+mj-lt"/>
              </a:rPr>
              <a:t>survey</a:t>
            </a:r>
            <a:endParaRPr lang="de-CH" sz="2400" dirty="0">
              <a:latin typeface="+mj-lt"/>
            </a:endParaRPr>
          </a:p>
        </p:txBody>
      </p:sp>
      <p:sp>
        <p:nvSpPr>
          <p:cNvPr id="3" name="Inhaltsplatzhalter 2">
            <a:extLst>
              <a:ext uri="{FF2B5EF4-FFF2-40B4-BE49-F238E27FC236}">
                <a16:creationId xmlns:a16="http://schemas.microsoft.com/office/drawing/2014/main" id="{AADA3B53-BA4B-4E84-8592-641D5C84A588}"/>
              </a:ext>
            </a:extLst>
          </p:cNvPr>
          <p:cNvSpPr>
            <a:spLocks noGrp="1"/>
          </p:cNvSpPr>
          <p:nvPr>
            <p:ph idx="1"/>
          </p:nvPr>
        </p:nvSpPr>
        <p:spPr/>
        <p:txBody>
          <a:bodyPr/>
          <a:lstStyle/>
          <a:p>
            <a:pPr>
              <a:buFont typeface="Arial" panose="020B0604020202020204" pitchFamily="34" charset="0"/>
              <a:buChar char="•"/>
            </a:pPr>
            <a:r>
              <a:rPr lang="en-GB" b="0" dirty="0">
                <a:latin typeface="+mj-lt"/>
              </a:rPr>
              <a:t>Every service provider in open child and youth work in Switzerland with </a:t>
            </a:r>
            <a:r>
              <a:rPr lang="en-GB" dirty="0">
                <a:latin typeface="+mj-lt"/>
              </a:rPr>
              <a:t>at least one permanently employed professional</a:t>
            </a:r>
            <a:r>
              <a:rPr lang="en-GB" b="0" dirty="0">
                <a:latin typeface="+mj-lt"/>
              </a:rPr>
              <a:t>.</a:t>
            </a:r>
          </a:p>
          <a:p>
            <a:pPr>
              <a:buFont typeface="Arial" panose="020B0604020202020204" pitchFamily="34" charset="0"/>
              <a:buChar char="•"/>
            </a:pPr>
            <a:r>
              <a:rPr lang="en-GB" b="0" dirty="0">
                <a:latin typeface="+mj-lt"/>
              </a:rPr>
              <a:t>Types of service providers:</a:t>
            </a:r>
          </a:p>
          <a:p>
            <a:pPr marL="1000125" lvl="2" indent="-457200">
              <a:buFont typeface="+mj-lt"/>
              <a:buAutoNum type="alphaLcParenR"/>
            </a:pPr>
            <a:r>
              <a:rPr lang="en-GB" dirty="0">
                <a:latin typeface="+mj-lt"/>
              </a:rPr>
              <a:t>Open youth work (e.g. youth </a:t>
            </a:r>
            <a:r>
              <a:rPr lang="en-GB" dirty="0" err="1">
                <a:latin typeface="+mj-lt"/>
              </a:rPr>
              <a:t>center</a:t>
            </a:r>
            <a:r>
              <a:rPr lang="en-GB" dirty="0">
                <a:latin typeface="+mj-lt"/>
              </a:rPr>
              <a:t>, mobile youth work)</a:t>
            </a:r>
          </a:p>
          <a:p>
            <a:pPr marL="1000125" lvl="2" indent="-457200">
              <a:buFont typeface="+mj-lt"/>
              <a:buAutoNum type="alphaLcParenR"/>
            </a:pPr>
            <a:r>
              <a:rPr lang="en-GB" dirty="0">
                <a:latin typeface="+mj-lt"/>
              </a:rPr>
              <a:t>Open services for children (e.g. adventure playground)</a:t>
            </a:r>
          </a:p>
          <a:p>
            <a:pPr marL="1000125" lvl="2" indent="-457200">
              <a:buFont typeface="+mj-lt"/>
              <a:buAutoNum type="alphaLcParenR"/>
            </a:pPr>
            <a:r>
              <a:rPr lang="en-GB" dirty="0">
                <a:latin typeface="+mj-lt"/>
              </a:rPr>
              <a:t>Socio-cultural services for the whole population (e.g. community </a:t>
            </a:r>
            <a:r>
              <a:rPr lang="en-GB" dirty="0" err="1">
                <a:latin typeface="+mj-lt"/>
              </a:rPr>
              <a:t>center</a:t>
            </a:r>
            <a:r>
              <a:rPr lang="en-GB" dirty="0">
                <a:latin typeface="+mj-lt"/>
              </a:rPr>
              <a:t>)</a:t>
            </a:r>
          </a:p>
          <a:p>
            <a:pPr marL="1000125" lvl="2" indent="-457200">
              <a:buFont typeface="+mj-lt"/>
              <a:buAutoNum type="alphaLcParenR"/>
            </a:pPr>
            <a:r>
              <a:rPr lang="en-GB" dirty="0">
                <a:latin typeface="+mj-lt"/>
              </a:rPr>
              <a:t>Open services for children and youth provided by the church</a:t>
            </a:r>
          </a:p>
          <a:p>
            <a:pPr lvl="2">
              <a:buFont typeface="Arial" panose="020B0604020202020204" pitchFamily="34" charset="0"/>
              <a:buChar char="•"/>
            </a:pPr>
            <a:endParaRPr lang="en-GB" dirty="0">
              <a:latin typeface="+mj-lt"/>
            </a:endParaRPr>
          </a:p>
          <a:p>
            <a:pPr lvl="2">
              <a:buFont typeface="Arial" panose="020B0604020202020204" pitchFamily="34" charset="0"/>
              <a:buChar char="•"/>
            </a:pPr>
            <a:endParaRPr lang="en-GB" b="0" dirty="0">
              <a:latin typeface="+mj-lt"/>
            </a:endParaRPr>
          </a:p>
          <a:p>
            <a:pPr lvl="2">
              <a:buFont typeface="Arial" panose="020B0604020202020204" pitchFamily="34" charset="0"/>
              <a:buChar char="•"/>
            </a:pPr>
            <a:endParaRPr lang="en-GB" b="0" dirty="0">
              <a:latin typeface="+mj-lt"/>
            </a:endParaRPr>
          </a:p>
        </p:txBody>
      </p:sp>
      <p:sp>
        <p:nvSpPr>
          <p:cNvPr id="4" name="Datumsplatzhalter 3">
            <a:extLst>
              <a:ext uri="{FF2B5EF4-FFF2-40B4-BE49-F238E27FC236}">
                <a16:creationId xmlns:a16="http://schemas.microsoft.com/office/drawing/2014/main" id="{F28CCDDB-33A2-4976-9EEB-4FCDBD73B60C}"/>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936207F0-0E3A-4433-A27F-B46078BF3155}"/>
              </a:ext>
            </a:extLst>
          </p:cNvPr>
          <p:cNvSpPr>
            <a:spLocks noGrp="1"/>
          </p:cNvSpPr>
          <p:nvPr>
            <p:ph type="sldNum" sz="quarter" idx="12"/>
          </p:nvPr>
        </p:nvSpPr>
        <p:spPr/>
        <p:txBody>
          <a:bodyPr/>
          <a:lstStyle/>
          <a:p>
            <a:pPr>
              <a:defRPr/>
            </a:pPr>
            <a:fld id="{93F6C246-D6FA-45FC-9941-7D9608E2F7D1}" type="slidenum">
              <a:rPr lang="de-CH" smtClean="0"/>
              <a:pPr>
                <a:defRPr/>
              </a:pPr>
              <a:t>4</a:t>
            </a:fld>
            <a:endParaRPr lang="de-CH"/>
          </a:p>
        </p:txBody>
      </p:sp>
    </p:spTree>
    <p:extLst>
      <p:ext uri="{BB962C8B-B14F-4D97-AF65-F5344CB8AC3E}">
        <p14:creationId xmlns:p14="http://schemas.microsoft.com/office/powerpoint/2010/main" val="346856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221663" y="7197725"/>
            <a:ext cx="865187" cy="179388"/>
          </a:xfrm>
        </p:spPr>
        <p:txBody>
          <a:bodyPr/>
          <a:lstStyle/>
          <a:p>
            <a:pPr>
              <a:defRPr/>
            </a:pPr>
            <a:r>
              <a:rPr lang="de-DE"/>
              <a:t>06.09.2019</a:t>
            </a:r>
            <a:endParaRPr lang="de-CH" dirty="0"/>
          </a:p>
        </p:txBody>
      </p:sp>
      <p:sp>
        <p:nvSpPr>
          <p:cNvPr id="6" name="Foliennummernplatzhalter 5"/>
          <p:cNvSpPr>
            <a:spLocks noGrp="1"/>
          </p:cNvSpPr>
          <p:nvPr>
            <p:ph type="sldNum" sz="quarter" idx="12"/>
          </p:nvPr>
        </p:nvSpPr>
        <p:spPr>
          <a:xfrm>
            <a:off x="9086850" y="7197725"/>
            <a:ext cx="863600" cy="179388"/>
          </a:xfrm>
        </p:spPr>
        <p:txBody>
          <a:bodyPr/>
          <a:lstStyle/>
          <a:p>
            <a:pPr>
              <a:defRPr/>
            </a:pPr>
            <a:fld id="{EF51B5EE-D737-4E45-B453-32C916CA24E7}" type="slidenum">
              <a:rPr lang="de-CH" smtClean="0"/>
              <a:pPr>
                <a:defRPr/>
              </a:pPr>
              <a:t>5</a:t>
            </a:fld>
            <a:endParaRPr lang="de-CH"/>
          </a:p>
        </p:txBody>
      </p:sp>
      <p:sp>
        <p:nvSpPr>
          <p:cNvPr id="7" name="Titel 1"/>
          <p:cNvSpPr>
            <a:spLocks noGrp="1"/>
          </p:cNvSpPr>
          <p:nvPr>
            <p:ph type="title"/>
          </p:nvPr>
        </p:nvSpPr>
        <p:spPr>
          <a:xfrm>
            <a:off x="736600" y="1509713"/>
            <a:ext cx="9213850" cy="361950"/>
          </a:xfrm>
        </p:spPr>
        <p:txBody>
          <a:bodyPr/>
          <a:lstStyle/>
          <a:p>
            <a:pPr eaLnBrk="1" hangingPunct="1"/>
            <a:r>
              <a:rPr lang="de-CH" sz="2400" dirty="0">
                <a:solidFill>
                  <a:schemeClr val="tx1"/>
                </a:solidFill>
                <a:latin typeface="+mj-lt"/>
                <a:ea typeface="ＭＳ Ｐゴシック" pitchFamily="34" charset="-128"/>
              </a:rPr>
              <a:t>Table </a:t>
            </a:r>
            <a:r>
              <a:rPr lang="de-CH" sz="2400" dirty="0" err="1">
                <a:solidFill>
                  <a:schemeClr val="tx1"/>
                </a:solidFill>
                <a:latin typeface="+mj-lt"/>
                <a:ea typeface="ＭＳ Ｐゴシック" pitchFamily="34" charset="-128"/>
              </a:rPr>
              <a:t>of</a:t>
            </a:r>
            <a:r>
              <a:rPr lang="de-CH" sz="2400" dirty="0">
                <a:solidFill>
                  <a:schemeClr val="tx1"/>
                </a:solidFill>
                <a:latin typeface="+mj-lt"/>
                <a:ea typeface="ＭＳ Ｐゴシック" pitchFamily="34" charset="-128"/>
              </a:rPr>
              <a:t> </a:t>
            </a:r>
            <a:r>
              <a:rPr lang="de-CH" sz="2400" dirty="0" err="1">
                <a:solidFill>
                  <a:schemeClr val="tx1"/>
                </a:solidFill>
                <a:latin typeface="+mj-lt"/>
                <a:ea typeface="ＭＳ Ｐゴシック" pitchFamily="34" charset="-128"/>
              </a:rPr>
              <a:t>contents</a:t>
            </a:r>
            <a:endParaRPr lang="de-CH" sz="2800" dirty="0">
              <a:solidFill>
                <a:schemeClr val="tx1"/>
              </a:solidFill>
              <a:latin typeface="+mj-lt"/>
              <a:ea typeface="ＭＳ Ｐゴシック" pitchFamily="34" charset="-128"/>
            </a:endParaRPr>
          </a:p>
        </p:txBody>
      </p:sp>
      <p:sp>
        <p:nvSpPr>
          <p:cNvPr id="9" name="Inhaltsplatzhalter 2"/>
          <p:cNvSpPr>
            <a:spLocks noGrp="1"/>
          </p:cNvSpPr>
          <p:nvPr>
            <p:ph idx="1"/>
          </p:nvPr>
        </p:nvSpPr>
        <p:spPr>
          <a:xfrm>
            <a:off x="738188" y="2556494"/>
            <a:ext cx="9213850" cy="4464497"/>
          </a:xfrm>
        </p:spPr>
        <p:txBody>
          <a:bodyPr/>
          <a:lstStyle/>
          <a:p>
            <a:pPr marL="457200" indent="-457200">
              <a:lnSpc>
                <a:spcPct val="100000"/>
              </a:lnSpc>
              <a:spcBef>
                <a:spcPts val="1200"/>
              </a:spcBef>
              <a:buFont typeface="+mj-lt"/>
              <a:buAutoNum type="arabicPeriod"/>
            </a:pPr>
            <a:r>
              <a:rPr lang="de-CH" sz="2200" b="0" dirty="0">
                <a:latin typeface="+mj-lt"/>
              </a:rPr>
              <a:t>Description </a:t>
            </a:r>
            <a:r>
              <a:rPr lang="de-CH" sz="2200" b="0" dirty="0" err="1">
                <a:latin typeface="+mj-lt"/>
              </a:rPr>
              <a:t>of</a:t>
            </a:r>
            <a:r>
              <a:rPr lang="de-CH" sz="2200" b="0" dirty="0">
                <a:latin typeface="+mj-lt"/>
              </a:rPr>
              <a:t> </a:t>
            </a:r>
            <a:r>
              <a:rPr lang="de-CH" sz="2200" b="0" dirty="0" err="1">
                <a:latin typeface="+mj-lt"/>
              </a:rPr>
              <a:t>the</a:t>
            </a:r>
            <a:r>
              <a:rPr lang="de-CH" sz="2200" b="0" dirty="0">
                <a:latin typeface="+mj-lt"/>
              </a:rPr>
              <a:t> sample </a:t>
            </a:r>
          </a:p>
          <a:p>
            <a:pPr marL="457200" indent="-457200">
              <a:lnSpc>
                <a:spcPct val="100000"/>
              </a:lnSpc>
              <a:spcBef>
                <a:spcPts val="1200"/>
              </a:spcBef>
              <a:buFont typeface="+mj-lt"/>
              <a:buAutoNum type="arabicPeriod"/>
            </a:pPr>
            <a:r>
              <a:rPr lang="en-GB" sz="2200" b="0" dirty="0">
                <a:latin typeface="+mj-lt"/>
              </a:rPr>
              <a:t>Services and opening hours</a:t>
            </a:r>
          </a:p>
          <a:p>
            <a:pPr marL="457200" indent="-457200">
              <a:lnSpc>
                <a:spcPct val="100000"/>
              </a:lnSpc>
              <a:spcBef>
                <a:spcPts val="1200"/>
              </a:spcBef>
              <a:buFont typeface="+mj-lt"/>
              <a:buAutoNum type="arabicPeriod"/>
            </a:pPr>
            <a:r>
              <a:rPr lang="en-GB" sz="2200" b="0" dirty="0">
                <a:latin typeface="+mj-lt"/>
              </a:rPr>
              <a:t>Role of the service providers in their communes</a:t>
            </a:r>
          </a:p>
          <a:p>
            <a:pPr marL="457200" indent="-457200">
              <a:lnSpc>
                <a:spcPct val="100000"/>
              </a:lnSpc>
              <a:spcBef>
                <a:spcPts val="1200"/>
              </a:spcBef>
              <a:buFont typeface="+mj-lt"/>
              <a:buAutoNum type="arabicPeriod"/>
            </a:pPr>
            <a:r>
              <a:rPr lang="en-GB" sz="2200" b="0" dirty="0">
                <a:latin typeface="+mj-lt"/>
              </a:rPr>
              <a:t>Service users</a:t>
            </a:r>
          </a:p>
          <a:p>
            <a:pPr marL="457200" indent="-457200">
              <a:lnSpc>
                <a:spcPct val="100000"/>
              </a:lnSpc>
              <a:spcBef>
                <a:spcPts val="1200"/>
              </a:spcBef>
              <a:buFont typeface="+mj-lt"/>
              <a:buAutoNum type="arabicPeriod"/>
            </a:pPr>
            <a:r>
              <a:rPr lang="en-GB" sz="2200" b="0" dirty="0">
                <a:latin typeface="+mj-lt"/>
              </a:rPr>
              <a:t>Professionals</a:t>
            </a:r>
          </a:p>
          <a:p>
            <a:pPr marL="457200" indent="-457200">
              <a:lnSpc>
                <a:spcPct val="100000"/>
              </a:lnSpc>
              <a:spcBef>
                <a:spcPts val="1200"/>
              </a:spcBef>
              <a:buFont typeface="+mj-lt"/>
              <a:buAutoNum type="arabicPeriod"/>
            </a:pPr>
            <a:r>
              <a:rPr lang="en-GB" sz="2200" b="0" dirty="0">
                <a:latin typeface="+mj-lt"/>
              </a:rPr>
              <a:t>Conclusions</a:t>
            </a:r>
          </a:p>
          <a:p>
            <a:pPr marL="0" indent="0">
              <a:lnSpc>
                <a:spcPct val="100000"/>
              </a:lnSpc>
              <a:spcBef>
                <a:spcPts val="600"/>
              </a:spcBef>
            </a:pPr>
            <a:endParaRPr lang="de-CH" sz="2200" b="0" dirty="0">
              <a:latin typeface="+mj-lt"/>
            </a:endParaRPr>
          </a:p>
          <a:p>
            <a:pPr marL="457200" indent="-457200">
              <a:lnSpc>
                <a:spcPct val="100000"/>
              </a:lnSpc>
              <a:spcBef>
                <a:spcPts val="600"/>
              </a:spcBef>
              <a:buFont typeface="+mj-lt"/>
              <a:buAutoNum type="arabicPeriod"/>
            </a:pPr>
            <a:endParaRPr lang="de-CH" sz="2200" b="0" dirty="0">
              <a:latin typeface="+mj-lt"/>
            </a:endParaRPr>
          </a:p>
          <a:p>
            <a:pPr marL="0" indent="0">
              <a:lnSpc>
                <a:spcPct val="100000"/>
              </a:lnSpc>
              <a:spcBef>
                <a:spcPts val="600"/>
              </a:spcBef>
            </a:pPr>
            <a:endParaRPr lang="de-CH" sz="2200" b="0" dirty="0">
              <a:latin typeface="+mj-lt"/>
            </a:endParaRPr>
          </a:p>
        </p:txBody>
      </p:sp>
    </p:spTree>
    <p:extLst>
      <p:ext uri="{BB962C8B-B14F-4D97-AF65-F5344CB8AC3E}">
        <p14:creationId xmlns:p14="http://schemas.microsoft.com/office/powerpoint/2010/main" val="198541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204" y="1547663"/>
            <a:ext cx="8371036" cy="5571381"/>
          </a:xfrm>
          <a:prstGeom prst="rect">
            <a:avLst/>
          </a:prstGeom>
        </p:spPr>
      </p:pic>
      <p:sp>
        <p:nvSpPr>
          <p:cNvPr id="4" name="Datumsplatzhalter 3"/>
          <p:cNvSpPr>
            <a:spLocks noGrp="1"/>
          </p:cNvSpPr>
          <p:nvPr>
            <p:ph type="dt" sz="half" idx="10"/>
          </p:nvPr>
        </p:nvSpPr>
        <p:spPr>
          <a:xfrm>
            <a:off x="8221663" y="7197725"/>
            <a:ext cx="865187" cy="179388"/>
          </a:xfrm>
        </p:spPr>
        <p:txBody>
          <a:bodyPr/>
          <a:lstStyle/>
          <a:p>
            <a:pPr>
              <a:defRPr/>
            </a:pPr>
            <a:r>
              <a:rPr lang="de-DE"/>
              <a:t>06.09.2019</a:t>
            </a:r>
            <a:endParaRPr lang="de-CH" dirty="0"/>
          </a:p>
        </p:txBody>
      </p:sp>
      <p:sp>
        <p:nvSpPr>
          <p:cNvPr id="6" name="Foliennummernplatzhalter 5"/>
          <p:cNvSpPr>
            <a:spLocks noGrp="1"/>
          </p:cNvSpPr>
          <p:nvPr>
            <p:ph type="sldNum" sz="quarter" idx="12"/>
          </p:nvPr>
        </p:nvSpPr>
        <p:spPr>
          <a:xfrm>
            <a:off x="9086850" y="7197725"/>
            <a:ext cx="863600" cy="179388"/>
          </a:xfrm>
        </p:spPr>
        <p:txBody>
          <a:bodyPr/>
          <a:lstStyle/>
          <a:p>
            <a:pPr>
              <a:defRPr/>
            </a:pPr>
            <a:fld id="{EF51B5EE-D737-4E45-B453-32C916CA24E7}" type="slidenum">
              <a:rPr lang="de-CH" smtClean="0"/>
              <a:pPr>
                <a:defRPr/>
              </a:pPr>
              <a:t>6</a:t>
            </a:fld>
            <a:endParaRPr lang="de-CH"/>
          </a:p>
        </p:txBody>
      </p:sp>
      <p:sp>
        <p:nvSpPr>
          <p:cNvPr id="7" name="Titel 1"/>
          <p:cNvSpPr>
            <a:spLocks noGrp="1"/>
          </p:cNvSpPr>
          <p:nvPr>
            <p:ph type="title"/>
          </p:nvPr>
        </p:nvSpPr>
        <p:spPr>
          <a:xfrm>
            <a:off x="735012" y="1107032"/>
            <a:ext cx="6699919" cy="361950"/>
          </a:xfrm>
        </p:spPr>
        <p:txBody>
          <a:bodyPr/>
          <a:lstStyle/>
          <a:p>
            <a:pPr eaLnBrk="1" hangingPunct="1"/>
            <a:r>
              <a:rPr lang="en-GB" sz="2400" dirty="0">
                <a:solidFill>
                  <a:schemeClr val="tx1"/>
                </a:solidFill>
                <a:latin typeface="+mj-lt"/>
                <a:ea typeface="ＭＳ Ｐゴシック" pitchFamily="34" charset="-128"/>
              </a:rPr>
              <a:t>Sample: Distribution by language regions</a:t>
            </a:r>
            <a:endParaRPr lang="en-GB" sz="2800" dirty="0">
              <a:solidFill>
                <a:schemeClr val="tx1"/>
              </a:solidFill>
              <a:latin typeface="+mj-lt"/>
              <a:ea typeface="ＭＳ Ｐゴシック" pitchFamily="34" charset="-128"/>
            </a:endParaRPr>
          </a:p>
        </p:txBody>
      </p:sp>
      <p:sp>
        <p:nvSpPr>
          <p:cNvPr id="11" name="Rechteck 10"/>
          <p:cNvSpPr/>
          <p:nvPr/>
        </p:nvSpPr>
        <p:spPr bwMode="auto">
          <a:xfrm>
            <a:off x="7989168" y="6454609"/>
            <a:ext cx="1750020" cy="57431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0" eaLnBrk="1" fontAlgn="base" latinLnBrk="0" hangingPunct="1">
              <a:lnSpc>
                <a:spcPct val="100000"/>
              </a:lnSpc>
              <a:spcBef>
                <a:spcPct val="0"/>
              </a:spcBef>
              <a:spcAft>
                <a:spcPct val="0"/>
              </a:spcAft>
              <a:buClrTx/>
              <a:buSzTx/>
              <a:buFontTx/>
              <a:buNone/>
              <a:tabLst/>
            </a:pPr>
            <a:endParaRPr kumimoji="0" lang="de-CH" sz="2100" b="0" i="0" u="none" strike="noStrike" cap="none" normalizeH="0" baseline="0">
              <a:ln>
                <a:noFill/>
              </a:ln>
              <a:solidFill>
                <a:schemeClr val="tx1"/>
              </a:solidFill>
              <a:effectLst/>
              <a:latin typeface="Arial" charset="0"/>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6980" y="1908423"/>
            <a:ext cx="2667372" cy="1381318"/>
          </a:xfrm>
          <a:prstGeom prst="rect">
            <a:avLst/>
          </a:prstGeom>
        </p:spPr>
      </p:pic>
      <p:sp>
        <p:nvSpPr>
          <p:cNvPr id="16" name="Rechteck 15"/>
          <p:cNvSpPr/>
          <p:nvPr/>
        </p:nvSpPr>
        <p:spPr>
          <a:xfrm>
            <a:off x="1242244" y="4068663"/>
            <a:ext cx="2376264" cy="707886"/>
          </a:xfrm>
          <a:prstGeom prst="rect">
            <a:avLst/>
          </a:prstGeom>
        </p:spPr>
        <p:txBody>
          <a:bodyPr wrap="square">
            <a:spAutoFit/>
          </a:bodyPr>
          <a:lstStyle/>
          <a:p>
            <a:pPr algn="ctr"/>
            <a:r>
              <a:rPr lang="de-CH" sz="2000" b="1" dirty="0">
                <a:latin typeface="Arial" panose="020B0604020202020204" pitchFamily="34" charset="0"/>
                <a:ea typeface="Times New Roman" panose="02020603050405020304" pitchFamily="18" charset="0"/>
              </a:rPr>
              <a:t>103 Service Providers (17%)</a:t>
            </a:r>
            <a:endParaRPr lang="de-CH" sz="2000" b="1" dirty="0"/>
          </a:p>
        </p:txBody>
      </p:sp>
      <p:sp>
        <p:nvSpPr>
          <p:cNvPr id="17" name="Rechteck 16"/>
          <p:cNvSpPr/>
          <p:nvPr/>
        </p:nvSpPr>
        <p:spPr>
          <a:xfrm>
            <a:off x="4086560" y="2938230"/>
            <a:ext cx="2376264" cy="707886"/>
          </a:xfrm>
          <a:prstGeom prst="rect">
            <a:avLst/>
          </a:prstGeom>
        </p:spPr>
        <p:txBody>
          <a:bodyPr wrap="square">
            <a:spAutoFit/>
          </a:bodyPr>
          <a:lstStyle/>
          <a:p>
            <a:pPr algn="ctr"/>
            <a:r>
              <a:rPr lang="de-CH" sz="2000" b="1" dirty="0">
                <a:latin typeface="Arial" panose="020B0604020202020204" pitchFamily="34" charset="0"/>
                <a:ea typeface="Times New Roman" panose="02020603050405020304" pitchFamily="18" charset="0"/>
              </a:rPr>
              <a:t>501 Service Providers (81%)</a:t>
            </a:r>
            <a:endParaRPr lang="de-CH" sz="2000" b="1" dirty="0"/>
          </a:p>
        </p:txBody>
      </p:sp>
      <p:sp>
        <p:nvSpPr>
          <p:cNvPr id="18" name="Rechteck 17"/>
          <p:cNvSpPr/>
          <p:nvPr/>
        </p:nvSpPr>
        <p:spPr>
          <a:xfrm>
            <a:off x="5058668" y="5307536"/>
            <a:ext cx="2376264" cy="707886"/>
          </a:xfrm>
          <a:prstGeom prst="rect">
            <a:avLst/>
          </a:prstGeom>
        </p:spPr>
        <p:txBody>
          <a:bodyPr wrap="square">
            <a:spAutoFit/>
          </a:bodyPr>
          <a:lstStyle/>
          <a:p>
            <a:pPr algn="ctr"/>
            <a:r>
              <a:rPr lang="de-CH" sz="2000" b="1" dirty="0">
                <a:latin typeface="Arial" panose="020B0604020202020204" pitchFamily="34" charset="0"/>
                <a:ea typeface="Times New Roman" panose="02020603050405020304" pitchFamily="18" charset="0"/>
              </a:rPr>
              <a:t>16 Service Providers (2%)</a:t>
            </a:r>
            <a:endParaRPr lang="de-CH" sz="2000" b="1" dirty="0"/>
          </a:p>
        </p:txBody>
      </p:sp>
      <p:sp>
        <p:nvSpPr>
          <p:cNvPr id="19" name="Titel 1"/>
          <p:cNvSpPr txBox="1">
            <a:spLocks/>
          </p:cNvSpPr>
          <p:nvPr/>
        </p:nvSpPr>
        <p:spPr bwMode="auto">
          <a:xfrm>
            <a:off x="735013" y="1607930"/>
            <a:ext cx="46085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1pPr>
            <a:lvl2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2pPr>
            <a:lvl3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3pPr>
            <a:lvl4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4pPr>
            <a:lvl5pPr algn="l" defTabSz="1042988" rtl="0" eaLnBrk="0" fontAlgn="base" hangingPunct="0">
              <a:spcBef>
                <a:spcPct val="0"/>
              </a:spcBef>
              <a:spcAft>
                <a:spcPct val="0"/>
              </a:spcAft>
              <a:defRPr sz="2000" b="1">
                <a:solidFill>
                  <a:schemeClr val="tx2"/>
                </a:solidFill>
                <a:latin typeface="Calibri" pitchFamily="34" charset="0"/>
                <a:ea typeface="ＭＳ Ｐゴシック" charset="0"/>
                <a:cs typeface="ＭＳ Ｐゴシック" charset="0"/>
              </a:defRPr>
            </a:lvl5pPr>
            <a:lvl6pPr marL="457200" algn="l" defTabSz="1042988" rtl="0" eaLnBrk="1" fontAlgn="base" hangingPunct="1">
              <a:spcBef>
                <a:spcPct val="0"/>
              </a:spcBef>
              <a:spcAft>
                <a:spcPct val="0"/>
              </a:spcAft>
              <a:defRPr sz="2000" b="1">
                <a:solidFill>
                  <a:schemeClr val="tx2"/>
                </a:solidFill>
                <a:latin typeface="Arial" charset="0"/>
              </a:defRPr>
            </a:lvl6pPr>
            <a:lvl7pPr marL="914400" algn="l" defTabSz="1042988" rtl="0" eaLnBrk="1" fontAlgn="base" hangingPunct="1">
              <a:spcBef>
                <a:spcPct val="0"/>
              </a:spcBef>
              <a:spcAft>
                <a:spcPct val="0"/>
              </a:spcAft>
              <a:defRPr sz="2000" b="1">
                <a:solidFill>
                  <a:schemeClr val="tx2"/>
                </a:solidFill>
                <a:latin typeface="Arial" charset="0"/>
              </a:defRPr>
            </a:lvl7pPr>
            <a:lvl8pPr marL="1371600" algn="l" defTabSz="1042988" rtl="0" eaLnBrk="1" fontAlgn="base" hangingPunct="1">
              <a:spcBef>
                <a:spcPct val="0"/>
              </a:spcBef>
              <a:spcAft>
                <a:spcPct val="0"/>
              </a:spcAft>
              <a:defRPr sz="2000" b="1">
                <a:solidFill>
                  <a:schemeClr val="tx2"/>
                </a:solidFill>
                <a:latin typeface="Arial" charset="0"/>
              </a:defRPr>
            </a:lvl8pPr>
            <a:lvl9pPr marL="1828800" algn="l" defTabSz="1042988" rtl="0" eaLnBrk="1" fontAlgn="base" hangingPunct="1">
              <a:spcBef>
                <a:spcPct val="0"/>
              </a:spcBef>
              <a:spcAft>
                <a:spcPct val="0"/>
              </a:spcAft>
              <a:defRPr sz="2000" b="1">
                <a:solidFill>
                  <a:schemeClr val="tx2"/>
                </a:solidFill>
                <a:latin typeface="Arial" charset="0"/>
              </a:defRPr>
            </a:lvl9pPr>
          </a:lstStyle>
          <a:p>
            <a:pPr eaLnBrk="1" hangingPunct="1"/>
            <a:r>
              <a:rPr lang="de-CH" kern="0" dirty="0">
                <a:solidFill>
                  <a:schemeClr val="tx1"/>
                </a:solidFill>
                <a:latin typeface="+mj-lt"/>
                <a:ea typeface="ＭＳ Ｐゴシック" pitchFamily="34" charset="-128"/>
              </a:rPr>
              <a:t>Total: 620 Service Providers</a:t>
            </a:r>
          </a:p>
        </p:txBody>
      </p:sp>
      <p:sp>
        <p:nvSpPr>
          <p:cNvPr id="12" name="Rechteck 11"/>
          <p:cNvSpPr/>
          <p:nvPr/>
        </p:nvSpPr>
        <p:spPr>
          <a:xfrm>
            <a:off x="9024895" y="6710651"/>
            <a:ext cx="1074333" cy="400110"/>
          </a:xfrm>
          <a:prstGeom prst="rect">
            <a:avLst/>
          </a:prstGeom>
        </p:spPr>
        <p:txBody>
          <a:bodyPr wrap="none">
            <a:spAutoFit/>
          </a:bodyPr>
          <a:lstStyle/>
          <a:p>
            <a:r>
              <a:rPr lang="de-CH" sz="2000" dirty="0">
                <a:latin typeface="Arial" panose="020B0604020202020204" pitchFamily="34" charset="0"/>
                <a:ea typeface="Times New Roman" panose="02020603050405020304" pitchFamily="18" charset="0"/>
              </a:rPr>
              <a:t>(n=620)</a:t>
            </a:r>
            <a:endParaRPr lang="de-CH" sz="2000" dirty="0"/>
          </a:p>
        </p:txBody>
      </p:sp>
      <p:sp>
        <p:nvSpPr>
          <p:cNvPr id="2" name="Textfeld 1">
            <a:extLst>
              <a:ext uri="{FF2B5EF4-FFF2-40B4-BE49-F238E27FC236}">
                <a16:creationId xmlns:a16="http://schemas.microsoft.com/office/drawing/2014/main" id="{347B76F1-24CA-46CD-A13A-028B69099DD4}"/>
              </a:ext>
            </a:extLst>
          </p:cNvPr>
          <p:cNvSpPr txBox="1"/>
          <p:nvPr/>
        </p:nvSpPr>
        <p:spPr>
          <a:xfrm>
            <a:off x="8299028" y="2196455"/>
            <a:ext cx="2309915" cy="1023357"/>
          </a:xfrm>
          <a:prstGeom prst="rect">
            <a:avLst/>
          </a:prstGeom>
          <a:solidFill>
            <a:schemeClr val="bg1"/>
          </a:solidFill>
        </p:spPr>
        <p:txBody>
          <a:bodyPr wrap="square" rtlCol="0">
            <a:spAutoFit/>
          </a:bodyPr>
          <a:lstStyle/>
          <a:p>
            <a:pPr algn="l">
              <a:spcAft>
                <a:spcPts val="500"/>
              </a:spcAft>
            </a:pPr>
            <a:r>
              <a:rPr lang="de-CH" sz="1200" dirty="0"/>
              <a:t>German </a:t>
            </a:r>
            <a:r>
              <a:rPr lang="de-CH" sz="1200" dirty="0" err="1"/>
              <a:t>speaking</a:t>
            </a:r>
            <a:endParaRPr lang="de-CH" sz="1200" dirty="0"/>
          </a:p>
          <a:p>
            <a:pPr algn="l">
              <a:spcAft>
                <a:spcPts val="500"/>
              </a:spcAft>
            </a:pPr>
            <a:r>
              <a:rPr lang="de-CH" sz="1200" dirty="0"/>
              <a:t>French </a:t>
            </a:r>
            <a:r>
              <a:rPr lang="de-CH" sz="1200" dirty="0" err="1"/>
              <a:t>speaking</a:t>
            </a:r>
            <a:endParaRPr lang="de-CH" sz="1200" dirty="0"/>
          </a:p>
          <a:p>
            <a:pPr algn="l">
              <a:spcAft>
                <a:spcPts val="500"/>
              </a:spcAft>
            </a:pPr>
            <a:r>
              <a:rPr lang="de-CH" sz="1200" dirty="0" err="1"/>
              <a:t>Italian</a:t>
            </a:r>
            <a:r>
              <a:rPr lang="de-CH" sz="1200" dirty="0"/>
              <a:t> </a:t>
            </a:r>
            <a:r>
              <a:rPr lang="de-CH" sz="1200" dirty="0" err="1"/>
              <a:t>speaking</a:t>
            </a:r>
            <a:endParaRPr lang="de-CH" sz="1200" dirty="0"/>
          </a:p>
          <a:p>
            <a:pPr algn="l">
              <a:spcAft>
                <a:spcPts val="500"/>
              </a:spcAft>
            </a:pPr>
            <a:r>
              <a:rPr lang="de-CH" sz="1200" dirty="0" err="1"/>
              <a:t>Rhaeto-Romanic</a:t>
            </a:r>
            <a:r>
              <a:rPr lang="de-CH" sz="1200" dirty="0"/>
              <a:t> </a:t>
            </a:r>
            <a:r>
              <a:rPr lang="de-CH" sz="1200" dirty="0" err="1"/>
              <a:t>speaking</a:t>
            </a:r>
            <a:endParaRPr lang="de-CH" sz="1200" dirty="0"/>
          </a:p>
        </p:txBody>
      </p:sp>
      <p:sp>
        <p:nvSpPr>
          <p:cNvPr id="9" name="Textfeld 8">
            <a:extLst>
              <a:ext uri="{FF2B5EF4-FFF2-40B4-BE49-F238E27FC236}">
                <a16:creationId xmlns:a16="http://schemas.microsoft.com/office/drawing/2014/main" id="{D725D8CB-5AF9-4C5A-B98C-CC3D42C498E1}"/>
              </a:ext>
            </a:extLst>
          </p:cNvPr>
          <p:cNvSpPr txBox="1"/>
          <p:nvPr/>
        </p:nvSpPr>
        <p:spPr>
          <a:xfrm>
            <a:off x="7866980" y="1908423"/>
            <a:ext cx="2446685" cy="307777"/>
          </a:xfrm>
          <a:prstGeom prst="rect">
            <a:avLst/>
          </a:prstGeom>
          <a:solidFill>
            <a:schemeClr val="bg1"/>
          </a:solidFill>
        </p:spPr>
        <p:txBody>
          <a:bodyPr wrap="square" rtlCol="0">
            <a:spAutoFit/>
          </a:bodyPr>
          <a:lstStyle/>
          <a:p>
            <a:pPr algn="l"/>
            <a:r>
              <a:rPr lang="de-CH" sz="1400" b="1" dirty="0"/>
              <a:t>Language </a:t>
            </a:r>
            <a:r>
              <a:rPr lang="de-CH" sz="1400" b="1" dirty="0" err="1"/>
              <a:t>regions</a:t>
            </a:r>
            <a:endParaRPr lang="de-CH" sz="1400" b="1" dirty="0"/>
          </a:p>
        </p:txBody>
      </p:sp>
    </p:spTree>
    <p:extLst>
      <p:ext uri="{BB962C8B-B14F-4D97-AF65-F5344CB8AC3E}">
        <p14:creationId xmlns:p14="http://schemas.microsoft.com/office/powerpoint/2010/main" val="105619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221663" y="7197725"/>
            <a:ext cx="865187" cy="179388"/>
          </a:xfrm>
        </p:spPr>
        <p:txBody>
          <a:bodyPr/>
          <a:lstStyle/>
          <a:p>
            <a:pPr>
              <a:defRPr/>
            </a:pPr>
            <a:r>
              <a:rPr lang="de-DE"/>
              <a:t>06.09.2019</a:t>
            </a:r>
            <a:endParaRPr lang="de-CH" dirty="0"/>
          </a:p>
        </p:txBody>
      </p:sp>
      <p:sp>
        <p:nvSpPr>
          <p:cNvPr id="6" name="Foliennummernplatzhalter 5"/>
          <p:cNvSpPr>
            <a:spLocks noGrp="1"/>
          </p:cNvSpPr>
          <p:nvPr>
            <p:ph type="sldNum" sz="quarter" idx="12"/>
          </p:nvPr>
        </p:nvSpPr>
        <p:spPr>
          <a:xfrm>
            <a:off x="9086850" y="7197725"/>
            <a:ext cx="863600" cy="179388"/>
          </a:xfrm>
        </p:spPr>
        <p:txBody>
          <a:bodyPr/>
          <a:lstStyle/>
          <a:p>
            <a:pPr>
              <a:defRPr/>
            </a:pPr>
            <a:fld id="{EF51B5EE-D737-4E45-B453-32C916CA24E7}" type="slidenum">
              <a:rPr lang="de-CH" smtClean="0"/>
              <a:pPr>
                <a:defRPr/>
              </a:pPr>
              <a:t>7</a:t>
            </a:fld>
            <a:endParaRPr lang="de-CH"/>
          </a:p>
        </p:txBody>
      </p:sp>
      <p:sp>
        <p:nvSpPr>
          <p:cNvPr id="7" name="Titel 1"/>
          <p:cNvSpPr>
            <a:spLocks noGrp="1"/>
          </p:cNvSpPr>
          <p:nvPr>
            <p:ph type="title"/>
          </p:nvPr>
        </p:nvSpPr>
        <p:spPr>
          <a:xfrm>
            <a:off x="629986" y="1409993"/>
            <a:ext cx="9213850" cy="361950"/>
          </a:xfrm>
        </p:spPr>
        <p:txBody>
          <a:bodyPr/>
          <a:lstStyle/>
          <a:p>
            <a:pPr eaLnBrk="1" hangingPunct="1"/>
            <a:r>
              <a:rPr lang="de-CH" sz="2400" dirty="0">
                <a:solidFill>
                  <a:schemeClr val="tx1"/>
                </a:solidFill>
                <a:latin typeface="+mj-lt"/>
                <a:ea typeface="ＭＳ Ｐゴシック" pitchFamily="34" charset="-128"/>
              </a:rPr>
              <a:t>Sample: </a:t>
            </a:r>
            <a:r>
              <a:rPr lang="en-GB" sz="2400" dirty="0">
                <a:solidFill>
                  <a:schemeClr val="tx1"/>
                </a:solidFill>
                <a:latin typeface="+mj-lt"/>
                <a:ea typeface="ＭＳ Ｐゴシック" pitchFamily="34" charset="-128"/>
              </a:rPr>
              <a:t>Service providers by type of commune</a:t>
            </a:r>
            <a:endParaRPr lang="en-GB" sz="2800" dirty="0">
              <a:solidFill>
                <a:schemeClr val="tx1"/>
              </a:solidFill>
              <a:latin typeface="+mj-lt"/>
              <a:ea typeface="ＭＳ Ｐゴシック" pitchFamily="34" charset="-128"/>
            </a:endParaRPr>
          </a:p>
        </p:txBody>
      </p:sp>
      <p:sp>
        <p:nvSpPr>
          <p:cNvPr id="10" name="Rechteck 9"/>
          <p:cNvSpPr/>
          <p:nvPr/>
        </p:nvSpPr>
        <p:spPr>
          <a:xfrm>
            <a:off x="9019108" y="6710651"/>
            <a:ext cx="1074333" cy="400110"/>
          </a:xfrm>
          <a:prstGeom prst="rect">
            <a:avLst/>
          </a:prstGeom>
        </p:spPr>
        <p:txBody>
          <a:bodyPr wrap="none">
            <a:spAutoFit/>
          </a:bodyPr>
          <a:lstStyle/>
          <a:p>
            <a:r>
              <a:rPr lang="de-CH" sz="2000" dirty="0">
                <a:latin typeface="Arial" panose="020B0604020202020204" pitchFamily="34" charset="0"/>
                <a:ea typeface="Times New Roman" panose="02020603050405020304" pitchFamily="18" charset="0"/>
              </a:rPr>
              <a:t>(n=620)</a:t>
            </a:r>
            <a:endParaRPr lang="de-CH" sz="2000" dirty="0"/>
          </a:p>
        </p:txBody>
      </p:sp>
      <p:graphicFrame>
        <p:nvGraphicFramePr>
          <p:cNvPr id="8" name="Diagramm 7">
            <a:extLst>
              <a:ext uri="{FF2B5EF4-FFF2-40B4-BE49-F238E27FC236}">
                <a16:creationId xmlns:a16="http://schemas.microsoft.com/office/drawing/2014/main" id="{1AC53757-01F8-4498-A9A1-D23FD490E115}"/>
              </a:ext>
            </a:extLst>
          </p:cNvPr>
          <p:cNvGraphicFramePr>
            <a:graphicFrameLocks/>
          </p:cNvGraphicFramePr>
          <p:nvPr>
            <p:extLst>
              <p:ext uri="{D42A27DB-BD31-4B8C-83A1-F6EECF244321}">
                <p14:modId xmlns:p14="http://schemas.microsoft.com/office/powerpoint/2010/main" val="3589085559"/>
              </p:ext>
            </p:extLst>
          </p:nvPr>
        </p:nvGraphicFramePr>
        <p:xfrm>
          <a:off x="629986" y="2052439"/>
          <a:ext cx="9213850" cy="457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57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8221663" y="7197725"/>
            <a:ext cx="865187" cy="179388"/>
          </a:xfrm>
        </p:spPr>
        <p:txBody>
          <a:bodyPr/>
          <a:lstStyle/>
          <a:p>
            <a:pPr>
              <a:defRPr/>
            </a:pPr>
            <a:r>
              <a:rPr lang="de-DE"/>
              <a:t>06.09.2019</a:t>
            </a:r>
            <a:endParaRPr lang="de-CH" dirty="0"/>
          </a:p>
        </p:txBody>
      </p:sp>
      <p:sp>
        <p:nvSpPr>
          <p:cNvPr id="6" name="Foliennummernplatzhalter 5"/>
          <p:cNvSpPr>
            <a:spLocks noGrp="1"/>
          </p:cNvSpPr>
          <p:nvPr>
            <p:ph type="sldNum" sz="quarter" idx="12"/>
          </p:nvPr>
        </p:nvSpPr>
        <p:spPr>
          <a:xfrm>
            <a:off x="9086850" y="7197725"/>
            <a:ext cx="863600" cy="179388"/>
          </a:xfrm>
        </p:spPr>
        <p:txBody>
          <a:bodyPr/>
          <a:lstStyle/>
          <a:p>
            <a:pPr>
              <a:defRPr/>
            </a:pPr>
            <a:fld id="{EF51B5EE-D737-4E45-B453-32C916CA24E7}" type="slidenum">
              <a:rPr lang="de-CH" smtClean="0"/>
              <a:pPr>
                <a:defRPr/>
              </a:pPr>
              <a:t>8</a:t>
            </a:fld>
            <a:endParaRPr lang="de-CH"/>
          </a:p>
        </p:txBody>
      </p:sp>
      <p:sp>
        <p:nvSpPr>
          <p:cNvPr id="7" name="Titel 1"/>
          <p:cNvSpPr>
            <a:spLocks noGrp="1"/>
          </p:cNvSpPr>
          <p:nvPr>
            <p:ph type="title"/>
          </p:nvPr>
        </p:nvSpPr>
        <p:spPr>
          <a:xfrm>
            <a:off x="710676" y="1188343"/>
            <a:ext cx="9722668" cy="361950"/>
          </a:xfrm>
        </p:spPr>
        <p:txBody>
          <a:bodyPr/>
          <a:lstStyle/>
          <a:p>
            <a:pPr eaLnBrk="1" hangingPunct="1"/>
            <a:r>
              <a:rPr lang="de-CH" sz="2400" dirty="0">
                <a:solidFill>
                  <a:schemeClr val="tx1"/>
                </a:solidFill>
                <a:latin typeface="+mj-lt"/>
                <a:ea typeface="ＭＳ Ｐゴシック" pitchFamily="34" charset="-128"/>
              </a:rPr>
              <a:t>Sample: </a:t>
            </a:r>
            <a:r>
              <a:rPr lang="en-GB" sz="2400" dirty="0">
                <a:solidFill>
                  <a:schemeClr val="tx1"/>
                </a:solidFill>
                <a:latin typeface="+mj-lt"/>
                <a:ea typeface="ＭＳ Ｐゴシック" pitchFamily="34" charset="-128"/>
              </a:rPr>
              <a:t>Service providers by type of service</a:t>
            </a:r>
            <a:endParaRPr lang="de-CH" sz="2800" dirty="0">
              <a:solidFill>
                <a:schemeClr val="tx1"/>
              </a:solidFill>
              <a:latin typeface="+mj-lt"/>
              <a:ea typeface="ＭＳ Ｐゴシック" pitchFamily="34" charset="-128"/>
            </a:endParaRPr>
          </a:p>
        </p:txBody>
      </p:sp>
      <p:sp>
        <p:nvSpPr>
          <p:cNvPr id="8" name="Rechteck 7"/>
          <p:cNvSpPr/>
          <p:nvPr/>
        </p:nvSpPr>
        <p:spPr>
          <a:xfrm>
            <a:off x="9019108" y="6687254"/>
            <a:ext cx="1074333" cy="400110"/>
          </a:xfrm>
          <a:prstGeom prst="rect">
            <a:avLst/>
          </a:prstGeom>
        </p:spPr>
        <p:txBody>
          <a:bodyPr wrap="none">
            <a:spAutoFit/>
          </a:bodyPr>
          <a:lstStyle/>
          <a:p>
            <a:r>
              <a:rPr lang="de-CH" sz="2000" dirty="0">
                <a:latin typeface="Arial" panose="020B0604020202020204" pitchFamily="34" charset="0"/>
                <a:ea typeface="Times New Roman" panose="02020603050405020304" pitchFamily="18" charset="0"/>
              </a:rPr>
              <a:t>(n=620)</a:t>
            </a:r>
            <a:endParaRPr lang="de-CH" sz="2000" dirty="0"/>
          </a:p>
        </p:txBody>
      </p:sp>
      <p:graphicFrame>
        <p:nvGraphicFramePr>
          <p:cNvPr id="9" name="Diagramm 8">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02142570"/>
              </p:ext>
            </p:extLst>
          </p:nvPr>
        </p:nvGraphicFramePr>
        <p:xfrm>
          <a:off x="234132" y="1980430"/>
          <a:ext cx="10081120" cy="4706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702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CEFD988C-1FE5-41A5-B031-86F5870084F5}"/>
              </a:ext>
            </a:extLst>
          </p:cNvPr>
          <p:cNvSpPr>
            <a:spLocks noGrp="1"/>
          </p:cNvSpPr>
          <p:nvPr>
            <p:ph type="dt" sz="half" idx="10"/>
          </p:nvPr>
        </p:nvSpPr>
        <p:spPr/>
        <p:txBody>
          <a:bodyPr/>
          <a:lstStyle/>
          <a:p>
            <a:pPr>
              <a:defRPr/>
            </a:pPr>
            <a:r>
              <a:rPr lang="de-DE"/>
              <a:t>06.09.2019</a:t>
            </a:r>
            <a:endParaRPr lang="de-CH" dirty="0"/>
          </a:p>
        </p:txBody>
      </p:sp>
      <p:sp>
        <p:nvSpPr>
          <p:cNvPr id="5" name="Foliennummernplatzhalter 4">
            <a:extLst>
              <a:ext uri="{FF2B5EF4-FFF2-40B4-BE49-F238E27FC236}">
                <a16:creationId xmlns:a16="http://schemas.microsoft.com/office/drawing/2014/main" id="{7AFD2D60-27BE-4245-86ED-C4B4FCAB192C}"/>
              </a:ext>
            </a:extLst>
          </p:cNvPr>
          <p:cNvSpPr>
            <a:spLocks noGrp="1"/>
          </p:cNvSpPr>
          <p:nvPr>
            <p:ph type="sldNum" sz="quarter" idx="12"/>
          </p:nvPr>
        </p:nvSpPr>
        <p:spPr/>
        <p:txBody>
          <a:bodyPr/>
          <a:lstStyle/>
          <a:p>
            <a:pPr>
              <a:defRPr/>
            </a:pPr>
            <a:fld id="{93F6C246-D6FA-45FC-9941-7D9608E2F7D1}" type="slidenum">
              <a:rPr lang="de-CH" smtClean="0"/>
              <a:pPr>
                <a:defRPr/>
              </a:pPr>
              <a:t>9</a:t>
            </a:fld>
            <a:endParaRPr lang="de-CH"/>
          </a:p>
        </p:txBody>
      </p:sp>
      <p:sp>
        <p:nvSpPr>
          <p:cNvPr id="6" name="Titel 1">
            <a:extLst>
              <a:ext uri="{FF2B5EF4-FFF2-40B4-BE49-F238E27FC236}">
                <a16:creationId xmlns:a16="http://schemas.microsoft.com/office/drawing/2014/main" id="{EB232809-4442-4690-A060-BD4149814023}"/>
              </a:ext>
            </a:extLst>
          </p:cNvPr>
          <p:cNvSpPr>
            <a:spLocks noGrp="1"/>
          </p:cNvSpPr>
          <p:nvPr>
            <p:ph type="title"/>
          </p:nvPr>
        </p:nvSpPr>
        <p:spPr>
          <a:xfrm>
            <a:off x="739775" y="1260351"/>
            <a:ext cx="9213850" cy="361950"/>
          </a:xfrm>
        </p:spPr>
        <p:txBody>
          <a:bodyPr/>
          <a:lstStyle/>
          <a:p>
            <a:pPr eaLnBrk="1" hangingPunct="1"/>
            <a:r>
              <a:rPr lang="en-GB" sz="2400" dirty="0">
                <a:solidFill>
                  <a:schemeClr val="tx1"/>
                </a:solidFill>
                <a:latin typeface="+mj-lt"/>
                <a:ea typeface="ＭＳ Ｐゴシック" pitchFamily="34" charset="-128"/>
              </a:rPr>
              <a:t>Type of service by language region</a:t>
            </a:r>
            <a:endParaRPr lang="de-CH" sz="2800" dirty="0">
              <a:solidFill>
                <a:schemeClr val="tx1"/>
              </a:solidFill>
              <a:latin typeface="+mj-lt"/>
              <a:ea typeface="ＭＳ Ｐゴシック" pitchFamily="34" charset="-128"/>
            </a:endParaRPr>
          </a:p>
        </p:txBody>
      </p:sp>
      <p:graphicFrame>
        <p:nvGraphicFramePr>
          <p:cNvPr id="7" name="Diagramm 6">
            <a:extLst>
              <a:ext uri="{FF2B5EF4-FFF2-40B4-BE49-F238E27FC236}">
                <a16:creationId xmlns:a16="http://schemas.microsoft.com/office/drawing/2014/main" id="{780D539B-D04C-4B3E-889F-3764AC9C0A74}"/>
              </a:ext>
            </a:extLst>
          </p:cNvPr>
          <p:cNvGraphicFramePr>
            <a:graphicFrameLocks/>
          </p:cNvGraphicFramePr>
          <p:nvPr>
            <p:extLst>
              <p:ext uri="{D42A27DB-BD31-4B8C-83A1-F6EECF244321}">
                <p14:modId xmlns:p14="http://schemas.microsoft.com/office/powerpoint/2010/main" val="1417101277"/>
              </p:ext>
            </p:extLst>
          </p:nvPr>
        </p:nvGraphicFramePr>
        <p:xfrm>
          <a:off x="378148" y="1836415"/>
          <a:ext cx="1008112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a:extLst>
              <a:ext uri="{FF2B5EF4-FFF2-40B4-BE49-F238E27FC236}">
                <a16:creationId xmlns:a16="http://schemas.microsoft.com/office/drawing/2014/main" id="{8B8FE316-439C-433B-A446-44AE9A539129}"/>
              </a:ext>
            </a:extLst>
          </p:cNvPr>
          <p:cNvSpPr txBox="1"/>
          <p:nvPr/>
        </p:nvSpPr>
        <p:spPr>
          <a:xfrm>
            <a:off x="7790706" y="198522"/>
            <a:ext cx="2592288" cy="1061829"/>
          </a:xfrm>
          <a:prstGeom prst="rect">
            <a:avLst/>
          </a:prstGeom>
          <a:noFill/>
        </p:spPr>
        <p:txBody>
          <a:bodyPr wrap="square" rtlCol="0">
            <a:spAutoFit/>
          </a:bodyPr>
          <a:lstStyle/>
          <a:p>
            <a:r>
              <a:rPr lang="pt-BR" b="1" dirty="0"/>
              <a:t>Chi-square Test:</a:t>
            </a:r>
          </a:p>
          <a:p>
            <a:r>
              <a:rPr lang="pt-BR" i="1" dirty="0"/>
              <a:t>X</a:t>
            </a:r>
            <a:r>
              <a:rPr lang="pt-BR" baseline="30000" dirty="0"/>
              <a:t>2</a:t>
            </a:r>
            <a:r>
              <a:rPr lang="pt-BR" dirty="0"/>
              <a:t> (8, </a:t>
            </a:r>
            <a:r>
              <a:rPr lang="pt-BR" i="1" dirty="0"/>
              <a:t>N</a:t>
            </a:r>
            <a:r>
              <a:rPr lang="pt-BR" dirty="0"/>
              <a:t> = 620) = 106,090, </a:t>
            </a:r>
            <a:r>
              <a:rPr lang="pt-BR" i="1" dirty="0"/>
              <a:t>p</a:t>
            </a:r>
            <a:r>
              <a:rPr lang="pt-BR" dirty="0"/>
              <a:t> &lt;= .001</a:t>
            </a:r>
            <a:endParaRPr lang="de-CH" dirty="0"/>
          </a:p>
        </p:txBody>
      </p:sp>
    </p:spTree>
    <p:extLst>
      <p:ext uri="{BB962C8B-B14F-4D97-AF65-F5344CB8AC3E}">
        <p14:creationId xmlns:p14="http://schemas.microsoft.com/office/powerpoint/2010/main" val="773113811"/>
      </p:ext>
    </p:extLst>
  </p:cSld>
  <p:clrMapOvr>
    <a:masterClrMapping/>
  </p:clrMapOvr>
</p:sld>
</file>

<file path=ppt/theme/theme1.xml><?xml version="1.0" encoding="utf-8"?>
<a:theme xmlns:a="http://schemas.openxmlformats.org/drawingml/2006/main" name="pp_hsa">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0634c7ff1754dc1a2b3e316a0f76f26 xmlns="608e1d31-a98a-4975-929a-fec92fa04e11">
      <Terms xmlns="http://schemas.microsoft.com/office/infopath/2007/PartnerControls"/>
    </h0634c7ff1754dc1a2b3e316a0f76f26>
    <TaxCatchAll xmlns="c4faaa93-df0e-4aa3-9eb5-f5bec566f0c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2254CCB744824F87EFEBF8C4ED887E" ma:contentTypeVersion="4" ma:contentTypeDescription="Create a new document." ma:contentTypeScope="" ma:versionID="87749da92b5c1856461ed93e05aa2b97">
  <xsd:schema xmlns:xsd="http://www.w3.org/2001/XMLSchema" xmlns:xs="http://www.w3.org/2001/XMLSchema" xmlns:p="http://schemas.microsoft.com/office/2006/metadata/properties" xmlns:ns2="608e1d31-a98a-4975-929a-fec92fa04e11" xmlns:ns3="c4faaa93-df0e-4aa3-9eb5-f5bec566f0cb" targetNamespace="http://schemas.microsoft.com/office/2006/metadata/properties" ma:root="true" ma:fieldsID="009cc8f2af9fa9d5cd9affb7a77bd952" ns2:_="" ns3:_="">
    <xsd:import namespace="608e1d31-a98a-4975-929a-fec92fa04e11"/>
    <xsd:import namespace="c4faaa93-df0e-4aa3-9eb5-f5bec566f0cb"/>
    <xsd:element name="properties">
      <xsd:complexType>
        <xsd:sequence>
          <xsd:element name="documentManagement">
            <xsd:complexType>
              <xsd:all>
                <xsd:element ref="ns2:h0634c7ff1754dc1a2b3e316a0f76f26"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e1d31-a98a-4975-929a-fec92fa04e11" elementFormDefault="qualified">
    <xsd:import namespace="http://schemas.microsoft.com/office/2006/documentManagement/types"/>
    <xsd:import namespace="http://schemas.microsoft.com/office/infopath/2007/PartnerControls"/>
    <xsd:element name="h0634c7ff1754dc1a2b3e316a0f76f26" ma:index="9" nillable="true" ma:taxonomy="true" ma:internalName="h0634c7ff1754dc1a2b3e316a0f76f26" ma:taxonomyFieldName="Dokumententyp" ma:displayName="Dokumententyp" ma:default="" ma:fieldId="{10634c7f-f175-4dc1-a2b3-e316a0f76f26}" ma:sspId="de049ac6-cdb5-4ccd-b380-fcbce620849a" ma:termSetId="2e167bbd-440c-48c6-85d8-c607a3334d8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faaa93-df0e-4aa3-9eb5-f5bec566f0cb" elementFormDefault="qualified">
    <xsd:import namespace="http://schemas.microsoft.com/office/2006/documentManagement/types"/>
    <xsd:import namespace="http://schemas.microsoft.com/office/infopath/2007/PartnerControls"/>
    <xsd:element name="TaxCatchAll" ma:index="10" nillable="true" ma:displayName="Taxonomiespalte &quot;Alle abfangen&quot;" ma:hidden="true" ma:list="{9725315a-dc67-498e-9b7d-2e7454f235db}" ma:internalName="TaxCatchAll" ma:showField="CatchAllData" ma:web="6c65fb07-df30-474a-aa6a-b241224f94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EFC4AF-CD21-4A33-8F65-F8421660AA9E}">
  <ds:schemaRefs>
    <ds:schemaRef ds:uri="c4faaa93-df0e-4aa3-9eb5-f5bec566f0cb"/>
    <ds:schemaRef ds:uri="608e1d31-a98a-4975-929a-fec92fa04e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026AC90-EF5B-46E8-8699-1F90584C87C3}">
  <ds:schemaRefs>
    <ds:schemaRef ds:uri="http://schemas.microsoft.com/sharepoint/v3/contenttype/forms"/>
  </ds:schemaRefs>
</ds:datastoreItem>
</file>

<file path=customXml/itemProps3.xml><?xml version="1.0" encoding="utf-8"?>
<ds:datastoreItem xmlns:ds="http://schemas.openxmlformats.org/officeDocument/2006/customXml" ds:itemID="{92756D97-E208-4C04-B21C-97B01BA70A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e1d31-a98a-4975-929a-fec92fa04e11"/>
    <ds:schemaRef ds:uri="c4faaa93-df0e-4aa3-9eb5-f5bec566f0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pp_hsa</Template>
  <TotalTime>0</TotalTime>
  <Words>5719</Words>
  <Application>Microsoft Office PowerPoint</Application>
  <PresentationFormat>Benutzerdefiniert</PresentationFormat>
  <Paragraphs>521</Paragraphs>
  <Slides>21</Slides>
  <Notes>17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Wingdings</vt:lpstr>
      <vt:lpstr>pp_hsa</vt:lpstr>
      <vt:lpstr> Results of the first nationwide survey on open child and youth work in Switzerland   Résultats de la première enquête nationale sur l’animation socioculturelle avec des enfants et des jeunes   Martina Gerngross and Lukas Fellmann     </vt:lpstr>
      <vt:lpstr>Main research questions</vt:lpstr>
      <vt:lpstr>Data collection</vt:lpstr>
      <vt:lpstr>Target groups of the survey</vt:lpstr>
      <vt:lpstr>Table of contents</vt:lpstr>
      <vt:lpstr>Sample: Distribution by language regions</vt:lpstr>
      <vt:lpstr>Sample: Service providers by type of commune</vt:lpstr>
      <vt:lpstr>Sample: Service providers by type of service</vt:lpstr>
      <vt:lpstr>Type of service by language region</vt:lpstr>
      <vt:lpstr>Type of service by type of commune</vt:lpstr>
      <vt:lpstr>Services provided in open child and youth work</vt:lpstr>
      <vt:lpstr>Results: Provision of facilities for children and youth </vt:lpstr>
      <vt:lpstr>Results: Coordination and counseling for professionals </vt:lpstr>
      <vt:lpstr>Opening hours of the service providers</vt:lpstr>
      <vt:lpstr>Service users</vt:lpstr>
      <vt:lpstr>Age of service users</vt:lpstr>
      <vt:lpstr>Funding of the service providers</vt:lpstr>
      <vt:lpstr>Professionals</vt:lpstr>
      <vt:lpstr>Characteristics of the professionals (n= 1’957)</vt:lpstr>
      <vt:lpstr>Conclusions</vt:lpstr>
      <vt:lpstr>PowerPoint-Präsentation</vt:lpstr>
    </vt:vector>
  </TitlesOfParts>
  <Company>Fachhochschule Nordwestschweiz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brigitte.mueller</dc:creator>
  <cp:lastModifiedBy>Lukas Fellmann</cp:lastModifiedBy>
  <cp:revision>1486</cp:revision>
  <cp:lastPrinted>2019-11-04T18:25:13Z</cp:lastPrinted>
  <dcterms:created xsi:type="dcterms:W3CDTF">2012-11-27T14:34:52Z</dcterms:created>
  <dcterms:modified xsi:type="dcterms:W3CDTF">2019-11-04T20:14:53Z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0x0101000D2254CCB744824F87EFEBF8C4ED887E</vt:lpwstr>
  </property>
  <property fmtid="{D5CDD505-2E9C-101B-9397-08002B2CF9AE}" pid="3" name="Dokumententyp">
    <vt:lpwstr/>
  </property>
</Properties>
</file>