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handoutMasterIdLst>
    <p:handoutMasterId r:id="rId26"/>
  </p:handoutMasterIdLst>
  <p:sldIdLst>
    <p:sldId id="286" r:id="rId2"/>
    <p:sldId id="280" r:id="rId3"/>
    <p:sldId id="281" r:id="rId4"/>
    <p:sldId id="283" r:id="rId5"/>
    <p:sldId id="282" r:id="rId6"/>
    <p:sldId id="260" r:id="rId7"/>
    <p:sldId id="256" r:id="rId8"/>
    <p:sldId id="258" r:id="rId9"/>
    <p:sldId id="257" r:id="rId10"/>
    <p:sldId id="274" r:id="rId11"/>
    <p:sldId id="275" r:id="rId12"/>
    <p:sldId id="276" r:id="rId13"/>
    <p:sldId id="290" r:id="rId14"/>
    <p:sldId id="289" r:id="rId15"/>
    <p:sldId id="261" r:id="rId16"/>
    <p:sldId id="262" r:id="rId17"/>
    <p:sldId id="278" r:id="rId18"/>
    <p:sldId id="263" r:id="rId19"/>
    <p:sldId id="265" r:id="rId20"/>
    <p:sldId id="269" r:id="rId21"/>
    <p:sldId id="270" r:id="rId22"/>
    <p:sldId id="271" r:id="rId23"/>
    <p:sldId id="287"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48"/>
    <p:restoredTop sz="94674"/>
  </p:normalViewPr>
  <p:slideViewPr>
    <p:cSldViewPr snapToGrid="0" snapToObjects="1">
      <p:cViewPr varScale="1">
        <p:scale>
          <a:sx n="55" d="100"/>
          <a:sy n="55" d="100"/>
        </p:scale>
        <p:origin x="-1464" y="-10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30E3925-4955-1E4F-9D66-96680D7F4B96}" type="datetimeFigureOut">
              <a:rPr lang="fr-FR" smtClean="0"/>
              <a:t>06.11.19</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24AE905-6532-EC41-A153-56A2C0324F0B}" type="slidenum">
              <a:rPr lang="fr-FR" smtClean="0"/>
              <a:t>‹#›</a:t>
            </a:fld>
            <a:endParaRPr lang="fr-FR"/>
          </a:p>
        </p:txBody>
      </p:sp>
    </p:spTree>
    <p:extLst>
      <p:ext uri="{BB962C8B-B14F-4D97-AF65-F5344CB8AC3E}">
        <p14:creationId xmlns:p14="http://schemas.microsoft.com/office/powerpoint/2010/main" val="21795032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D78118-22C1-FC40-A32B-A0EFB3F79E8E}" type="datetimeFigureOut">
              <a:rPr lang="fr-FR" smtClean="0"/>
              <a:t>06.11.19</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CH" smtClean="0"/>
              <a:t>Cliquez pour modifier les styles du texte du masque</a:t>
            </a:r>
          </a:p>
          <a:p>
            <a:pPr lvl="1"/>
            <a:r>
              <a:rPr lang="fr-CH" smtClean="0"/>
              <a:t>Deuxième niveau</a:t>
            </a:r>
          </a:p>
          <a:p>
            <a:pPr lvl="2"/>
            <a:r>
              <a:rPr lang="fr-CH" smtClean="0"/>
              <a:t>Troisième niveau</a:t>
            </a:r>
          </a:p>
          <a:p>
            <a:pPr lvl="3"/>
            <a:r>
              <a:rPr lang="fr-CH" smtClean="0"/>
              <a:t>Quatrième niveau</a:t>
            </a:r>
          </a:p>
          <a:p>
            <a:pPr lvl="4"/>
            <a:r>
              <a:rPr lang="fr-CH"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D96732-4E08-6845-AE30-94AEEA0EF919}" type="slidenum">
              <a:rPr lang="fr-FR" smtClean="0"/>
              <a:t>‹#›</a:t>
            </a:fld>
            <a:endParaRPr lang="fr-FR"/>
          </a:p>
        </p:txBody>
      </p:sp>
    </p:spTree>
    <p:extLst>
      <p:ext uri="{BB962C8B-B14F-4D97-AF65-F5344CB8AC3E}">
        <p14:creationId xmlns:p14="http://schemas.microsoft.com/office/powerpoint/2010/main" val="393953071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Cliquez et modifiez le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06.11.19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Cliquez et modifiez le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06.11.19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Cliquez et modifiez le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Cliquez pour 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06.11.19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Cliquez et modifiez le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06.11.19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Cliquez et modifiez le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06.11.19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Cliquez et modifiez le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06.11.19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06.11.19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Cliquez et modifiez le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06.11.19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Cliquez et modifiez le titre</a:t>
            </a:r>
            <a:endParaRPr lang="en-US" dirty="0"/>
          </a:p>
        </p:txBody>
      </p:sp>
      <p:sp>
        <p:nvSpPr>
          <p:cNvPr id="3" name="Content Placeholder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06.11.19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Cliquez et modifiez le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06.11.19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06.11.19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Cliquez et modifiez le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06.11.19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Cliquez et modifiez le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06.11.19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06.11.19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Cliquez et modifiez le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42A54C80-263E-416B-A8E0-580EDEADCBDC}" type="datetimeFigureOut">
              <a:rPr lang="en-US" dirty="0"/>
              <a:t>06.11.19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Cliquez et modifiez le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Faire glisser l'image vers l'espace réservé ou cliquer sur l'icône pour l'ajouter</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06.11.19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Cliquez et modifiez le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06.11.19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07067" y="1581383"/>
            <a:ext cx="7766936" cy="1646302"/>
          </a:xfrm>
        </p:spPr>
        <p:txBody>
          <a:bodyPr/>
          <a:lstStyle/>
          <a:p>
            <a:r>
              <a:rPr lang="fr-FR" sz="4400" dirty="0" smtClean="0"/>
              <a:t>Développement du pouvoir d’agir des personnes et des collectivités</a:t>
            </a:r>
            <a:endParaRPr lang="fr-FR" sz="4400" dirty="0"/>
          </a:p>
        </p:txBody>
      </p:sp>
      <p:sp>
        <p:nvSpPr>
          <p:cNvPr id="3" name="Sous-titre 2"/>
          <p:cNvSpPr>
            <a:spLocks noGrp="1"/>
          </p:cNvSpPr>
          <p:nvPr>
            <p:ph type="subTitle" idx="1"/>
          </p:nvPr>
        </p:nvSpPr>
        <p:spPr>
          <a:xfrm>
            <a:off x="1264254" y="3714702"/>
            <a:ext cx="7766936" cy="1096899"/>
          </a:xfrm>
        </p:spPr>
        <p:txBody>
          <a:bodyPr>
            <a:noAutofit/>
          </a:bodyPr>
          <a:lstStyle/>
          <a:p>
            <a:pPr algn="l"/>
            <a:r>
              <a:rPr lang="fr-FR" sz="3600" dirty="0" smtClean="0"/>
              <a:t>Quelles marges de manœuvre ? </a:t>
            </a:r>
          </a:p>
          <a:p>
            <a:pPr algn="l"/>
            <a:r>
              <a:rPr lang="fr-FR" sz="3600" dirty="0" smtClean="0"/>
              <a:t>Pour qui ? Pour quoi ? </a:t>
            </a:r>
          </a:p>
          <a:p>
            <a:pPr algn="l"/>
            <a:r>
              <a:rPr lang="fr-FR" sz="2400" dirty="0" smtClean="0"/>
              <a:t>Exemples concrets et éléments conceptuels</a:t>
            </a:r>
          </a:p>
          <a:p>
            <a:pPr algn="l"/>
            <a:endParaRPr lang="fr-FR" sz="2000" dirty="0"/>
          </a:p>
          <a:p>
            <a:r>
              <a:rPr lang="fr-FR" sz="2000" dirty="0" smtClean="0"/>
              <a:t>Isabelle Soguel-Maître d’enseignement à la HES-TS et Santé, Lausanne/</a:t>
            </a:r>
            <a:r>
              <a:rPr lang="fr-FR" sz="2000" dirty="0"/>
              <a:t>Formatrice d’adultes </a:t>
            </a:r>
          </a:p>
        </p:txBody>
      </p:sp>
    </p:spTree>
    <p:extLst>
      <p:ext uri="{BB962C8B-B14F-4D97-AF65-F5344CB8AC3E}">
        <p14:creationId xmlns:p14="http://schemas.microsoft.com/office/powerpoint/2010/main" val="14141353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Une dimension organisationnelle</a:t>
            </a:r>
            <a:br>
              <a:rPr lang="fr-FR" dirty="0" smtClean="0"/>
            </a:br>
            <a:r>
              <a:rPr lang="fr-FR" i="1" dirty="0" smtClean="0"/>
              <a:t>Les conditions de travail</a:t>
            </a:r>
            <a:endParaRPr lang="fr-FR" i="1" dirty="0"/>
          </a:p>
        </p:txBody>
      </p:sp>
      <p:sp>
        <p:nvSpPr>
          <p:cNvPr id="3" name="Espace réservé du contenu 2"/>
          <p:cNvSpPr>
            <a:spLocks noGrp="1"/>
          </p:cNvSpPr>
          <p:nvPr>
            <p:ph idx="1"/>
          </p:nvPr>
        </p:nvSpPr>
        <p:spPr/>
        <p:txBody>
          <a:bodyPr>
            <a:normAutofit/>
          </a:bodyPr>
          <a:lstStyle/>
          <a:p>
            <a:pPr marL="0" indent="0">
              <a:buNone/>
            </a:pPr>
            <a:r>
              <a:rPr lang="fr-FR" sz="2400" dirty="0"/>
              <a:t>Facteurs externes : 6 dimensions à </a:t>
            </a:r>
            <a:r>
              <a:rPr lang="fr-FR" sz="2400" dirty="0" smtClean="0"/>
              <a:t>risque*</a:t>
            </a:r>
            <a:r>
              <a:rPr lang="fr-FR" sz="2400" dirty="0"/>
              <a:t> </a:t>
            </a:r>
            <a:r>
              <a:rPr lang="fr-FR" dirty="0"/>
              <a:t> </a:t>
            </a:r>
            <a:endParaRPr lang="fr-FR" dirty="0" smtClean="0"/>
          </a:p>
          <a:p>
            <a:pPr marL="0" indent="0">
              <a:buNone/>
            </a:pPr>
            <a:endParaRPr lang="fr-CH" dirty="0"/>
          </a:p>
          <a:p>
            <a:pPr lvl="0"/>
            <a:r>
              <a:rPr lang="fr-FR" sz="2000" dirty="0"/>
              <a:t>la charge de travail</a:t>
            </a:r>
            <a:endParaRPr lang="fr-CH" sz="2000" dirty="0"/>
          </a:p>
          <a:p>
            <a:pPr lvl="0"/>
            <a:r>
              <a:rPr lang="fr-FR" sz="2000" dirty="0"/>
              <a:t>le contrôle</a:t>
            </a:r>
            <a:endParaRPr lang="fr-CH" sz="2000" dirty="0"/>
          </a:p>
          <a:p>
            <a:pPr lvl="0"/>
            <a:r>
              <a:rPr lang="fr-FR" sz="2000" dirty="0"/>
              <a:t>la reconnaissance</a:t>
            </a:r>
            <a:endParaRPr lang="fr-CH" sz="2000" dirty="0"/>
          </a:p>
          <a:p>
            <a:pPr lvl="0"/>
            <a:r>
              <a:rPr lang="fr-FR" sz="2000" dirty="0"/>
              <a:t>la communauté</a:t>
            </a:r>
            <a:endParaRPr lang="fr-CH" sz="2000" dirty="0"/>
          </a:p>
          <a:p>
            <a:pPr lvl="0"/>
            <a:r>
              <a:rPr lang="fr-FR" sz="2000" dirty="0"/>
              <a:t>la justice et le respect</a:t>
            </a:r>
            <a:endParaRPr lang="fr-CH" sz="2000" dirty="0"/>
          </a:p>
          <a:p>
            <a:pPr lvl="0"/>
            <a:r>
              <a:rPr lang="fr-FR" sz="2000" dirty="0"/>
              <a:t>les valeurs </a:t>
            </a:r>
            <a:endParaRPr lang="fr-FR" sz="2000" dirty="0" smtClean="0"/>
          </a:p>
          <a:p>
            <a:pPr marL="0" lvl="0" indent="0">
              <a:buNone/>
            </a:pPr>
            <a:r>
              <a:rPr lang="fr-FR" dirty="0" smtClean="0"/>
              <a:t>* </a:t>
            </a:r>
            <a:r>
              <a:rPr lang="fr-FR" dirty="0" smtClean="0"/>
              <a:t>Christina </a:t>
            </a:r>
            <a:r>
              <a:rPr lang="fr-FR" dirty="0" err="1" smtClean="0"/>
              <a:t>Maslach</a:t>
            </a:r>
            <a:endParaRPr lang="fr-CH" dirty="0"/>
          </a:p>
          <a:p>
            <a:endParaRPr lang="fr-FR" dirty="0"/>
          </a:p>
        </p:txBody>
      </p:sp>
    </p:spTree>
    <p:extLst>
      <p:ext uri="{BB962C8B-B14F-4D97-AF65-F5344CB8AC3E}">
        <p14:creationId xmlns:p14="http://schemas.microsoft.com/office/powerpoint/2010/main" val="5630421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Une dimension personnelle</a:t>
            </a:r>
            <a:endParaRPr lang="fr-FR" dirty="0"/>
          </a:p>
        </p:txBody>
      </p:sp>
      <p:sp>
        <p:nvSpPr>
          <p:cNvPr id="3" name="Espace réservé du texte 2"/>
          <p:cNvSpPr>
            <a:spLocks noGrp="1"/>
          </p:cNvSpPr>
          <p:nvPr>
            <p:ph type="body" idx="1"/>
          </p:nvPr>
        </p:nvSpPr>
        <p:spPr/>
        <p:txBody>
          <a:bodyPr/>
          <a:lstStyle/>
          <a:p>
            <a:r>
              <a:rPr lang="fr-FR" dirty="0" smtClean="0"/>
              <a:t>Sa relation au travail</a:t>
            </a:r>
            <a:endParaRPr lang="fr-FR" dirty="0"/>
          </a:p>
        </p:txBody>
      </p:sp>
      <p:sp>
        <p:nvSpPr>
          <p:cNvPr id="4" name="Espace réservé du contenu 3"/>
          <p:cNvSpPr>
            <a:spLocks noGrp="1"/>
          </p:cNvSpPr>
          <p:nvPr>
            <p:ph sz="half" idx="2"/>
          </p:nvPr>
        </p:nvSpPr>
        <p:spPr>
          <a:xfrm>
            <a:off x="675745" y="2948900"/>
            <a:ext cx="4185623" cy="3304117"/>
          </a:xfrm>
        </p:spPr>
        <p:txBody>
          <a:bodyPr>
            <a:normAutofit/>
          </a:bodyPr>
          <a:lstStyle/>
          <a:p>
            <a:r>
              <a:rPr lang="fr-FR" dirty="0" smtClean="0"/>
              <a:t>Degré d’engagement, </a:t>
            </a:r>
          </a:p>
          <a:p>
            <a:r>
              <a:rPr lang="fr-FR" dirty="0"/>
              <a:t>I</a:t>
            </a:r>
            <a:r>
              <a:rPr lang="fr-FR" dirty="0" smtClean="0"/>
              <a:t>déal professionnel, </a:t>
            </a:r>
          </a:p>
          <a:p>
            <a:r>
              <a:rPr lang="fr-FR" dirty="0"/>
              <a:t>Sentiment </a:t>
            </a:r>
            <a:r>
              <a:rPr lang="fr-FR" dirty="0" smtClean="0"/>
              <a:t>d’utilité,</a:t>
            </a:r>
            <a:endParaRPr lang="fr-CH" dirty="0"/>
          </a:p>
          <a:p>
            <a:r>
              <a:rPr lang="fr-FR" dirty="0"/>
              <a:t>R</a:t>
            </a:r>
            <a:r>
              <a:rPr lang="fr-FR" dirty="0" smtClean="0"/>
              <a:t>ythmes biologiques,</a:t>
            </a:r>
            <a:endParaRPr lang="fr-CH" dirty="0"/>
          </a:p>
          <a:p>
            <a:r>
              <a:rPr lang="fr-FR" dirty="0"/>
              <a:t>Valeur </a:t>
            </a:r>
            <a:r>
              <a:rPr lang="fr-FR" dirty="0" smtClean="0"/>
              <a:t>« travail » </a:t>
            </a:r>
            <a:r>
              <a:rPr lang="fr-FR" dirty="0"/>
              <a:t>dans l’identité </a:t>
            </a:r>
            <a:r>
              <a:rPr lang="fr-FR" dirty="0" smtClean="0"/>
              <a:t>de chacun,</a:t>
            </a:r>
          </a:p>
          <a:p>
            <a:r>
              <a:rPr lang="fr-FR" dirty="0" smtClean="0"/>
              <a:t>Degré de satisfaction</a:t>
            </a:r>
            <a:r>
              <a:rPr lang="fr-FR" dirty="0"/>
              <a:t> </a:t>
            </a:r>
            <a:r>
              <a:rPr lang="fr-FR" dirty="0" smtClean="0"/>
              <a:t>au travail.</a:t>
            </a:r>
            <a:endParaRPr lang="fr-CH" dirty="0"/>
          </a:p>
          <a:p>
            <a:endParaRPr lang="fr-CH" dirty="0"/>
          </a:p>
        </p:txBody>
      </p:sp>
      <p:sp>
        <p:nvSpPr>
          <p:cNvPr id="5" name="Espace réservé du texte 4"/>
          <p:cNvSpPr>
            <a:spLocks noGrp="1"/>
          </p:cNvSpPr>
          <p:nvPr>
            <p:ph type="body" sz="quarter" idx="3"/>
          </p:nvPr>
        </p:nvSpPr>
        <p:spPr/>
        <p:txBody>
          <a:bodyPr/>
          <a:lstStyle/>
          <a:p>
            <a:r>
              <a:rPr lang="fr-FR" dirty="0" smtClean="0"/>
              <a:t>Ses ressources personnelles</a:t>
            </a:r>
            <a:endParaRPr lang="fr-FR" dirty="0"/>
          </a:p>
        </p:txBody>
      </p:sp>
      <p:sp>
        <p:nvSpPr>
          <p:cNvPr id="6" name="Espace réservé du contenu 5"/>
          <p:cNvSpPr>
            <a:spLocks noGrp="1"/>
          </p:cNvSpPr>
          <p:nvPr>
            <p:ph sz="quarter" idx="4"/>
          </p:nvPr>
        </p:nvSpPr>
        <p:spPr>
          <a:xfrm>
            <a:off x="5088383" y="2948900"/>
            <a:ext cx="4185617" cy="3304117"/>
          </a:xfrm>
        </p:spPr>
        <p:txBody>
          <a:bodyPr/>
          <a:lstStyle/>
          <a:p>
            <a:r>
              <a:rPr lang="fr-FR" dirty="0" smtClean="0"/>
              <a:t>Activités permettant de décharger la charge émotionnelle: sport, musique, art…</a:t>
            </a:r>
          </a:p>
          <a:p>
            <a:r>
              <a:rPr lang="fr-FR" dirty="0" smtClean="0"/>
              <a:t>Conscience de soi,</a:t>
            </a:r>
          </a:p>
          <a:p>
            <a:r>
              <a:rPr lang="fr-FR" dirty="0" smtClean="0"/>
              <a:t>Environnement familial,</a:t>
            </a:r>
          </a:p>
          <a:p>
            <a:r>
              <a:rPr lang="fr-FR" dirty="0" smtClean="0"/>
              <a:t>Capacité à maintenir un équilibre entre le « donner » et le « recevoir ».</a:t>
            </a:r>
          </a:p>
          <a:p>
            <a:pPr marL="0" indent="0">
              <a:buNone/>
            </a:pPr>
            <a:endParaRPr lang="fr-FR" dirty="0" smtClean="0"/>
          </a:p>
          <a:p>
            <a:endParaRPr lang="fr-FR" dirty="0"/>
          </a:p>
        </p:txBody>
      </p:sp>
    </p:spTree>
    <p:extLst>
      <p:ext uri="{BB962C8B-B14F-4D97-AF65-F5344CB8AC3E}">
        <p14:creationId xmlns:p14="http://schemas.microsoft.com/office/powerpoint/2010/main" val="3278641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859371"/>
            <a:ext cx="6761468" cy="1278466"/>
          </a:xfrm>
        </p:spPr>
        <p:txBody>
          <a:bodyPr>
            <a:noAutofit/>
          </a:bodyPr>
          <a:lstStyle/>
          <a:p>
            <a:r>
              <a:rPr lang="fr-FR" sz="4000" dirty="0" smtClean="0"/>
              <a:t>Au croisement du structurel et de l’individuel…</a:t>
            </a:r>
            <a:endParaRPr lang="fr-FR" sz="4000" dirty="0"/>
          </a:p>
        </p:txBody>
      </p:sp>
      <p:sp>
        <p:nvSpPr>
          <p:cNvPr id="3" name="Espace réservé du contenu 2"/>
          <p:cNvSpPr>
            <a:spLocks noGrp="1"/>
          </p:cNvSpPr>
          <p:nvPr>
            <p:ph idx="1"/>
          </p:nvPr>
        </p:nvSpPr>
        <p:spPr/>
        <p:txBody>
          <a:bodyPr/>
          <a:lstStyle/>
          <a:p>
            <a:endParaRPr lang="fr-FR" dirty="0" smtClean="0"/>
          </a:p>
          <a:p>
            <a:endParaRPr lang="fr-FR" dirty="0"/>
          </a:p>
          <a:p>
            <a:endParaRPr lang="fr-FR" dirty="0" smtClean="0"/>
          </a:p>
          <a:p>
            <a:endParaRPr lang="fr-FR" dirty="0"/>
          </a:p>
          <a:p>
            <a:endParaRPr lang="fr-FR" dirty="0" smtClean="0"/>
          </a:p>
          <a:p>
            <a:endParaRPr lang="fr-FR" dirty="0"/>
          </a:p>
          <a:p>
            <a:endParaRPr lang="fr-FR" dirty="0" smtClean="0"/>
          </a:p>
          <a:p>
            <a:endParaRPr lang="fr-FR" dirty="0"/>
          </a:p>
          <a:p>
            <a:endParaRPr lang="fr-FR" dirty="0" smtClean="0"/>
          </a:p>
          <a:p>
            <a:endParaRPr lang="fr-FR" dirty="0"/>
          </a:p>
          <a:p>
            <a:r>
              <a:rPr lang="fr-FR" sz="3200" dirty="0" smtClean="0"/>
              <a:t>Une posture, </a:t>
            </a:r>
          </a:p>
          <a:p>
            <a:r>
              <a:rPr lang="fr-FR" sz="3200" dirty="0" smtClean="0"/>
              <a:t>des pratiques.</a:t>
            </a:r>
            <a:endParaRPr lang="fr-FR" sz="3200" dirty="0"/>
          </a:p>
        </p:txBody>
      </p:sp>
      <p:sp>
        <p:nvSpPr>
          <p:cNvPr id="4" name="Espace réservé du texte 3"/>
          <p:cNvSpPr>
            <a:spLocks noGrp="1"/>
          </p:cNvSpPr>
          <p:nvPr>
            <p:ph type="body" sz="half" idx="2"/>
          </p:nvPr>
        </p:nvSpPr>
        <p:spPr>
          <a:xfrm>
            <a:off x="677334" y="2777069"/>
            <a:ext cx="7396488" cy="2584449"/>
          </a:xfrm>
        </p:spPr>
        <p:txBody>
          <a:bodyPr>
            <a:normAutofit/>
          </a:bodyPr>
          <a:lstStyle/>
          <a:p>
            <a:r>
              <a:rPr lang="fr-FR" sz="3200" dirty="0" smtClean="0"/>
              <a:t>Sa manière de pratiquer son métier.</a:t>
            </a:r>
            <a:endParaRPr lang="fr-FR" sz="3200" dirty="0"/>
          </a:p>
        </p:txBody>
      </p:sp>
    </p:spTree>
    <p:extLst>
      <p:ext uri="{BB962C8B-B14F-4D97-AF65-F5344CB8AC3E}">
        <p14:creationId xmlns:p14="http://schemas.microsoft.com/office/powerpoint/2010/main" val="42108189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solidFill>
                  <a:srgbClr val="92D050"/>
                </a:solidFill>
              </a:rPr>
              <a:t>Développement du pouvoir d’agir des personnes et des collectivités</a:t>
            </a:r>
            <a:br>
              <a:rPr lang="fr-FR" dirty="0">
                <a:solidFill>
                  <a:srgbClr val="92D050"/>
                </a:solidFill>
              </a:rPr>
            </a:br>
            <a:endParaRPr lang="fr-FR" dirty="0"/>
          </a:p>
        </p:txBody>
      </p:sp>
      <p:sp>
        <p:nvSpPr>
          <p:cNvPr id="3" name="Espace réservé du contenu 2"/>
          <p:cNvSpPr>
            <a:spLocks noGrp="1"/>
          </p:cNvSpPr>
          <p:nvPr>
            <p:ph idx="1"/>
          </p:nvPr>
        </p:nvSpPr>
        <p:spPr/>
        <p:txBody>
          <a:bodyPr/>
          <a:lstStyle/>
          <a:p>
            <a:pPr>
              <a:buFont typeface="Wingdings" charset="2"/>
              <a:buChar char="Ø"/>
            </a:pPr>
            <a:r>
              <a:rPr lang="fr-FR" dirty="0"/>
              <a:t>Les pratiques iatrogènes</a:t>
            </a:r>
          </a:p>
          <a:p>
            <a:pPr>
              <a:buFont typeface="Wingdings" charset="2"/>
              <a:buChar char="Ø"/>
            </a:pPr>
            <a:r>
              <a:rPr lang="fr-FR" dirty="0"/>
              <a:t>La souffrance</a:t>
            </a:r>
          </a:p>
          <a:p>
            <a:pPr>
              <a:buFont typeface="Wingdings" charset="2"/>
              <a:buChar char="Ø"/>
            </a:pPr>
            <a:r>
              <a:rPr lang="fr-FR" dirty="0"/>
              <a:t>Le pouvoir d’agir</a:t>
            </a:r>
          </a:p>
          <a:p>
            <a:pPr>
              <a:buFont typeface="Wingdings" charset="2"/>
              <a:buChar char="Ø"/>
            </a:pPr>
            <a:r>
              <a:rPr lang="fr-FR" dirty="0"/>
              <a:t>L’inhibition de l’action</a:t>
            </a:r>
          </a:p>
          <a:p>
            <a:pPr>
              <a:buFont typeface="Wingdings" charset="2"/>
              <a:buChar char="Ø"/>
            </a:pPr>
            <a:r>
              <a:rPr lang="fr-FR" dirty="0"/>
              <a:t>Les enjeux des </a:t>
            </a:r>
            <a:r>
              <a:rPr lang="fr-FR" dirty="0" smtClean="0"/>
              <a:t>praticiens</a:t>
            </a:r>
          </a:p>
          <a:p>
            <a:pPr>
              <a:buFont typeface="Wingdings" charset="2"/>
              <a:buChar char="Ø"/>
            </a:pPr>
            <a:endParaRPr lang="fr-FR" dirty="0"/>
          </a:p>
          <a:p>
            <a:pPr marL="0" indent="0">
              <a:buNone/>
            </a:pPr>
            <a:r>
              <a:rPr lang="fr-FR" dirty="0">
                <a:solidFill>
                  <a:srgbClr val="92D050"/>
                </a:solidFill>
              </a:rPr>
              <a:t>Résultats de l’étude</a:t>
            </a:r>
          </a:p>
          <a:p>
            <a:pPr>
              <a:buFont typeface="Wingdings" charset="2"/>
              <a:buChar char="Ø"/>
            </a:pPr>
            <a:r>
              <a:rPr lang="fr-FR" sz="1600" dirty="0">
                <a:solidFill>
                  <a:schemeClr val="tx1"/>
                </a:solidFill>
              </a:rPr>
              <a:t>Quelques chiffres</a:t>
            </a:r>
          </a:p>
          <a:p>
            <a:pPr>
              <a:buFont typeface="Wingdings" charset="2"/>
              <a:buChar char="Ø"/>
            </a:pPr>
            <a:endParaRPr lang="fr-FR" dirty="0"/>
          </a:p>
          <a:p>
            <a:endParaRPr lang="fr-FR" dirty="0"/>
          </a:p>
        </p:txBody>
      </p:sp>
    </p:spTree>
    <p:extLst>
      <p:ext uri="{BB962C8B-B14F-4D97-AF65-F5344CB8AC3E}">
        <p14:creationId xmlns:p14="http://schemas.microsoft.com/office/powerpoint/2010/main" val="38874616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t>Certaines pratiques sociales sont iatrogènes</a:t>
            </a:r>
            <a:endParaRPr lang="fr-FR" sz="3200" dirty="0"/>
          </a:p>
        </p:txBody>
      </p:sp>
      <p:sp>
        <p:nvSpPr>
          <p:cNvPr id="3" name="Espace réservé du contenu 2"/>
          <p:cNvSpPr>
            <a:spLocks noGrp="1"/>
          </p:cNvSpPr>
          <p:nvPr>
            <p:ph idx="1"/>
          </p:nvPr>
        </p:nvSpPr>
        <p:spPr>
          <a:xfrm>
            <a:off x="677334" y="1712415"/>
            <a:ext cx="8596668" cy="4319264"/>
          </a:xfrm>
        </p:spPr>
        <p:txBody>
          <a:bodyPr>
            <a:normAutofit/>
          </a:bodyPr>
          <a:lstStyle/>
          <a:p>
            <a:pPr marL="0" indent="0">
              <a:lnSpc>
                <a:spcPct val="60000"/>
              </a:lnSpc>
              <a:buNone/>
            </a:pPr>
            <a:r>
              <a:rPr lang="fr-FR" dirty="0" smtClean="0"/>
              <a:t> </a:t>
            </a:r>
            <a:endParaRPr lang="fr-FR" dirty="0"/>
          </a:p>
          <a:p>
            <a:pPr marL="0" indent="0" algn="ctr">
              <a:buNone/>
            </a:pPr>
            <a:r>
              <a:rPr lang="fr-FR" sz="2400" dirty="0"/>
              <a:t>Elles créent de la souffrance pour les personnes accompagnées </a:t>
            </a:r>
          </a:p>
          <a:p>
            <a:pPr marL="0" indent="0" algn="ctr">
              <a:buNone/>
            </a:pPr>
            <a:r>
              <a:rPr lang="fr-FR" sz="2400" dirty="0"/>
              <a:t>ET </a:t>
            </a:r>
          </a:p>
          <a:p>
            <a:pPr marL="0" indent="0" algn="ctr">
              <a:buNone/>
            </a:pPr>
            <a:r>
              <a:rPr lang="fr-FR" sz="2400" dirty="0"/>
              <a:t>pour les professionnels</a:t>
            </a:r>
            <a:r>
              <a:rPr lang="fr-FR" sz="2400" dirty="0" smtClean="0"/>
              <a:t>.</a:t>
            </a:r>
          </a:p>
          <a:p>
            <a:pPr marL="0" indent="0">
              <a:buNone/>
            </a:pPr>
            <a:endParaRPr lang="fr-FR" dirty="0"/>
          </a:p>
          <a:p>
            <a:pPr marL="0" indent="0">
              <a:buNone/>
            </a:pPr>
            <a:r>
              <a:rPr lang="fr-FR" dirty="0" smtClean="0"/>
              <a:t>En faisant peser sur le professionnel la responsabilité d’un changement qu’il n’est pas en mesure d’effectuer, puisqu’il concerne la personne accompagnée.</a:t>
            </a:r>
          </a:p>
          <a:p>
            <a:pPr marL="0" indent="0">
              <a:buNone/>
            </a:pPr>
            <a:r>
              <a:rPr lang="fr-FR" dirty="0" smtClean="0"/>
              <a:t>En lui faisant croire que son activité professionnelle est de trouver des solutions, ce qui le met dans l’impuissance lorsque qu’il n’en trouve pas, que la personne n’en veut pas, ou que les solutions ne produisent pas le changement escompté.</a:t>
            </a:r>
            <a:endParaRPr lang="fr-FR" dirty="0"/>
          </a:p>
          <a:p>
            <a:pPr algn="ctr"/>
            <a:endParaRPr lang="fr-FR" dirty="0"/>
          </a:p>
          <a:p>
            <a:endParaRPr lang="fr-FR" dirty="0"/>
          </a:p>
        </p:txBody>
      </p:sp>
    </p:spTree>
    <p:extLst>
      <p:ext uri="{BB962C8B-B14F-4D97-AF65-F5344CB8AC3E}">
        <p14:creationId xmlns:p14="http://schemas.microsoft.com/office/powerpoint/2010/main" val="13798285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Résultats de l’étude </a:t>
            </a:r>
            <a:endParaRPr lang="fr-FR" dirty="0"/>
          </a:p>
        </p:txBody>
      </p:sp>
      <p:sp>
        <p:nvSpPr>
          <p:cNvPr id="3" name="Sous-titre 2"/>
          <p:cNvSpPr>
            <a:spLocks noGrp="1"/>
          </p:cNvSpPr>
          <p:nvPr>
            <p:ph type="subTitle" idx="1"/>
          </p:nvPr>
        </p:nvSpPr>
        <p:spPr/>
        <p:txBody>
          <a:bodyPr>
            <a:normAutofit/>
          </a:bodyPr>
          <a:lstStyle/>
          <a:p>
            <a:r>
              <a:rPr lang="fr-FR" sz="2800" dirty="0" smtClean="0"/>
              <a:t>Quelques chiffres: questionnaire en ligne</a:t>
            </a:r>
            <a:endParaRPr lang="fr-FR" sz="2800" dirty="0"/>
          </a:p>
        </p:txBody>
      </p:sp>
    </p:spTree>
    <p:extLst>
      <p:ext uri="{BB962C8B-B14F-4D97-AF65-F5344CB8AC3E}">
        <p14:creationId xmlns:p14="http://schemas.microsoft.com/office/powerpoint/2010/main" val="187097503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a:t>
            </a:r>
            <a:r>
              <a:rPr lang="fr-FR" dirty="0" smtClean="0"/>
              <a:t>ritères… et ressentis…</a:t>
            </a:r>
            <a:endParaRPr lang="fr-FR" dirty="0"/>
          </a:p>
        </p:txBody>
      </p:sp>
      <p:sp>
        <p:nvSpPr>
          <p:cNvPr id="3" name="Espace réservé du contenu 2"/>
          <p:cNvSpPr>
            <a:spLocks noGrp="1"/>
          </p:cNvSpPr>
          <p:nvPr>
            <p:ph idx="1"/>
          </p:nvPr>
        </p:nvSpPr>
        <p:spPr/>
        <p:txBody>
          <a:bodyPr>
            <a:normAutofit/>
          </a:bodyPr>
          <a:lstStyle/>
          <a:p>
            <a:pPr>
              <a:buFont typeface="Wingdings" charset="2"/>
              <a:buChar char="Ø"/>
            </a:pPr>
            <a:r>
              <a:rPr lang="fr-FR" sz="2000" dirty="0" smtClean="0"/>
              <a:t>Liste des 24 critères</a:t>
            </a:r>
          </a:p>
          <a:p>
            <a:pPr>
              <a:buFont typeface="Wingdings" charset="2"/>
              <a:buChar char="Ø"/>
            </a:pPr>
            <a:endParaRPr lang="fr-FR" sz="2000" dirty="0" smtClean="0"/>
          </a:p>
          <a:p>
            <a:pPr>
              <a:buFont typeface="Wingdings" charset="2"/>
              <a:buChar char="Ø"/>
            </a:pPr>
            <a:r>
              <a:rPr lang="fr-FR" sz="2000" dirty="0" smtClean="0"/>
              <a:t>Choix par les </a:t>
            </a:r>
            <a:r>
              <a:rPr lang="fr-FR" sz="2000" dirty="0" err="1" smtClean="0"/>
              <a:t>participant.e.s</a:t>
            </a:r>
            <a:r>
              <a:rPr lang="fr-FR" sz="2000" dirty="0" smtClean="0"/>
              <a:t> des 10 critères les plus significatifs pour elles/eux</a:t>
            </a:r>
          </a:p>
          <a:p>
            <a:pPr>
              <a:buFont typeface="Wingdings" charset="2"/>
              <a:buChar char="Ø"/>
            </a:pPr>
            <a:endParaRPr lang="fr-FR" sz="2000" dirty="0"/>
          </a:p>
          <a:p>
            <a:pPr>
              <a:buFont typeface="Wingdings" charset="2"/>
              <a:buChar char="Ø"/>
            </a:pPr>
            <a:r>
              <a:rPr lang="fr-FR" sz="2000" dirty="0" smtClean="0"/>
              <a:t>Liste des ressentis: amélioration ou/et péjoration</a:t>
            </a:r>
          </a:p>
        </p:txBody>
      </p:sp>
    </p:spTree>
    <p:extLst>
      <p:ext uri="{BB962C8B-B14F-4D97-AF65-F5344CB8AC3E}">
        <p14:creationId xmlns:p14="http://schemas.microsoft.com/office/powerpoint/2010/main" val="128538093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451330" y="419131"/>
            <a:ext cx="5519209" cy="738664"/>
          </a:xfrm>
          <a:prstGeom prst="rect">
            <a:avLst/>
          </a:prstGeom>
          <a:noFill/>
        </p:spPr>
        <p:txBody>
          <a:bodyPr wrap="none" rtlCol="0">
            <a:spAutoFit/>
          </a:bodyPr>
          <a:lstStyle/>
          <a:p>
            <a:r>
              <a:rPr lang="fr-FR" sz="2400" dirty="0">
                <a:solidFill>
                  <a:srgbClr val="92D050"/>
                </a:solidFill>
              </a:rPr>
              <a:t>Les 11 critères principalement retenus</a:t>
            </a:r>
          </a:p>
          <a:p>
            <a:endParaRPr lang="fr-FR" dirty="0"/>
          </a:p>
        </p:txBody>
      </p:sp>
      <p:sp>
        <p:nvSpPr>
          <p:cNvPr id="3" name="ZoneTexte 2"/>
          <p:cNvSpPr txBox="1"/>
          <p:nvPr/>
        </p:nvSpPr>
        <p:spPr>
          <a:xfrm>
            <a:off x="777797" y="948690"/>
            <a:ext cx="9091500" cy="5909310"/>
          </a:xfrm>
          <a:prstGeom prst="rect">
            <a:avLst/>
          </a:prstGeom>
          <a:noFill/>
        </p:spPr>
        <p:txBody>
          <a:bodyPr wrap="square" rtlCol="0">
            <a:spAutoFit/>
          </a:bodyPr>
          <a:lstStyle/>
          <a:p>
            <a:pPr lvl="0"/>
            <a:endParaRPr lang="fr-FR" dirty="0" smtClean="0"/>
          </a:p>
          <a:p>
            <a:pPr marL="342900" lvl="0" indent="-342900">
              <a:buFont typeface="Wingdings" charset="2"/>
              <a:buChar char="Ø"/>
            </a:pPr>
            <a:r>
              <a:rPr lang="fr-FR" sz="2000" dirty="0" smtClean="0"/>
              <a:t>Avoir </a:t>
            </a:r>
            <a:r>
              <a:rPr lang="fr-FR" sz="2000" dirty="0"/>
              <a:t>des relations généralement agréables avec les collègues. (24)</a:t>
            </a:r>
            <a:endParaRPr lang="fr-CH" sz="2000" dirty="0"/>
          </a:p>
          <a:p>
            <a:pPr marL="342900" lvl="0" indent="-342900">
              <a:buFont typeface="Wingdings" charset="2"/>
              <a:buChar char="Ø"/>
            </a:pPr>
            <a:r>
              <a:rPr lang="fr-FR" sz="2000" dirty="0"/>
              <a:t>Bénéficier des marges de manœuvre qui permettent de prendre des décisions et d’agir sur ce qui est important pour soi. (23)</a:t>
            </a:r>
            <a:endParaRPr lang="fr-CH" sz="2000" dirty="0"/>
          </a:p>
          <a:p>
            <a:pPr marL="342900" lvl="0" indent="-342900">
              <a:buFont typeface="Wingdings" charset="2"/>
              <a:buChar char="Ø"/>
            </a:pPr>
            <a:r>
              <a:rPr lang="fr-FR" sz="2000" dirty="0"/>
              <a:t>Avoir de l’intérêt, voire du plaisir à effectuer les tâches requises. (22)</a:t>
            </a:r>
            <a:endParaRPr lang="fr-CH" sz="2000" dirty="0"/>
          </a:p>
          <a:p>
            <a:pPr marL="342900" lvl="0" indent="-342900">
              <a:buFont typeface="Wingdings" charset="2"/>
              <a:buChar char="Ø"/>
            </a:pPr>
            <a:r>
              <a:rPr lang="fr-FR" sz="2000" dirty="0"/>
              <a:t>Se sentir fidèle à soi-même dans ses comportements et dans les actions menées. (21)</a:t>
            </a:r>
            <a:endParaRPr lang="fr-CH" sz="2000" dirty="0"/>
          </a:p>
          <a:p>
            <a:pPr marL="342900" lvl="0" indent="-342900">
              <a:buFont typeface="Wingdings" charset="2"/>
              <a:buChar char="Ø"/>
            </a:pPr>
            <a:r>
              <a:rPr lang="fr-FR" sz="2000" dirty="0"/>
              <a:t>Bénéficier de la possibilité de créer de la nouveauté, de faire des projets, d’exercer sa créativité. (21)</a:t>
            </a:r>
            <a:endParaRPr lang="fr-CH" sz="2000" dirty="0"/>
          </a:p>
          <a:p>
            <a:pPr marL="342900" lvl="0" indent="-342900">
              <a:buFont typeface="Wingdings" charset="2"/>
              <a:buChar char="Ø"/>
            </a:pPr>
            <a:r>
              <a:rPr lang="fr-FR" sz="2000" dirty="0"/>
              <a:t>Trouver du sens au travail qui doit être réalisé. (21)</a:t>
            </a:r>
            <a:endParaRPr lang="fr-CH" sz="2000" dirty="0"/>
          </a:p>
          <a:p>
            <a:pPr marL="342900" lvl="0" indent="-342900">
              <a:buFont typeface="Wingdings" charset="2"/>
              <a:buChar char="Ø"/>
            </a:pPr>
            <a:r>
              <a:rPr lang="fr-FR" sz="2000" dirty="0"/>
              <a:t>Se sentir en cohérence avec les valeurs institutionnelles. (19)</a:t>
            </a:r>
            <a:endParaRPr lang="fr-CH" sz="2000" dirty="0"/>
          </a:p>
          <a:p>
            <a:pPr marL="342900" lvl="0" indent="-342900">
              <a:buFont typeface="Wingdings" charset="2"/>
              <a:buChar char="Ø"/>
            </a:pPr>
            <a:r>
              <a:rPr lang="fr-FR" sz="2000" dirty="0"/>
              <a:t>Pouvoir poser des frontières claires entre vie professionnelle et vie personnelle. (17)</a:t>
            </a:r>
            <a:endParaRPr lang="fr-CH" sz="2000" dirty="0"/>
          </a:p>
          <a:p>
            <a:pPr marL="342900" lvl="0" indent="-342900">
              <a:buFont typeface="Wingdings" charset="2"/>
              <a:buChar char="Ø"/>
            </a:pPr>
            <a:r>
              <a:rPr lang="fr-FR" sz="2000" dirty="0"/>
              <a:t>Vivre dans un climat professionnel constructif. (16)</a:t>
            </a:r>
            <a:endParaRPr lang="fr-CH" sz="2000" dirty="0"/>
          </a:p>
          <a:p>
            <a:pPr marL="342900" lvl="0" indent="-342900">
              <a:buFont typeface="Wingdings" charset="2"/>
              <a:buChar char="Ø"/>
            </a:pPr>
            <a:r>
              <a:rPr lang="fr-FR" sz="2000" dirty="0"/>
              <a:t>Tenir compte de ses besoins tout en assumant son travail. (13)</a:t>
            </a:r>
            <a:endParaRPr lang="fr-CH" sz="2000" dirty="0"/>
          </a:p>
          <a:p>
            <a:pPr marL="342900" lvl="0" indent="-342900">
              <a:buFont typeface="Wingdings" charset="2"/>
              <a:buChar char="Ø"/>
            </a:pPr>
            <a:r>
              <a:rPr lang="fr-FR" sz="2000" dirty="0"/>
              <a:t>Avoir un travail généralement satisfaisant (ce qui n’exclut pas des moments de stress, mais de manière temporaire et acceptable). (13)</a:t>
            </a:r>
            <a:endParaRPr lang="fr-CH" sz="2000" dirty="0"/>
          </a:p>
          <a:p>
            <a:pPr marL="342900" lvl="0" indent="-342900" defTabSz="914400">
              <a:buFont typeface="Wingdings" charset="2"/>
              <a:buChar char="Ø"/>
              <a:defRPr/>
            </a:pPr>
            <a:endParaRPr lang="fr-FR" sz="2000" dirty="0"/>
          </a:p>
          <a:p>
            <a:pPr marL="342900" indent="-342900">
              <a:buFont typeface="Wingdings" charset="2"/>
              <a:buChar char="Ø"/>
            </a:pPr>
            <a:endParaRPr lang="fr-FR" sz="2000" dirty="0"/>
          </a:p>
        </p:txBody>
      </p:sp>
    </p:spTree>
    <p:extLst>
      <p:ext uri="{BB962C8B-B14F-4D97-AF65-F5344CB8AC3E}">
        <p14:creationId xmlns:p14="http://schemas.microsoft.com/office/powerpoint/2010/main" val="26689312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01853" y="491067"/>
            <a:ext cx="5422451" cy="1278466"/>
          </a:xfrm>
        </p:spPr>
        <p:txBody>
          <a:bodyPr>
            <a:normAutofit/>
          </a:bodyPr>
          <a:lstStyle/>
          <a:p>
            <a:r>
              <a:rPr lang="fr-FR" sz="2400" dirty="0" smtClean="0"/>
              <a:t>Choix des critères :</a:t>
            </a:r>
            <a:br>
              <a:rPr lang="fr-FR" sz="2400" dirty="0" smtClean="0"/>
            </a:br>
            <a:r>
              <a:rPr lang="fr-FR" sz="2400" dirty="0" smtClean="0"/>
              <a:t>206 réponses</a:t>
            </a:r>
            <a:endParaRPr lang="fr-FR" sz="2400" dirty="0"/>
          </a:p>
        </p:txBody>
      </p:sp>
      <p:sp>
        <p:nvSpPr>
          <p:cNvPr id="4" name="Espace réservé du texte 3"/>
          <p:cNvSpPr>
            <a:spLocks noGrp="1"/>
          </p:cNvSpPr>
          <p:nvPr>
            <p:ph type="body" sz="half" idx="2"/>
          </p:nvPr>
        </p:nvSpPr>
        <p:spPr>
          <a:xfrm>
            <a:off x="1286406" y="2094927"/>
            <a:ext cx="6382556" cy="4470278"/>
          </a:xfrm>
        </p:spPr>
        <p:txBody>
          <a:bodyPr>
            <a:normAutofit/>
          </a:bodyPr>
          <a:lstStyle/>
          <a:p>
            <a:r>
              <a:rPr lang="fr-FR" sz="2400" dirty="0" smtClean="0"/>
              <a:t>Suite à la formation…</a:t>
            </a:r>
          </a:p>
          <a:p>
            <a:endParaRPr lang="fr-FR" sz="2400" dirty="0" smtClean="0"/>
          </a:p>
          <a:p>
            <a:pPr marL="285750" indent="-285750">
              <a:buFont typeface="Wingdings" charset="2"/>
              <a:buChar char="Ø"/>
            </a:pPr>
            <a:r>
              <a:rPr lang="fr-FR" sz="2400" dirty="0" smtClean="0"/>
              <a:t>Impacts positifs : 77 %</a:t>
            </a:r>
          </a:p>
          <a:p>
            <a:pPr marL="285750" indent="-285750">
              <a:buFont typeface="Wingdings" charset="2"/>
              <a:buChar char="Ø"/>
            </a:pPr>
            <a:r>
              <a:rPr lang="fr-FR" sz="2400" dirty="0"/>
              <a:t>Sans impact : 21,5 %</a:t>
            </a:r>
          </a:p>
          <a:p>
            <a:pPr marL="285750" indent="-285750">
              <a:buFont typeface="Wingdings" charset="2"/>
              <a:buChar char="Ø"/>
            </a:pPr>
            <a:r>
              <a:rPr lang="fr-FR" sz="2400" dirty="0"/>
              <a:t>Impacts négatifs : 3 réponses</a:t>
            </a:r>
          </a:p>
          <a:p>
            <a:pPr marL="742813" lvl="1" indent="-285750">
              <a:lnSpc>
                <a:spcPct val="120000"/>
              </a:lnSpc>
              <a:spcBef>
                <a:spcPts val="0"/>
              </a:spcBef>
              <a:buFont typeface="Arial"/>
              <a:buChar char="•"/>
            </a:pPr>
            <a:r>
              <a:rPr lang="fr-FR" sz="1800" dirty="0"/>
              <a:t>Se sentir en cohérence avec les valeurs institutionnelles</a:t>
            </a:r>
            <a:endParaRPr lang="fr-FR" sz="1800" dirty="0">
              <a:solidFill>
                <a:srgbClr val="000000"/>
              </a:solidFill>
              <a:latin typeface="Cambria" charset="0"/>
            </a:endParaRPr>
          </a:p>
          <a:p>
            <a:pPr marL="742813" lvl="1" indent="-285750">
              <a:lnSpc>
                <a:spcPct val="120000"/>
              </a:lnSpc>
              <a:spcBef>
                <a:spcPts val="0"/>
              </a:spcBef>
              <a:buFont typeface="Arial" charset="0"/>
              <a:buChar char="•"/>
            </a:pPr>
            <a:r>
              <a:rPr lang="fr-FR" sz="1800" dirty="0"/>
              <a:t>Avoir de l’intérêt, voire du plaisir, à effectuer les tâches requises </a:t>
            </a:r>
          </a:p>
          <a:p>
            <a:endParaRPr lang="fr-FR" sz="2400" dirty="0"/>
          </a:p>
        </p:txBody>
      </p:sp>
    </p:spTree>
    <p:extLst>
      <p:ext uri="{BB962C8B-B14F-4D97-AF65-F5344CB8AC3E}">
        <p14:creationId xmlns:p14="http://schemas.microsoft.com/office/powerpoint/2010/main" val="193196206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400" dirty="0" smtClean="0"/>
              <a:t>Evolution des ressentis</a:t>
            </a:r>
            <a:br>
              <a:rPr lang="fr-FR" sz="2400" dirty="0" smtClean="0"/>
            </a:br>
            <a:r>
              <a:rPr lang="fr-FR" sz="2400" dirty="0" smtClean="0"/>
              <a:t>305 réponses</a:t>
            </a:r>
            <a:endParaRPr lang="fr-FR" sz="2400" dirty="0"/>
          </a:p>
        </p:txBody>
      </p:sp>
      <p:sp>
        <p:nvSpPr>
          <p:cNvPr id="3" name="Espace réservé du contenu 2"/>
          <p:cNvSpPr>
            <a:spLocks noGrp="1"/>
          </p:cNvSpPr>
          <p:nvPr>
            <p:ph idx="1"/>
          </p:nvPr>
        </p:nvSpPr>
        <p:spPr>
          <a:xfrm>
            <a:off x="677335" y="669638"/>
            <a:ext cx="5395574" cy="5764270"/>
          </a:xfr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lang="fr-FR" dirty="0" smtClean="0"/>
          </a:p>
          <a:p>
            <a:pPr marL="0" marR="0" lvl="0" indent="0" defTabSz="914400" eaLnBrk="1" fontAlgn="auto" latinLnBrk="0" hangingPunct="1">
              <a:lnSpc>
                <a:spcPct val="100000"/>
              </a:lnSpc>
              <a:spcBef>
                <a:spcPts val="0"/>
              </a:spcBef>
              <a:spcAft>
                <a:spcPts val="0"/>
              </a:spcAft>
              <a:buClrTx/>
              <a:buSzTx/>
              <a:buFontTx/>
              <a:buNone/>
              <a:tabLst/>
              <a:defRPr/>
            </a:pPr>
            <a:endParaRPr lang="fr-FR" dirty="0"/>
          </a:p>
          <a:p>
            <a:pPr marL="0" marR="0" lvl="0" indent="0" defTabSz="914400" eaLnBrk="1" fontAlgn="auto" latinLnBrk="0" hangingPunct="1">
              <a:lnSpc>
                <a:spcPct val="100000"/>
              </a:lnSpc>
              <a:spcBef>
                <a:spcPts val="0"/>
              </a:spcBef>
              <a:spcAft>
                <a:spcPts val="0"/>
              </a:spcAft>
              <a:buClrTx/>
              <a:buSzTx/>
              <a:buFontTx/>
              <a:buNone/>
              <a:tabLst/>
              <a:defRPr/>
            </a:pPr>
            <a:endParaRPr lang="fr-FR" dirty="0" smtClean="0"/>
          </a:p>
          <a:p>
            <a:pPr marL="0" marR="0" lvl="0" indent="0" defTabSz="914400" eaLnBrk="1" fontAlgn="auto" latinLnBrk="0" hangingPunct="1">
              <a:lnSpc>
                <a:spcPct val="100000"/>
              </a:lnSpc>
              <a:spcBef>
                <a:spcPts val="0"/>
              </a:spcBef>
              <a:spcAft>
                <a:spcPts val="0"/>
              </a:spcAft>
              <a:buClrTx/>
              <a:buSzTx/>
              <a:buFontTx/>
              <a:buNone/>
              <a:tabLst/>
              <a:defRPr/>
            </a:pPr>
            <a:endParaRPr lang="fr-FR" dirty="0"/>
          </a:p>
          <a:p>
            <a:pPr marL="0" marR="0" lvl="0" indent="0" defTabSz="914400" eaLnBrk="1" fontAlgn="auto" latinLnBrk="0" hangingPunct="1">
              <a:lnSpc>
                <a:spcPct val="100000"/>
              </a:lnSpc>
              <a:spcBef>
                <a:spcPts val="0"/>
              </a:spcBef>
              <a:spcAft>
                <a:spcPts val="0"/>
              </a:spcAft>
              <a:buClrTx/>
              <a:buSzTx/>
              <a:buFontTx/>
              <a:buNone/>
              <a:tabLst/>
              <a:defRPr/>
            </a:pPr>
            <a:endParaRPr lang="fr-FR" dirty="0" smtClean="0"/>
          </a:p>
          <a:p>
            <a:pPr marL="0" marR="0" lvl="0" indent="0" defTabSz="914400" eaLnBrk="1" fontAlgn="auto" latinLnBrk="0" hangingPunct="1">
              <a:lnSpc>
                <a:spcPct val="100000"/>
              </a:lnSpc>
              <a:spcBef>
                <a:spcPts val="0"/>
              </a:spcBef>
              <a:spcAft>
                <a:spcPts val="0"/>
              </a:spcAft>
              <a:buClrTx/>
              <a:buSzTx/>
              <a:buFontTx/>
              <a:buNone/>
              <a:tabLst/>
              <a:defRPr/>
            </a:pPr>
            <a:endParaRPr lang="fr-FR" dirty="0"/>
          </a:p>
          <a:p>
            <a:pPr marL="0" marR="0" lvl="0" indent="0" defTabSz="914400" eaLnBrk="1" fontAlgn="auto" latinLnBrk="0" hangingPunct="1">
              <a:lnSpc>
                <a:spcPct val="100000"/>
              </a:lnSpc>
              <a:spcBef>
                <a:spcPts val="0"/>
              </a:spcBef>
              <a:spcAft>
                <a:spcPts val="0"/>
              </a:spcAft>
              <a:buClrTx/>
              <a:buSzTx/>
              <a:buFontTx/>
              <a:buNone/>
              <a:tabLst/>
              <a:defRPr/>
            </a:pPr>
            <a:endParaRPr lang="fr-FR" dirty="0" smtClean="0"/>
          </a:p>
          <a:p>
            <a:pPr marL="0" marR="0" lvl="0" indent="0" defTabSz="914400" eaLnBrk="1" fontAlgn="auto" latinLnBrk="0" hangingPunct="1">
              <a:lnSpc>
                <a:spcPct val="100000"/>
              </a:lnSpc>
              <a:spcBef>
                <a:spcPts val="0"/>
              </a:spcBef>
              <a:spcAft>
                <a:spcPts val="0"/>
              </a:spcAft>
              <a:buClrTx/>
              <a:buSzTx/>
              <a:buFontTx/>
              <a:buNone/>
              <a:tabLst/>
              <a:defRPr/>
            </a:pPr>
            <a:endParaRPr lang="fr-FR" dirty="0"/>
          </a:p>
          <a:p>
            <a:pPr marL="0" marR="0" lvl="0" indent="0" defTabSz="914400" eaLnBrk="1" fontAlgn="auto" latinLnBrk="0" hangingPunct="1">
              <a:lnSpc>
                <a:spcPct val="100000"/>
              </a:lnSpc>
              <a:spcBef>
                <a:spcPts val="0"/>
              </a:spcBef>
              <a:spcAft>
                <a:spcPts val="0"/>
              </a:spcAft>
              <a:buClrTx/>
              <a:buSzTx/>
              <a:buFontTx/>
              <a:buNone/>
              <a:tabLst/>
              <a:defRPr/>
            </a:pPr>
            <a:endParaRPr lang="fr-FR" dirty="0" smtClean="0"/>
          </a:p>
          <a:p>
            <a:pPr marL="0" marR="0" lvl="0" indent="0" defTabSz="914400" eaLnBrk="1" fontAlgn="auto" latinLnBrk="0" hangingPunct="1">
              <a:lnSpc>
                <a:spcPct val="100000"/>
              </a:lnSpc>
              <a:spcBef>
                <a:spcPts val="0"/>
              </a:spcBef>
              <a:spcAft>
                <a:spcPts val="0"/>
              </a:spcAft>
              <a:buClrTx/>
              <a:buSzTx/>
              <a:buFontTx/>
              <a:buNone/>
              <a:tabLst/>
              <a:defRPr/>
            </a:pPr>
            <a:endParaRPr lang="fr-FR" sz="2000" dirty="0"/>
          </a:p>
          <a:p>
            <a:pPr marL="0" marR="0" lvl="0" indent="0" defTabSz="914400" eaLnBrk="1" fontAlgn="auto" latinLnBrk="0" hangingPunct="1">
              <a:lnSpc>
                <a:spcPct val="100000"/>
              </a:lnSpc>
              <a:spcBef>
                <a:spcPts val="0"/>
              </a:spcBef>
              <a:spcAft>
                <a:spcPts val="0"/>
              </a:spcAft>
              <a:buClrTx/>
              <a:buSzTx/>
              <a:buFontTx/>
              <a:buNone/>
              <a:tabLst/>
              <a:defRPr/>
            </a:pPr>
            <a:r>
              <a:rPr lang="fr-FR" sz="2000" dirty="0" smtClean="0"/>
              <a:t>Amélioration</a:t>
            </a:r>
            <a:endParaRPr lang="fr-FR" sz="2000" dirty="0"/>
          </a:p>
          <a:p>
            <a:pPr marL="0" marR="0" lvl="0" indent="0" defTabSz="914400" eaLnBrk="1" fontAlgn="auto" latinLnBrk="0" hangingPunct="1">
              <a:lnSpc>
                <a:spcPct val="100000"/>
              </a:lnSpc>
              <a:spcBef>
                <a:spcPts val="0"/>
              </a:spcBef>
              <a:spcAft>
                <a:spcPts val="0"/>
              </a:spcAft>
              <a:buClrTx/>
              <a:buSzTx/>
              <a:buFontTx/>
              <a:buNone/>
              <a:tabLst/>
              <a:defRPr/>
            </a:pPr>
            <a:endParaRPr lang="fr-FR" sz="2000" dirty="0"/>
          </a:p>
          <a:p>
            <a:pPr marL="0" lvl="0" indent="0" defTabSz="914400">
              <a:spcBef>
                <a:spcPts val="0"/>
              </a:spcBef>
              <a:buClrTx/>
              <a:buSzTx/>
              <a:buNone/>
            </a:pPr>
            <a:r>
              <a:rPr lang="fr-FR" sz="2000" dirty="0" smtClean="0">
                <a:latin typeface="Cambria" charset="0"/>
                <a:ea typeface="ＭＳ 明朝" charset="-128"/>
                <a:cs typeface="Times New Roman" charset="0"/>
              </a:rPr>
              <a:t>290 </a:t>
            </a:r>
            <a:r>
              <a:rPr lang="fr-FR" sz="2000" dirty="0">
                <a:latin typeface="Cambria" charset="0"/>
                <a:ea typeface="ＭＳ 明朝" charset="-128"/>
                <a:cs typeface="Times New Roman" charset="0"/>
              </a:rPr>
              <a:t>réponses sur 305 (</a:t>
            </a:r>
            <a:r>
              <a:rPr lang="fr-FR" sz="2000" dirty="0" smtClean="0">
                <a:latin typeface="Cambria" charset="0"/>
                <a:ea typeface="ＭＳ 明朝" charset="-128"/>
                <a:cs typeface="Times New Roman" charset="0"/>
              </a:rPr>
              <a:t>94%)</a:t>
            </a:r>
          </a:p>
          <a:p>
            <a:pPr marL="0" lvl="0" indent="0" defTabSz="914400">
              <a:spcBef>
                <a:spcPts val="0"/>
              </a:spcBef>
              <a:buClrTx/>
              <a:buSzTx/>
              <a:buNone/>
            </a:pPr>
            <a:endParaRPr lang="fr-FR" dirty="0">
              <a:latin typeface="Cambria" charset="0"/>
              <a:ea typeface="ＭＳ 明朝" charset="-128"/>
              <a:cs typeface="Times New Roman" charset="0"/>
            </a:endParaRPr>
          </a:p>
          <a:p>
            <a:pPr marL="0" indent="0" defTabSz="914400">
              <a:spcBef>
                <a:spcPts val="0"/>
              </a:spcBef>
              <a:buClrTx/>
              <a:buSzTx/>
              <a:buNone/>
            </a:pPr>
            <a:r>
              <a:rPr lang="fr-FR" sz="2000" dirty="0" smtClean="0">
                <a:latin typeface="Cambria" charset="0"/>
                <a:ea typeface="ＭＳ 明朝" charset="-128"/>
                <a:cs typeface="Times New Roman" charset="0"/>
              </a:rPr>
              <a:t>Davantage </a:t>
            </a:r>
            <a:r>
              <a:rPr lang="fr-FR" sz="2000" i="1" dirty="0">
                <a:latin typeface="Cambria" charset="0"/>
                <a:ea typeface="ＭＳ 明朝" charset="-128"/>
                <a:cs typeface="Times New Roman" charset="0"/>
              </a:rPr>
              <a:t>« en possibilité d'agir », « stimulé », « satisfait », « plein d'énergie », « optimiste », « motivé », « serein », « en maîtrise », « en forme », « content », « comblé. » </a:t>
            </a:r>
            <a:endParaRPr lang="fr-FR" sz="2000" dirty="0">
              <a:latin typeface="Cambria" charset="0"/>
              <a:ea typeface="ＭＳ 明朝" charset="-128"/>
              <a:cs typeface="Times New Roman" charset="0"/>
            </a:endParaRPr>
          </a:p>
          <a:p>
            <a:pPr marL="0" lvl="0" indent="0" defTabSz="914400">
              <a:spcBef>
                <a:spcPts val="0"/>
              </a:spcBef>
              <a:buClrTx/>
              <a:buSzTx/>
              <a:buNone/>
            </a:pPr>
            <a:endParaRPr lang="fr-FR" sz="2000" dirty="0" smtClean="0"/>
          </a:p>
          <a:p>
            <a:pPr marL="0" lvl="0" indent="0" defTabSz="914400">
              <a:spcBef>
                <a:spcPts val="0"/>
              </a:spcBef>
              <a:buClrTx/>
              <a:buSzTx/>
              <a:buNone/>
            </a:pPr>
            <a:endParaRPr lang="fr-FR" sz="2000" dirty="0"/>
          </a:p>
          <a:p>
            <a:pPr marL="0" lvl="0" indent="0" defTabSz="914400">
              <a:spcBef>
                <a:spcPts val="0"/>
              </a:spcBef>
              <a:buClrTx/>
              <a:buSzTx/>
              <a:buNone/>
            </a:pPr>
            <a:endParaRPr lang="fr-FR" sz="2000" dirty="0" smtClean="0"/>
          </a:p>
          <a:p>
            <a:pPr marL="0" lvl="0" indent="0" defTabSz="914400">
              <a:spcBef>
                <a:spcPts val="0"/>
              </a:spcBef>
              <a:buClrTx/>
              <a:buSzTx/>
              <a:buNone/>
            </a:pPr>
            <a:endParaRPr lang="fr-FR" dirty="0"/>
          </a:p>
          <a:p>
            <a:pPr marL="0" lvl="0" indent="0" defTabSz="914400">
              <a:spcBef>
                <a:spcPts val="0"/>
              </a:spcBef>
              <a:buClrTx/>
              <a:buSzTx/>
              <a:buNone/>
            </a:pPr>
            <a:endParaRPr lang="fr-FR" dirty="0"/>
          </a:p>
        </p:txBody>
      </p:sp>
      <p:sp>
        <p:nvSpPr>
          <p:cNvPr id="4" name="Espace réservé du texte 3"/>
          <p:cNvSpPr>
            <a:spLocks noGrp="1"/>
          </p:cNvSpPr>
          <p:nvPr>
            <p:ph type="body" sz="half" idx="2"/>
          </p:nvPr>
        </p:nvSpPr>
        <p:spPr>
          <a:xfrm>
            <a:off x="6311516" y="2777070"/>
            <a:ext cx="3854528" cy="2584449"/>
          </a:xfrm>
        </p:spPr>
        <p:txBody>
          <a:bodyPr/>
          <a:lstStyle/>
          <a:p>
            <a:r>
              <a:rPr lang="fr-FR" sz="2000" dirty="0" smtClean="0"/>
              <a:t>Péjoration</a:t>
            </a:r>
          </a:p>
          <a:p>
            <a:r>
              <a:rPr lang="fr-FR" sz="2000" dirty="0" smtClean="0">
                <a:latin typeface="Cambria" charset="0"/>
                <a:ea typeface="ＭＳ 明朝" charset="-128"/>
                <a:cs typeface="Times New Roman" charset="0"/>
              </a:rPr>
              <a:t>15 </a:t>
            </a:r>
            <a:r>
              <a:rPr lang="fr-FR" sz="2000" dirty="0">
                <a:latin typeface="Cambria" charset="0"/>
                <a:ea typeface="ＭＳ 明朝" charset="-128"/>
                <a:cs typeface="Times New Roman" charset="0"/>
              </a:rPr>
              <a:t>réponses sur les 305 </a:t>
            </a:r>
            <a:r>
              <a:rPr lang="fr-FR" sz="2000" dirty="0" smtClean="0">
                <a:latin typeface="Cambria" charset="0"/>
                <a:ea typeface="ＭＳ 明朝" charset="-128"/>
                <a:cs typeface="Times New Roman" charset="0"/>
              </a:rPr>
              <a:t>(</a:t>
            </a:r>
            <a:r>
              <a:rPr lang="fr-FR" sz="2000" dirty="0">
                <a:latin typeface="Cambria" charset="0"/>
                <a:ea typeface="ＭＳ 明朝" charset="-128"/>
                <a:cs typeface="Times New Roman" charset="0"/>
              </a:rPr>
              <a:t>6</a:t>
            </a:r>
            <a:r>
              <a:rPr lang="fr-FR" sz="2000" dirty="0" smtClean="0">
                <a:latin typeface="Cambria" charset="0"/>
                <a:ea typeface="ＭＳ 明朝" charset="-128"/>
                <a:cs typeface="Times New Roman" charset="0"/>
              </a:rPr>
              <a:t>%)</a:t>
            </a:r>
          </a:p>
          <a:p>
            <a:r>
              <a:rPr lang="fr-FR" sz="2000" dirty="0" smtClean="0">
                <a:latin typeface="Cambria" charset="0"/>
                <a:ea typeface="ＭＳ 明朝" charset="-128"/>
                <a:cs typeface="Times New Roman" charset="0"/>
              </a:rPr>
              <a:t>Davantage </a:t>
            </a:r>
            <a:r>
              <a:rPr lang="fr-FR" sz="2000" i="1" dirty="0">
                <a:latin typeface="Cambria" charset="0"/>
                <a:ea typeface="ＭＳ 明朝" charset="-128"/>
                <a:cs typeface="Times New Roman" charset="0"/>
              </a:rPr>
              <a:t>« incompris », « incompétent », « dépassé/surchargé », « empêché », « freiné » ou « doutant de soi ».</a:t>
            </a:r>
            <a:endParaRPr lang="fr-FR" sz="2000" dirty="0">
              <a:latin typeface="Cambria" charset="0"/>
              <a:ea typeface="ＭＳ 明朝" charset="-128"/>
              <a:cs typeface="Times New Roman" charset="0"/>
            </a:endParaRPr>
          </a:p>
          <a:p>
            <a:endParaRPr lang="fr-FR" sz="2000" dirty="0"/>
          </a:p>
        </p:txBody>
      </p:sp>
    </p:spTree>
    <p:extLst>
      <p:ext uri="{BB962C8B-B14F-4D97-AF65-F5344CB8AC3E}">
        <p14:creationId xmlns:p14="http://schemas.microsoft.com/office/powerpoint/2010/main" val="163359589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32367" y="465666"/>
            <a:ext cx="10723035" cy="1134535"/>
          </a:xfrm>
        </p:spPr>
        <p:txBody>
          <a:bodyPr>
            <a:normAutofit/>
          </a:bodyPr>
          <a:lstStyle/>
          <a:p>
            <a:pPr algn="l"/>
            <a:r>
              <a:rPr lang="fr-FR" sz="4000" dirty="0" smtClean="0"/>
              <a:t>Au menu…</a:t>
            </a:r>
            <a:endParaRPr lang="fr-FR" sz="4000" dirty="0"/>
          </a:p>
        </p:txBody>
      </p:sp>
      <p:sp>
        <p:nvSpPr>
          <p:cNvPr id="3" name="Espace réservé du contenu 2"/>
          <p:cNvSpPr>
            <a:spLocks noGrp="1"/>
          </p:cNvSpPr>
          <p:nvPr>
            <p:ph idx="1"/>
          </p:nvPr>
        </p:nvSpPr>
        <p:spPr>
          <a:xfrm>
            <a:off x="677334" y="1600201"/>
            <a:ext cx="8596668" cy="3880773"/>
          </a:xfrm>
        </p:spPr>
        <p:txBody>
          <a:bodyPr>
            <a:normAutofit lnSpcReduction="10000"/>
          </a:bodyPr>
          <a:lstStyle/>
          <a:p>
            <a:pPr marL="0" indent="0">
              <a:buNone/>
            </a:pPr>
            <a:endParaRPr lang="fr-FR" dirty="0" smtClean="0"/>
          </a:p>
          <a:p>
            <a:r>
              <a:rPr lang="fr-FR" sz="2800" dirty="0" smtClean="0">
                <a:solidFill>
                  <a:schemeClr val="tx1">
                    <a:lumMod val="50000"/>
                    <a:lumOff val="50000"/>
                  </a:schemeClr>
                </a:solidFill>
              </a:rPr>
              <a:t>De qui et de quoi parle-t-on ?</a:t>
            </a:r>
          </a:p>
          <a:p>
            <a:r>
              <a:rPr lang="fr-FR" sz="2800" dirty="0" smtClean="0">
                <a:solidFill>
                  <a:schemeClr val="tx1">
                    <a:lumMod val="50000"/>
                    <a:lumOff val="50000"/>
                  </a:schemeClr>
                </a:solidFill>
              </a:rPr>
              <a:t>DPA-PC et </a:t>
            </a:r>
            <a:r>
              <a:rPr lang="fr-FR" sz="2800" dirty="0" err="1" smtClean="0">
                <a:solidFill>
                  <a:schemeClr val="tx1">
                    <a:lumMod val="50000"/>
                    <a:lumOff val="50000"/>
                  </a:schemeClr>
                </a:solidFill>
              </a:rPr>
              <a:t>Empowerment</a:t>
            </a:r>
            <a:endParaRPr lang="fr-FR" sz="2800" dirty="0" smtClean="0">
              <a:solidFill>
                <a:schemeClr val="tx1">
                  <a:lumMod val="50000"/>
                  <a:lumOff val="50000"/>
                </a:schemeClr>
              </a:solidFill>
            </a:endParaRPr>
          </a:p>
          <a:p>
            <a:endParaRPr lang="fr-FR" sz="2800" dirty="0" smtClean="0">
              <a:solidFill>
                <a:schemeClr val="tx1">
                  <a:lumMod val="50000"/>
                  <a:lumOff val="50000"/>
                </a:schemeClr>
              </a:solidFill>
            </a:endParaRPr>
          </a:p>
          <a:p>
            <a:r>
              <a:rPr lang="fr-FR" sz="2800" dirty="0" smtClean="0">
                <a:solidFill>
                  <a:schemeClr val="tx1">
                    <a:lumMod val="50000"/>
                    <a:lumOff val="50000"/>
                  </a:schemeClr>
                </a:solidFill>
              </a:rPr>
              <a:t>DPA des collectivités : illustration</a:t>
            </a:r>
          </a:p>
          <a:p>
            <a:r>
              <a:rPr lang="fr-FR" sz="2800" dirty="0" smtClean="0">
                <a:solidFill>
                  <a:schemeClr val="tx1">
                    <a:lumMod val="50000"/>
                    <a:lumOff val="50000"/>
                  </a:schemeClr>
                </a:solidFill>
              </a:rPr>
              <a:t>DPA des personnes : illustration</a:t>
            </a:r>
          </a:p>
          <a:p>
            <a:r>
              <a:rPr lang="fr-FR" sz="2800" dirty="0" smtClean="0">
                <a:solidFill>
                  <a:schemeClr val="tx1">
                    <a:lumMod val="50000"/>
                    <a:lumOff val="50000"/>
                  </a:schemeClr>
                </a:solidFill>
              </a:rPr>
              <a:t>DPA des professionnel-le-s : </a:t>
            </a:r>
            <a:r>
              <a:rPr lang="fr-FR" sz="2400" dirty="0" smtClean="0">
                <a:solidFill>
                  <a:schemeClr val="tx1">
                    <a:lumMod val="50000"/>
                    <a:lumOff val="50000"/>
                  </a:schemeClr>
                </a:solidFill>
              </a:rPr>
              <a:t>qualité de vie au travail et DPA – résultats d’une étude.</a:t>
            </a:r>
          </a:p>
          <a:p>
            <a:endParaRPr lang="fr-FR" sz="2800" dirty="0" smtClean="0">
              <a:solidFill>
                <a:schemeClr val="tx1">
                  <a:lumMod val="50000"/>
                  <a:lumOff val="50000"/>
                </a:schemeClr>
              </a:solidFill>
            </a:endParaRPr>
          </a:p>
          <a:p>
            <a:pPr marL="0" indent="0">
              <a:buNone/>
            </a:pPr>
            <a:endParaRPr lang="fr-FR" sz="2800" dirty="0" smtClean="0">
              <a:solidFill>
                <a:schemeClr val="tx1">
                  <a:lumMod val="50000"/>
                  <a:lumOff val="50000"/>
                </a:schemeClr>
              </a:solidFill>
            </a:endParaRPr>
          </a:p>
          <a:p>
            <a:pPr marL="0" indent="0">
              <a:buNone/>
            </a:pPr>
            <a:endParaRPr lang="fr-FR" sz="2800" dirty="0">
              <a:solidFill>
                <a:schemeClr val="tx1">
                  <a:lumMod val="50000"/>
                  <a:lumOff val="50000"/>
                </a:schemeClr>
              </a:solidFill>
            </a:endParaRPr>
          </a:p>
        </p:txBody>
      </p:sp>
    </p:spTree>
    <p:extLst>
      <p:ext uri="{BB962C8B-B14F-4D97-AF65-F5344CB8AC3E}">
        <p14:creationId xmlns:p14="http://schemas.microsoft.com/office/powerpoint/2010/main" val="325282531"/>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comprendre ce mieux-être ?</a:t>
            </a:r>
            <a:r>
              <a:rPr lang="fr-FR" sz="2800" i="1" dirty="0" smtClean="0"/>
              <a:t>Une question de posture</a:t>
            </a:r>
            <a:endParaRPr lang="fr-FR" sz="2800" i="1" dirty="0"/>
          </a:p>
        </p:txBody>
      </p:sp>
      <p:sp>
        <p:nvSpPr>
          <p:cNvPr id="3" name="Espace réservé du contenu 2"/>
          <p:cNvSpPr>
            <a:spLocks noGrp="1"/>
          </p:cNvSpPr>
          <p:nvPr>
            <p:ph sz="half" idx="1"/>
          </p:nvPr>
        </p:nvSpPr>
        <p:spPr>
          <a:xfrm>
            <a:off x="677334" y="2088943"/>
            <a:ext cx="4569591" cy="4428558"/>
          </a:xfrm>
        </p:spPr>
        <p:txBody>
          <a:bodyPr>
            <a:normAutofit/>
          </a:bodyPr>
          <a:lstStyle/>
          <a:p>
            <a:r>
              <a:rPr lang="fr-FR" sz="2000" dirty="0" smtClean="0"/>
              <a:t>« </a:t>
            </a:r>
            <a:r>
              <a:rPr lang="fr-FR" sz="2000" i="1" dirty="0" smtClean="0"/>
              <a:t>Une </a:t>
            </a:r>
            <a:r>
              <a:rPr lang="fr-FR" sz="2000" i="1" dirty="0"/>
              <a:t>baisse de stress lié au changement de posture: pas nécessaire d'apporter la solution, sentiment de lâcher prise</a:t>
            </a:r>
            <a:r>
              <a:rPr lang="fr-FR" sz="2000" i="1" dirty="0" smtClean="0"/>
              <a:t>.</a:t>
            </a:r>
            <a:r>
              <a:rPr lang="fr-FR" sz="2000" dirty="0" smtClean="0"/>
              <a:t> » </a:t>
            </a:r>
          </a:p>
          <a:p>
            <a:endParaRPr lang="fr-FR" sz="2000" dirty="0"/>
          </a:p>
          <a:p>
            <a:endParaRPr lang="fr-FR" sz="2000" dirty="0" smtClean="0"/>
          </a:p>
          <a:p>
            <a:r>
              <a:rPr lang="fr-FR" sz="2000" dirty="0" smtClean="0"/>
              <a:t>« </a:t>
            </a:r>
            <a:r>
              <a:rPr lang="fr-FR" sz="2000" i="1" dirty="0" smtClean="0"/>
              <a:t>C'est </a:t>
            </a:r>
            <a:r>
              <a:rPr lang="fr-FR" sz="2000" i="1" dirty="0"/>
              <a:t>mon état de stress qui a </a:t>
            </a:r>
            <a:r>
              <a:rPr lang="fr-FR" sz="2000" i="1" dirty="0" smtClean="0"/>
              <a:t>changé…J'apprends </a:t>
            </a:r>
            <a:r>
              <a:rPr lang="fr-FR" sz="2000" i="1" dirty="0"/>
              <a:t>à me distancier des demandes continues de </a:t>
            </a:r>
            <a:r>
              <a:rPr lang="fr-FR" sz="2000" i="1" dirty="0" smtClean="0"/>
              <a:t>l'environnement. »</a:t>
            </a:r>
            <a:endParaRPr lang="fr-FR" sz="2000" dirty="0"/>
          </a:p>
          <a:p>
            <a:endParaRPr lang="fr-FR" dirty="0"/>
          </a:p>
        </p:txBody>
      </p:sp>
      <p:sp>
        <p:nvSpPr>
          <p:cNvPr id="4" name="Espace réservé du contenu 3"/>
          <p:cNvSpPr>
            <a:spLocks noGrp="1"/>
          </p:cNvSpPr>
          <p:nvPr>
            <p:ph sz="half" idx="2"/>
          </p:nvPr>
        </p:nvSpPr>
        <p:spPr>
          <a:xfrm>
            <a:off x="5706420" y="3670890"/>
            <a:ext cx="4184034" cy="3880773"/>
          </a:xfrm>
        </p:spPr>
        <p:txBody>
          <a:bodyPr>
            <a:normAutofit/>
          </a:bodyPr>
          <a:lstStyle/>
          <a:p>
            <a:pPr marL="0" indent="0">
              <a:buNone/>
            </a:pPr>
            <a:r>
              <a:rPr lang="fr-FR" sz="2400" dirty="0" smtClean="0"/>
              <a:t>Amélioration sur les symptômes </a:t>
            </a:r>
            <a:r>
              <a:rPr lang="fr-FR" sz="2400" dirty="0"/>
              <a:t>de fatigue et de stress </a:t>
            </a:r>
            <a:r>
              <a:rPr lang="fr-FR" sz="2400" dirty="0" smtClean="0"/>
              <a:t>chroniques.</a:t>
            </a:r>
            <a:endParaRPr lang="fr-FR" sz="2400" dirty="0"/>
          </a:p>
        </p:txBody>
      </p:sp>
    </p:spTree>
    <p:extLst>
      <p:ext uri="{BB962C8B-B14F-4D97-AF65-F5344CB8AC3E}">
        <p14:creationId xmlns:p14="http://schemas.microsoft.com/office/powerpoint/2010/main" val="3067202283"/>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Une question d’état d’esprit</a:t>
            </a:r>
            <a:br>
              <a:rPr lang="fr-FR" dirty="0" smtClean="0"/>
            </a:br>
            <a:r>
              <a:rPr lang="fr-FR" sz="2800" i="1" dirty="0" smtClean="0"/>
              <a:t>Changement dans la relation à soi, à sa santé</a:t>
            </a:r>
            <a:endParaRPr lang="fr-FR" sz="2800" i="1" dirty="0"/>
          </a:p>
        </p:txBody>
      </p:sp>
      <p:sp>
        <p:nvSpPr>
          <p:cNvPr id="3" name="Espace réservé du contenu 2"/>
          <p:cNvSpPr>
            <a:spLocks noGrp="1"/>
          </p:cNvSpPr>
          <p:nvPr>
            <p:ph idx="1"/>
          </p:nvPr>
        </p:nvSpPr>
        <p:spPr/>
        <p:txBody>
          <a:bodyPr>
            <a:normAutofit/>
          </a:bodyPr>
          <a:lstStyle/>
          <a:p>
            <a:endParaRPr lang="fr-FR" sz="2400" dirty="0" smtClean="0"/>
          </a:p>
          <a:p>
            <a:endParaRPr lang="fr-FR" sz="2400" dirty="0"/>
          </a:p>
          <a:p>
            <a:r>
              <a:rPr lang="fr-FR" sz="2400" dirty="0" smtClean="0"/>
              <a:t>« </a:t>
            </a:r>
            <a:r>
              <a:rPr lang="fr-FR" sz="2400" i="1" dirty="0" smtClean="0"/>
              <a:t>J'apprends </a:t>
            </a:r>
            <a:r>
              <a:rPr lang="fr-FR" sz="2400" i="1" dirty="0"/>
              <a:t>à davantage me </a:t>
            </a:r>
            <a:r>
              <a:rPr lang="fr-FR" sz="2400" i="1" dirty="0" smtClean="0"/>
              <a:t>choisir.</a:t>
            </a:r>
            <a:r>
              <a:rPr lang="fr-FR" sz="2400" dirty="0" smtClean="0"/>
              <a:t> »</a:t>
            </a:r>
            <a:endParaRPr lang="fr-FR" sz="2000" dirty="0" smtClean="0"/>
          </a:p>
          <a:p>
            <a:pPr marL="0" indent="0">
              <a:buNone/>
            </a:pPr>
            <a:endParaRPr lang="fr-FR" sz="2000" dirty="0" smtClean="0"/>
          </a:p>
          <a:p>
            <a:r>
              <a:rPr lang="fr-FR" sz="2000" dirty="0" smtClean="0"/>
              <a:t> </a:t>
            </a:r>
            <a:r>
              <a:rPr lang="fr-FR" sz="2400" dirty="0" smtClean="0"/>
              <a:t>« </a:t>
            </a:r>
            <a:r>
              <a:rPr lang="fr-FR" sz="2400" i="1" dirty="0" smtClean="0"/>
              <a:t>De </a:t>
            </a:r>
            <a:r>
              <a:rPr lang="fr-FR" sz="2400" i="1" dirty="0"/>
              <a:t>fait, je me suis libérée de beaucoup de soucis, donc j'ai pu retrouver un sommeil de grande qualité ainsi qu'un état de fatigue quasi inexistant</a:t>
            </a:r>
            <a:r>
              <a:rPr lang="fr-FR" sz="2400" i="1" dirty="0" smtClean="0"/>
              <a:t>.</a:t>
            </a:r>
            <a:r>
              <a:rPr lang="fr-FR" sz="2400" dirty="0" smtClean="0"/>
              <a:t> »</a:t>
            </a:r>
            <a:endParaRPr lang="fr-CH" sz="2400" dirty="0"/>
          </a:p>
          <a:p>
            <a:endParaRPr lang="fr-FR" dirty="0"/>
          </a:p>
        </p:txBody>
      </p:sp>
    </p:spTree>
    <p:extLst>
      <p:ext uri="{BB962C8B-B14F-4D97-AF65-F5344CB8AC3E}">
        <p14:creationId xmlns:p14="http://schemas.microsoft.com/office/powerpoint/2010/main" val="2924886250"/>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mot de la fin…</a:t>
            </a:r>
            <a:endParaRPr lang="fr-FR" dirty="0"/>
          </a:p>
        </p:txBody>
      </p:sp>
      <p:sp>
        <p:nvSpPr>
          <p:cNvPr id="3" name="Espace réservé du contenu 2"/>
          <p:cNvSpPr>
            <a:spLocks noGrp="1"/>
          </p:cNvSpPr>
          <p:nvPr>
            <p:ph idx="1"/>
          </p:nvPr>
        </p:nvSpPr>
        <p:spPr/>
        <p:txBody>
          <a:bodyPr>
            <a:normAutofit/>
          </a:bodyPr>
          <a:lstStyle/>
          <a:p>
            <a:pPr marL="0" indent="0" algn="ctr">
              <a:buNone/>
            </a:pPr>
            <a:endParaRPr lang="fr-FR" sz="2400" dirty="0" smtClean="0"/>
          </a:p>
          <a:p>
            <a:pPr marL="0" indent="0" algn="ctr">
              <a:buNone/>
            </a:pPr>
            <a:endParaRPr lang="fr-FR" sz="2400" dirty="0"/>
          </a:p>
          <a:p>
            <a:pPr marL="0" indent="0" algn="ctr">
              <a:buNone/>
            </a:pPr>
            <a:r>
              <a:rPr lang="fr-FR" sz="2400" dirty="0" smtClean="0"/>
              <a:t>« </a:t>
            </a:r>
            <a:r>
              <a:rPr lang="fr-FR" sz="2400" i="1" dirty="0" smtClean="0"/>
              <a:t>La </a:t>
            </a:r>
            <a:r>
              <a:rPr lang="fr-FR" sz="2400" i="1" dirty="0"/>
              <a:t>formation DPA m'a permis de retrouver le sens dans mon travail. Cohérence et congruence dans sa pratique d'intervention psychosociale nourrissent la santé au travail. Et le DPA a contribué au retour de cette cohérence</a:t>
            </a:r>
            <a:r>
              <a:rPr lang="fr-FR" sz="2400" i="1" dirty="0" smtClean="0"/>
              <a:t>.</a:t>
            </a:r>
            <a:r>
              <a:rPr lang="fr-FR" sz="2400" dirty="0" smtClean="0"/>
              <a:t> »</a:t>
            </a:r>
            <a:endParaRPr lang="fr-FR" sz="2400" dirty="0"/>
          </a:p>
          <a:p>
            <a:endParaRPr lang="fr-FR" sz="2400" dirty="0"/>
          </a:p>
        </p:txBody>
      </p:sp>
    </p:spTree>
    <p:extLst>
      <p:ext uri="{BB962C8B-B14F-4D97-AF65-F5344CB8AC3E}">
        <p14:creationId xmlns:p14="http://schemas.microsoft.com/office/powerpoint/2010/main" val="40354839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Bibliographie</a:t>
            </a:r>
            <a:endParaRPr lang="fr-FR" dirty="0"/>
          </a:p>
        </p:txBody>
      </p:sp>
      <p:sp>
        <p:nvSpPr>
          <p:cNvPr id="3" name="Espace réservé du contenu 2"/>
          <p:cNvSpPr>
            <a:spLocks noGrp="1"/>
          </p:cNvSpPr>
          <p:nvPr>
            <p:ph idx="1"/>
          </p:nvPr>
        </p:nvSpPr>
        <p:spPr>
          <a:xfrm>
            <a:off x="677334" y="1930400"/>
            <a:ext cx="8596668" cy="4435404"/>
          </a:xfrm>
        </p:spPr>
        <p:txBody>
          <a:bodyPr>
            <a:normAutofit/>
          </a:bodyPr>
          <a:lstStyle/>
          <a:p>
            <a:r>
              <a:rPr lang="fr-FR" sz="2400" dirty="0"/>
              <a:t>Le Bossé, Y. (2003).</a:t>
            </a:r>
            <a:r>
              <a:rPr lang="fr-FR" sz="2400" b="1" dirty="0"/>
              <a:t> </a:t>
            </a:r>
            <a:r>
              <a:rPr lang="fr-FR" sz="2400" dirty="0"/>
              <a:t>De l’"habilitation" au "pouvoir d’agir" : vers une appréhension plus circonscrite de la notion d’</a:t>
            </a:r>
            <a:r>
              <a:rPr lang="fr-FR" sz="2400" dirty="0" err="1"/>
              <a:t>empowerment</a:t>
            </a:r>
            <a:r>
              <a:rPr lang="fr-FR" sz="2400" dirty="0"/>
              <a:t>. Nouvelles pratiques sociales, vol. 16, n° 2, 2003, 30-51. </a:t>
            </a:r>
            <a:endParaRPr lang="fr-FR" sz="2400" dirty="0" smtClean="0"/>
          </a:p>
          <a:p>
            <a:r>
              <a:rPr lang="fr-FR" sz="2400" dirty="0"/>
              <a:t>Soguel, I. (2019). Quelle alternative au surmenage ? </a:t>
            </a:r>
            <a:r>
              <a:rPr lang="fr-FR" sz="2400" i="1" dirty="0"/>
              <a:t>Revue Actualité sociale, 78(1), </a:t>
            </a:r>
            <a:r>
              <a:rPr lang="fr-FR" sz="2400" dirty="0"/>
              <a:t>18-19.</a:t>
            </a:r>
            <a:endParaRPr lang="fr-CH" sz="2400" dirty="0"/>
          </a:p>
          <a:p>
            <a:r>
              <a:rPr lang="fr-FR" sz="2400" dirty="0" err="1"/>
              <a:t>Vasey</a:t>
            </a:r>
            <a:r>
              <a:rPr lang="fr-FR" sz="2400" dirty="0"/>
              <a:t>, C. (2012). </a:t>
            </a:r>
            <a:r>
              <a:rPr lang="fr-FR" sz="2400" i="1" dirty="0" err="1"/>
              <a:t>Burn</a:t>
            </a:r>
            <a:r>
              <a:rPr lang="fr-FR" sz="2400" i="1" dirty="0"/>
              <a:t>-out : le détecter, le prévenir. </a:t>
            </a:r>
            <a:r>
              <a:rPr lang="fr-FR" sz="2400" dirty="0" err="1"/>
              <a:t>Thônex</a:t>
            </a:r>
            <a:r>
              <a:rPr lang="fr-FR" sz="2400" dirty="0"/>
              <a:t> : Jouvence.</a:t>
            </a:r>
            <a:endParaRPr lang="fr-CH" sz="2400"/>
          </a:p>
          <a:p>
            <a:r>
              <a:rPr lang="fr-FR" sz="2400" smtClean="0"/>
              <a:t>Le </a:t>
            </a:r>
            <a:r>
              <a:rPr lang="fr-FR" sz="2400" dirty="0"/>
              <a:t>Bossé, Y. (2016</a:t>
            </a:r>
            <a:r>
              <a:rPr lang="fr-FR" sz="2400" dirty="0" smtClean="0"/>
              <a:t>) </a:t>
            </a:r>
            <a:r>
              <a:rPr lang="fr-FR" sz="2400" i="1" dirty="0"/>
              <a:t>Soutenir sans prescrire. </a:t>
            </a:r>
            <a:r>
              <a:rPr lang="fr-FR" sz="2400" dirty="0"/>
              <a:t>Québec : ARDIS. </a:t>
            </a:r>
            <a:endParaRPr lang="fr-CH" sz="2400" dirty="0"/>
          </a:p>
          <a:p>
            <a:endParaRPr lang="fr-CH" dirty="0"/>
          </a:p>
          <a:p>
            <a:endParaRPr lang="fr-FR" dirty="0"/>
          </a:p>
        </p:txBody>
      </p:sp>
    </p:spTree>
    <p:extLst>
      <p:ext uri="{BB962C8B-B14F-4D97-AF65-F5344CB8AC3E}">
        <p14:creationId xmlns:p14="http://schemas.microsoft.com/office/powerpoint/2010/main" val="2037848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119670" y="1522871"/>
            <a:ext cx="6823037" cy="566738"/>
          </a:xfrm>
        </p:spPr>
        <p:txBody>
          <a:bodyPr>
            <a:normAutofit/>
          </a:bodyPr>
          <a:lstStyle/>
          <a:p>
            <a:r>
              <a:rPr lang="fr-FR" sz="2800" dirty="0" smtClean="0"/>
              <a:t>Yann Le Bossé</a:t>
            </a:r>
            <a:endParaRPr lang="fr-FR" sz="2800" dirty="0"/>
          </a:p>
        </p:txBody>
      </p:sp>
      <p:sp>
        <p:nvSpPr>
          <p:cNvPr id="4" name="Espace réservé du texte 3"/>
          <p:cNvSpPr>
            <a:spLocks noGrp="1"/>
          </p:cNvSpPr>
          <p:nvPr>
            <p:ph type="body" sz="half" idx="2"/>
          </p:nvPr>
        </p:nvSpPr>
        <p:spPr>
          <a:xfrm>
            <a:off x="834073" y="4039554"/>
            <a:ext cx="9881841" cy="804862"/>
          </a:xfrm>
        </p:spPr>
        <p:txBody>
          <a:bodyPr>
            <a:noAutofit/>
          </a:bodyPr>
          <a:lstStyle/>
          <a:p>
            <a:r>
              <a:rPr lang="fr-FR" sz="2400" dirty="0" smtClean="0">
                <a:solidFill>
                  <a:schemeClr val="tx1">
                    <a:lumMod val="50000"/>
                    <a:lumOff val="50000"/>
                  </a:schemeClr>
                </a:solidFill>
              </a:rPr>
              <a:t>Chercheur et professeur à l’Université Laval, à Québec.</a:t>
            </a:r>
          </a:p>
          <a:p>
            <a:r>
              <a:rPr lang="fr-FR" sz="2400" dirty="0" smtClean="0">
                <a:solidFill>
                  <a:schemeClr val="tx1">
                    <a:lumMod val="50000"/>
                    <a:lumOff val="50000"/>
                  </a:schemeClr>
                </a:solidFill>
              </a:rPr>
              <a:t>Il dirige le Laboratoire de recherche sur l’approche centrée sur le développement du pouvoir d’agir des personnes et des collectivités.</a:t>
            </a:r>
            <a:endParaRPr lang="fr-FR" sz="2400" dirty="0">
              <a:solidFill>
                <a:schemeClr val="tx1">
                  <a:lumMod val="50000"/>
                  <a:lumOff val="50000"/>
                </a:schemeClr>
              </a:solidFill>
            </a:endParaRPr>
          </a:p>
        </p:txBody>
      </p:sp>
      <p:pic>
        <p:nvPicPr>
          <p:cNvPr id="7" name="Espace réservé du contenu 3" descr="Yann Le Bossé.jpg"/>
          <p:cNvPicPr>
            <a:picLocks noGrp="1" noChangeAspect="1"/>
          </p:cNvPicPr>
          <p:nvPr/>
        </p:nvPicPr>
        <p:blipFill rotWithShape="1">
          <a:blip r:embed="rId2">
            <a:extLst>
              <a:ext uri="{28A0092B-C50C-407E-A947-70E740481C1C}">
                <a14:useLocalDpi xmlns:a14="http://schemas.microsoft.com/office/drawing/2010/main" val="0"/>
              </a:ext>
            </a:extLst>
          </a:blip>
          <a:srcRect l="-116588" t="-57021" r="-16393" b="-33618"/>
          <a:stretch/>
        </p:blipFill>
        <p:spPr>
          <a:xfrm>
            <a:off x="-1977955" y="-1243194"/>
            <a:ext cx="7097624" cy="5668684"/>
          </a:xfrm>
          <a:prstGeom prst="rect">
            <a:avLst/>
          </a:prstGeom>
        </p:spPr>
      </p:pic>
    </p:spTree>
    <p:extLst>
      <p:ext uri="{BB962C8B-B14F-4D97-AF65-F5344CB8AC3E}">
        <p14:creationId xmlns:p14="http://schemas.microsoft.com/office/powerpoint/2010/main" val="1116658190"/>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DPA-PC et </a:t>
            </a:r>
            <a:r>
              <a:rPr lang="fr-FR" dirty="0" err="1" smtClean="0"/>
              <a:t>Empowerment</a:t>
            </a:r>
            <a:r>
              <a:rPr lang="fr-FR" dirty="0" smtClean="0"/>
              <a:t/>
            </a:r>
            <a:br>
              <a:rPr lang="fr-FR" dirty="0" smtClean="0"/>
            </a:br>
            <a:r>
              <a:rPr lang="fr-FR" i="1" dirty="0" smtClean="0"/>
              <a:t>éléments en commun</a:t>
            </a:r>
            <a:endParaRPr lang="fr-FR" i="1" dirty="0"/>
          </a:p>
        </p:txBody>
      </p:sp>
      <p:sp>
        <p:nvSpPr>
          <p:cNvPr id="3" name="Espace réservé du contenu 2"/>
          <p:cNvSpPr>
            <a:spLocks noGrp="1"/>
          </p:cNvSpPr>
          <p:nvPr>
            <p:ph idx="1"/>
          </p:nvPr>
        </p:nvSpPr>
        <p:spPr/>
        <p:txBody>
          <a:bodyPr>
            <a:normAutofit/>
          </a:bodyPr>
          <a:lstStyle/>
          <a:p>
            <a:pPr lvl="0"/>
            <a:r>
              <a:rPr lang="fr-FR" sz="2400" dirty="0"/>
              <a:t>L</a:t>
            </a:r>
            <a:r>
              <a:rPr lang="fr-FR" sz="2400" dirty="0" smtClean="0"/>
              <a:t>a </a:t>
            </a:r>
            <a:r>
              <a:rPr lang="fr-FR" sz="2400" dirty="0"/>
              <a:t>prise en compte simultanée des forces sociales et des caractéristiques </a:t>
            </a:r>
            <a:r>
              <a:rPr lang="fr-FR" sz="2400" dirty="0" smtClean="0"/>
              <a:t>individuelles. </a:t>
            </a:r>
            <a:endParaRPr lang="fr-CH" sz="2400" dirty="0"/>
          </a:p>
          <a:p>
            <a:pPr lvl="0"/>
            <a:r>
              <a:rPr lang="fr-FR" sz="2400" dirty="0"/>
              <a:t>L</a:t>
            </a:r>
            <a:r>
              <a:rPr lang="fr-FR" sz="2400" dirty="0" smtClean="0"/>
              <a:t>a </a:t>
            </a:r>
            <a:r>
              <a:rPr lang="fr-FR" sz="2400" dirty="0"/>
              <a:t>personne est comprise avec et dans son </a:t>
            </a:r>
            <a:r>
              <a:rPr lang="fr-FR" sz="2400" dirty="0" smtClean="0"/>
              <a:t>environnement.</a:t>
            </a:r>
            <a:endParaRPr lang="fr-CH" sz="2400" dirty="0"/>
          </a:p>
          <a:p>
            <a:pPr lvl="0"/>
            <a:r>
              <a:rPr lang="fr-FR" sz="2400" dirty="0"/>
              <a:t>L</a:t>
            </a:r>
            <a:r>
              <a:rPr lang="fr-FR" sz="2400" dirty="0" smtClean="0"/>
              <a:t>es </a:t>
            </a:r>
            <a:r>
              <a:rPr lang="fr-FR" sz="2400" dirty="0"/>
              <a:t>personnes concernées sont au </a:t>
            </a:r>
            <a:r>
              <a:rPr lang="fr-FR" sz="2400" dirty="0" err="1"/>
              <a:t>coeur</a:t>
            </a:r>
            <a:r>
              <a:rPr lang="fr-FR" sz="2400" dirty="0"/>
              <a:t> d'une démarche de changement dès le </a:t>
            </a:r>
            <a:r>
              <a:rPr lang="fr-FR" sz="2400" dirty="0" smtClean="0"/>
              <a:t>début. </a:t>
            </a:r>
            <a:endParaRPr lang="fr-CH" sz="2400" dirty="0"/>
          </a:p>
          <a:p>
            <a:pPr lvl="0"/>
            <a:r>
              <a:rPr lang="fr-FR" sz="2400" dirty="0" smtClean="0"/>
              <a:t>Le développement d’une </a:t>
            </a:r>
            <a:r>
              <a:rPr lang="fr-FR" sz="2400" dirty="0"/>
              <a:t>démarche d'action </a:t>
            </a:r>
            <a:r>
              <a:rPr lang="fr-FR" sz="2400" dirty="0" err="1"/>
              <a:t>conscientisante</a:t>
            </a:r>
            <a:r>
              <a:rPr lang="fr-FR" sz="2400" dirty="0"/>
              <a:t>.</a:t>
            </a:r>
            <a:endParaRPr lang="fr-CH" sz="2400" dirty="0"/>
          </a:p>
        </p:txBody>
      </p:sp>
    </p:spTree>
    <p:extLst>
      <p:ext uri="{BB962C8B-B14F-4D97-AF65-F5344CB8AC3E}">
        <p14:creationId xmlns:p14="http://schemas.microsoft.com/office/powerpoint/2010/main" val="3048797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a:blip r:embed="rId2"/>
          <a:stretch>
            <a:fillRect/>
          </a:stretch>
        </p:blipFill>
        <p:spPr>
          <a:xfrm>
            <a:off x="8753816" y="839143"/>
            <a:ext cx="2068817" cy="2273915"/>
          </a:xfrm>
          <a:prstGeom prst="rect">
            <a:avLst/>
          </a:prstGeom>
        </p:spPr>
      </p:pic>
      <p:sp>
        <p:nvSpPr>
          <p:cNvPr id="4" name="ZoneTexte 3"/>
          <p:cNvSpPr txBox="1"/>
          <p:nvPr/>
        </p:nvSpPr>
        <p:spPr>
          <a:xfrm>
            <a:off x="1127322" y="3452563"/>
            <a:ext cx="10577845" cy="1569660"/>
          </a:xfrm>
          <a:prstGeom prst="rect">
            <a:avLst/>
          </a:prstGeom>
          <a:noFill/>
        </p:spPr>
        <p:txBody>
          <a:bodyPr wrap="square" rtlCol="0">
            <a:spAutoFit/>
          </a:bodyPr>
          <a:lstStyle/>
          <a:p>
            <a:pPr marL="457200" indent="-457200">
              <a:buFont typeface="Arial"/>
              <a:buChar char="•"/>
            </a:pPr>
            <a:r>
              <a:rPr lang="fr-FR" sz="3200" dirty="0" smtClean="0">
                <a:solidFill>
                  <a:schemeClr val="tx1">
                    <a:lumMod val="50000"/>
                    <a:lumOff val="50000"/>
                  </a:schemeClr>
                </a:solidFill>
              </a:rPr>
              <a:t>Des repères pour réfléchir et agir</a:t>
            </a:r>
          </a:p>
          <a:p>
            <a:pPr marL="457200" indent="-457200">
              <a:buFont typeface="Arial"/>
              <a:buChar char="•"/>
            </a:pPr>
            <a:r>
              <a:rPr lang="fr-FR" sz="3200" dirty="0">
                <a:solidFill>
                  <a:schemeClr val="tx1">
                    <a:lumMod val="50000"/>
                    <a:lumOff val="50000"/>
                  </a:schemeClr>
                </a:solidFill>
              </a:rPr>
              <a:t>Une </a:t>
            </a:r>
            <a:r>
              <a:rPr lang="fr-FR" sz="3200" dirty="0" smtClean="0">
                <a:solidFill>
                  <a:schemeClr val="tx1">
                    <a:lumMod val="50000"/>
                    <a:lumOff val="50000"/>
                  </a:schemeClr>
                </a:solidFill>
              </a:rPr>
              <a:t>posture</a:t>
            </a:r>
          </a:p>
          <a:p>
            <a:pPr marL="457200" indent="-457200">
              <a:buFont typeface="Arial"/>
              <a:buChar char="•"/>
            </a:pPr>
            <a:r>
              <a:rPr lang="fr-FR" sz="3200" dirty="0" smtClean="0">
                <a:solidFill>
                  <a:schemeClr val="tx1">
                    <a:lumMod val="50000"/>
                    <a:lumOff val="50000"/>
                  </a:schemeClr>
                </a:solidFill>
              </a:rPr>
              <a:t>Un art: celui de questionner</a:t>
            </a:r>
            <a:endParaRPr lang="fr-FR" sz="3200" dirty="0">
              <a:solidFill>
                <a:schemeClr val="tx1">
                  <a:lumMod val="50000"/>
                  <a:lumOff val="50000"/>
                </a:schemeClr>
              </a:solidFill>
            </a:endParaRPr>
          </a:p>
        </p:txBody>
      </p:sp>
      <p:sp>
        <p:nvSpPr>
          <p:cNvPr id="5" name="ZoneTexte 4"/>
          <p:cNvSpPr txBox="1"/>
          <p:nvPr/>
        </p:nvSpPr>
        <p:spPr>
          <a:xfrm>
            <a:off x="925424" y="1052658"/>
            <a:ext cx="4284421" cy="646331"/>
          </a:xfrm>
          <a:prstGeom prst="rect">
            <a:avLst/>
          </a:prstGeom>
          <a:noFill/>
        </p:spPr>
        <p:txBody>
          <a:bodyPr wrap="none" rtlCol="0">
            <a:spAutoFit/>
          </a:bodyPr>
          <a:lstStyle/>
          <a:p>
            <a:r>
              <a:rPr lang="fr-FR" sz="3600" dirty="0" smtClean="0">
                <a:solidFill>
                  <a:schemeClr val="accent1"/>
                </a:solidFill>
              </a:rPr>
              <a:t>De quoi parle-t-on ?</a:t>
            </a:r>
            <a:endParaRPr lang="fr-FR" sz="3600" dirty="0">
              <a:solidFill>
                <a:schemeClr val="accent1"/>
              </a:solidFill>
            </a:endParaRPr>
          </a:p>
        </p:txBody>
      </p:sp>
    </p:spTree>
    <p:extLst>
      <p:ext uri="{BB962C8B-B14F-4D97-AF65-F5344CB8AC3E}">
        <p14:creationId xmlns:p14="http://schemas.microsoft.com/office/powerpoint/2010/main" val="1262942504"/>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675744" y="1872852"/>
            <a:ext cx="4185623" cy="576262"/>
          </a:xfrm>
        </p:spPr>
        <p:txBody>
          <a:bodyPr/>
          <a:lstStyle/>
          <a:p>
            <a:r>
              <a:rPr lang="fr-FR" dirty="0" smtClean="0">
                <a:solidFill>
                  <a:srgbClr val="92D050"/>
                </a:solidFill>
              </a:rPr>
              <a:t>La souffrance</a:t>
            </a:r>
            <a:endParaRPr lang="fr-FR" dirty="0">
              <a:solidFill>
                <a:srgbClr val="92D050"/>
              </a:solidFill>
            </a:endParaRPr>
          </a:p>
        </p:txBody>
      </p:sp>
      <p:sp>
        <p:nvSpPr>
          <p:cNvPr id="4" name="Espace réservé du contenu 3"/>
          <p:cNvSpPr>
            <a:spLocks noGrp="1"/>
          </p:cNvSpPr>
          <p:nvPr>
            <p:ph sz="half" idx="2"/>
          </p:nvPr>
        </p:nvSpPr>
        <p:spPr/>
        <p:txBody>
          <a:bodyPr>
            <a:normAutofit/>
          </a:bodyPr>
          <a:lstStyle/>
          <a:p>
            <a:pPr marL="0" indent="0">
              <a:buNone/>
            </a:pPr>
            <a:r>
              <a:rPr lang="fr-CH" sz="2000" i="1" dirty="0" smtClean="0"/>
              <a:t>« La souffrance n'est </a:t>
            </a:r>
            <a:r>
              <a:rPr lang="fr-CH" sz="2000" i="1" dirty="0"/>
              <a:t>pas uniquement définie par la douleur physique, ni même par la douleur mentale, mais par la diminution, voire la destruction de la capacité d'agir, du pouvoir faire, ressentie comme une atteinte à l'intégrité de soi »</a:t>
            </a:r>
            <a:endParaRPr lang="fr-CH" sz="2000" dirty="0"/>
          </a:p>
          <a:p>
            <a:pPr marL="0" indent="0">
              <a:buNone/>
            </a:pPr>
            <a:r>
              <a:rPr lang="fr-FR" dirty="0"/>
              <a:t> </a:t>
            </a:r>
            <a:endParaRPr lang="fr-CH" dirty="0"/>
          </a:p>
          <a:p>
            <a:pPr marL="0" indent="0">
              <a:buNone/>
            </a:pPr>
            <a:r>
              <a:rPr lang="fr-FR" sz="1400" dirty="0" err="1" smtClean="0"/>
              <a:t>Ricoeur,P</a:t>
            </a:r>
            <a:r>
              <a:rPr lang="fr-FR" sz="1400" dirty="0" smtClean="0"/>
              <a:t>.(1990). </a:t>
            </a:r>
            <a:r>
              <a:rPr lang="fr-FR" sz="1400" i="1" dirty="0" smtClean="0"/>
              <a:t>Soi-même comme un autre.</a:t>
            </a:r>
            <a:r>
              <a:rPr lang="fr-FR" sz="1400" dirty="0" smtClean="0"/>
              <a:t> </a:t>
            </a:r>
            <a:endParaRPr lang="fr-FR" sz="1400" dirty="0"/>
          </a:p>
          <a:p>
            <a:pPr marL="0" marR="0" lvl="0" indent="0" defTabSz="914400" eaLnBrk="1" fontAlgn="auto" latinLnBrk="0" hangingPunct="1">
              <a:lnSpc>
                <a:spcPct val="100000"/>
              </a:lnSpc>
              <a:spcBef>
                <a:spcPts val="0"/>
              </a:spcBef>
              <a:spcAft>
                <a:spcPts val="0"/>
              </a:spcAft>
              <a:buClrTx/>
              <a:buSzTx/>
              <a:buNone/>
              <a:tabLst/>
              <a:defRPr/>
            </a:pPr>
            <a:endParaRPr lang="fr-FR" dirty="0"/>
          </a:p>
        </p:txBody>
      </p:sp>
      <p:sp>
        <p:nvSpPr>
          <p:cNvPr id="5" name="Espace réservé du texte 4"/>
          <p:cNvSpPr>
            <a:spLocks noGrp="1"/>
          </p:cNvSpPr>
          <p:nvPr>
            <p:ph type="body" sz="quarter" idx="3"/>
          </p:nvPr>
        </p:nvSpPr>
        <p:spPr>
          <a:xfrm>
            <a:off x="5271626" y="1053986"/>
            <a:ext cx="4185618" cy="576262"/>
          </a:xfrm>
        </p:spPr>
        <p:txBody>
          <a:bodyPr/>
          <a:lstStyle/>
          <a:p>
            <a:r>
              <a:rPr lang="fr-FR" dirty="0" smtClean="0">
                <a:solidFill>
                  <a:schemeClr val="accent1"/>
                </a:solidFill>
              </a:rPr>
              <a:t>Le pouvoir d’agir</a:t>
            </a:r>
            <a:endParaRPr lang="fr-FR" dirty="0">
              <a:solidFill>
                <a:schemeClr val="accent1"/>
              </a:solidFill>
            </a:endParaRPr>
          </a:p>
        </p:txBody>
      </p:sp>
      <p:sp>
        <p:nvSpPr>
          <p:cNvPr id="6" name="Espace réservé du contenu 5"/>
          <p:cNvSpPr>
            <a:spLocks noGrp="1"/>
          </p:cNvSpPr>
          <p:nvPr>
            <p:ph sz="quarter" idx="4"/>
          </p:nvPr>
        </p:nvSpPr>
        <p:spPr>
          <a:xfrm>
            <a:off x="5271626" y="1872852"/>
            <a:ext cx="4185617" cy="3784146"/>
          </a:xfrm>
        </p:spPr>
        <p:txBody>
          <a:bodyPr>
            <a:normAutofit lnSpcReduction="10000"/>
          </a:bodyPr>
          <a:lstStyle/>
          <a:p>
            <a:pPr marL="0" indent="0">
              <a:buNone/>
            </a:pPr>
            <a:r>
              <a:rPr lang="fr-CH" sz="2000" i="1" dirty="0"/>
              <a:t>« La possibilité concrète pour des personnes ou des collectivités d’exercer un plus grand contrôle* sur ce qui est important pour elles, leurs proches ou la collectivité à laquelle elles s’identifient. »</a:t>
            </a:r>
            <a:endParaRPr lang="fr-CH" sz="2000" dirty="0"/>
          </a:p>
          <a:p>
            <a:pPr marL="0" indent="0">
              <a:buNone/>
            </a:pPr>
            <a:r>
              <a:rPr lang="fr-FR" sz="2000" i="1" dirty="0"/>
              <a:t>Contrôle : capacité à influencer ou à réguler les éléments significatifs de notre vie quotidienne.</a:t>
            </a:r>
            <a:endParaRPr lang="fr-CH" sz="2000" dirty="0"/>
          </a:p>
          <a:p>
            <a:pPr marL="0" indent="0">
              <a:buNone/>
            </a:pPr>
            <a:r>
              <a:rPr lang="fr-FR" dirty="0"/>
              <a:t>		</a:t>
            </a:r>
            <a:r>
              <a:rPr lang="fr-FR" dirty="0" smtClean="0"/>
              <a:t>			</a:t>
            </a:r>
            <a:r>
              <a:rPr lang="fr-FR" sz="1400" dirty="0" smtClean="0"/>
              <a:t>Yann </a:t>
            </a:r>
            <a:r>
              <a:rPr lang="fr-FR" sz="1400" dirty="0"/>
              <a:t>Le </a:t>
            </a:r>
            <a:r>
              <a:rPr lang="fr-FR" sz="1400" dirty="0" smtClean="0"/>
              <a:t>Bossé (2008)</a:t>
            </a:r>
            <a:endParaRPr lang="fr-FR" sz="1400" dirty="0"/>
          </a:p>
          <a:p>
            <a:pPr marL="0" marR="0" lvl="0" indent="0" defTabSz="914400" eaLnBrk="1" fontAlgn="auto" latinLnBrk="0" hangingPunct="1">
              <a:lnSpc>
                <a:spcPct val="100000"/>
              </a:lnSpc>
              <a:spcBef>
                <a:spcPts val="0"/>
              </a:spcBef>
              <a:spcAft>
                <a:spcPts val="0"/>
              </a:spcAft>
              <a:buClrTx/>
              <a:buSzTx/>
              <a:buFontTx/>
              <a:buNone/>
              <a:tabLst/>
              <a:defRPr/>
            </a:pPr>
            <a:endParaRPr lang="fr-FR" dirty="0"/>
          </a:p>
        </p:txBody>
      </p:sp>
    </p:spTree>
    <p:extLst>
      <p:ext uri="{BB962C8B-B14F-4D97-AF65-F5344CB8AC3E}">
        <p14:creationId xmlns:p14="http://schemas.microsoft.com/office/powerpoint/2010/main" val="135692202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Qualité de vie au travail et Développement du pouvoir d’agir,</a:t>
            </a:r>
            <a:endParaRPr lang="fr-FR" dirty="0"/>
          </a:p>
        </p:txBody>
      </p:sp>
      <p:sp>
        <p:nvSpPr>
          <p:cNvPr id="3" name="Sous-titre 2"/>
          <p:cNvSpPr>
            <a:spLocks noGrp="1"/>
          </p:cNvSpPr>
          <p:nvPr>
            <p:ph type="subTitle" idx="1"/>
          </p:nvPr>
        </p:nvSpPr>
        <p:spPr>
          <a:xfrm>
            <a:off x="1507067" y="4867217"/>
            <a:ext cx="7766936" cy="1096899"/>
          </a:xfrm>
        </p:spPr>
        <p:txBody>
          <a:bodyPr>
            <a:normAutofit/>
          </a:bodyPr>
          <a:lstStyle/>
          <a:p>
            <a:pPr algn="ctr"/>
            <a:r>
              <a:rPr lang="fr-FR" sz="5400" i="1" dirty="0" smtClean="0"/>
              <a:t>Que peut-on en dire ?</a:t>
            </a:r>
            <a:endParaRPr lang="fr-FR" sz="5400" i="1" dirty="0"/>
          </a:p>
        </p:txBody>
      </p:sp>
    </p:spTree>
    <p:extLst>
      <p:ext uri="{BB962C8B-B14F-4D97-AF65-F5344CB8AC3E}">
        <p14:creationId xmlns:p14="http://schemas.microsoft.com/office/powerpoint/2010/main" val="52578258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texte 4"/>
          <p:cNvSpPr>
            <a:spLocks noGrp="1"/>
          </p:cNvSpPr>
          <p:nvPr>
            <p:ph type="body" sz="quarter" idx="3"/>
          </p:nvPr>
        </p:nvSpPr>
        <p:spPr>
          <a:xfrm>
            <a:off x="675750" y="288131"/>
            <a:ext cx="4185618" cy="576262"/>
          </a:xfrm>
        </p:spPr>
        <p:txBody>
          <a:bodyPr/>
          <a:lstStyle/>
          <a:p>
            <a:r>
              <a:rPr lang="fr-FR" dirty="0" smtClean="0">
                <a:solidFill>
                  <a:srgbClr val="92D050"/>
                </a:solidFill>
              </a:rPr>
              <a:t>L’inhibition de l’action</a:t>
            </a:r>
            <a:endParaRPr lang="fr-FR" dirty="0">
              <a:solidFill>
                <a:srgbClr val="92D050"/>
              </a:solidFill>
            </a:endParaRPr>
          </a:p>
        </p:txBody>
      </p:sp>
      <p:sp>
        <p:nvSpPr>
          <p:cNvPr id="6" name="Espace réservé du contenu 5"/>
          <p:cNvSpPr>
            <a:spLocks noGrp="1"/>
          </p:cNvSpPr>
          <p:nvPr>
            <p:ph sz="quarter" idx="4"/>
          </p:nvPr>
        </p:nvSpPr>
        <p:spPr>
          <a:xfrm>
            <a:off x="675750" y="1163774"/>
            <a:ext cx="8329705" cy="5112368"/>
          </a:xfrm>
        </p:spPr>
        <p:txBody>
          <a:bodyPr>
            <a:noAutofit/>
          </a:bodyPr>
          <a:lstStyle/>
          <a:p>
            <a:pPr marL="0" indent="0" algn="just">
              <a:spcBef>
                <a:spcPts val="0"/>
              </a:spcBef>
              <a:buNone/>
            </a:pPr>
            <a:endParaRPr lang="fr-FR" i="1" dirty="0" smtClean="0"/>
          </a:p>
          <a:p>
            <a:pPr marL="0" indent="0" algn="just">
              <a:spcBef>
                <a:spcPts val="0"/>
              </a:spcBef>
              <a:buNone/>
            </a:pPr>
            <a:r>
              <a:rPr lang="fr-FR" sz="2400" i="1" dirty="0" smtClean="0"/>
              <a:t>«</a:t>
            </a:r>
            <a:r>
              <a:rPr lang="fr-FR" sz="2400" i="1" dirty="0"/>
              <a:t> </a:t>
            </a:r>
            <a:r>
              <a:rPr lang="fr-FR" sz="2400" i="1" dirty="0" smtClean="0"/>
              <a:t>Face </a:t>
            </a:r>
            <a:r>
              <a:rPr lang="fr-FR" sz="2400" i="1" dirty="0"/>
              <a:t>à une agression, un individu ne peut réagir que de trois façons : par la fuite, le combat ou l’inhibition de </a:t>
            </a:r>
            <a:r>
              <a:rPr lang="fr-FR" sz="2400" i="1" dirty="0" smtClean="0"/>
              <a:t>l’action.</a:t>
            </a:r>
            <a:r>
              <a:rPr lang="fr-FR" sz="2400" i="1" dirty="0"/>
              <a:t> </a:t>
            </a:r>
            <a:r>
              <a:rPr lang="fr-FR" sz="2400" i="1" dirty="0" smtClean="0"/>
              <a:t>»</a:t>
            </a:r>
            <a:endParaRPr lang="fr-FR" sz="2400" dirty="0" smtClean="0"/>
          </a:p>
          <a:p>
            <a:pPr marL="0" indent="0" algn="just">
              <a:spcBef>
                <a:spcPts val="0"/>
              </a:spcBef>
              <a:buNone/>
            </a:pPr>
            <a:r>
              <a:rPr lang="fr-FR" sz="2400" dirty="0"/>
              <a:t>	</a:t>
            </a:r>
            <a:r>
              <a:rPr lang="fr-FR" sz="2400" dirty="0" smtClean="0"/>
              <a:t>									</a:t>
            </a:r>
            <a:r>
              <a:rPr lang="fr-FR" sz="2000" dirty="0" smtClean="0"/>
              <a:t>	Henri </a:t>
            </a:r>
            <a:r>
              <a:rPr lang="fr-FR" sz="2000" dirty="0" err="1" smtClean="0"/>
              <a:t>Laborit</a:t>
            </a:r>
            <a:r>
              <a:rPr lang="fr-FR" sz="2000" dirty="0" smtClean="0"/>
              <a:t> (1980)</a:t>
            </a:r>
            <a:endParaRPr lang="fr-FR" sz="2000" dirty="0"/>
          </a:p>
          <a:p>
            <a:pPr marL="0" indent="0">
              <a:buNone/>
            </a:pPr>
            <a:endParaRPr lang="fr-FR" sz="1600" b="1" dirty="0" smtClean="0"/>
          </a:p>
          <a:p>
            <a:pPr marL="0" indent="0">
              <a:buNone/>
            </a:pPr>
            <a:endParaRPr lang="fr-FR" sz="1600" b="1" dirty="0" smtClean="0"/>
          </a:p>
          <a:p>
            <a:pPr marL="0" indent="0">
              <a:buNone/>
            </a:pPr>
            <a:endParaRPr lang="fr-FR" sz="1600" b="1" dirty="0" smtClean="0"/>
          </a:p>
          <a:p>
            <a:pPr marL="0" indent="0">
              <a:buNone/>
            </a:pPr>
            <a:r>
              <a:rPr lang="fr-FR" sz="2400" dirty="0" smtClean="0"/>
              <a:t>Si l’individu se trouve en situation de ne pouvoir ni fuir, ni agir, il va retourner son agressivité contre autrui ou contre lui-même.</a:t>
            </a:r>
            <a:endParaRPr lang="fr-FR" sz="2400" dirty="0"/>
          </a:p>
        </p:txBody>
      </p:sp>
    </p:spTree>
    <p:extLst>
      <p:ext uri="{BB962C8B-B14F-4D97-AF65-F5344CB8AC3E}">
        <p14:creationId xmlns:p14="http://schemas.microsoft.com/office/powerpoint/2010/main" val="13569818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3" y="357046"/>
            <a:ext cx="5626484" cy="1012921"/>
          </a:xfrm>
        </p:spPr>
        <p:txBody>
          <a:bodyPr>
            <a:normAutofit/>
          </a:bodyPr>
          <a:lstStyle/>
          <a:p>
            <a:r>
              <a:rPr lang="fr-FR" sz="2800" dirty="0" smtClean="0"/>
              <a:t>Qualité de vie au travail</a:t>
            </a:r>
            <a:endParaRPr lang="fr-FR" sz="2800" dirty="0"/>
          </a:p>
        </p:txBody>
      </p:sp>
      <p:sp>
        <p:nvSpPr>
          <p:cNvPr id="4" name="Espace réservé du texte 3"/>
          <p:cNvSpPr>
            <a:spLocks noGrp="1"/>
          </p:cNvSpPr>
          <p:nvPr>
            <p:ph type="body" sz="half" idx="2"/>
          </p:nvPr>
        </p:nvSpPr>
        <p:spPr>
          <a:xfrm>
            <a:off x="1554787" y="2008910"/>
            <a:ext cx="6157575" cy="4088242"/>
          </a:xfrm>
        </p:spPr>
        <p:txBody>
          <a:bodyPr>
            <a:noAutofit/>
          </a:bodyPr>
          <a:lstStyle/>
          <a:p>
            <a:r>
              <a:rPr lang="fr-FR" sz="2400" b="1" dirty="0" smtClean="0"/>
              <a:t>Une dimension organisationnelle</a:t>
            </a:r>
          </a:p>
          <a:p>
            <a:pPr marL="342900" indent="-342900">
              <a:buFont typeface="Wingdings" charset="2"/>
              <a:buChar char="Ø"/>
            </a:pPr>
            <a:r>
              <a:rPr lang="fr-FR" sz="2400" i="1" dirty="0" smtClean="0"/>
              <a:t>Conditions de travail</a:t>
            </a:r>
          </a:p>
          <a:p>
            <a:r>
              <a:rPr lang="fr-FR" sz="2400" b="1" dirty="0" smtClean="0"/>
              <a:t>Une dimension personnelle</a:t>
            </a:r>
          </a:p>
          <a:p>
            <a:pPr marL="342900" indent="-342900">
              <a:buFont typeface="Wingdings" charset="2"/>
              <a:buChar char="Ø"/>
            </a:pPr>
            <a:r>
              <a:rPr lang="fr-FR" sz="2400" i="1" dirty="0" smtClean="0"/>
              <a:t>Sa relation au travail</a:t>
            </a:r>
          </a:p>
          <a:p>
            <a:pPr marL="342900" indent="-342900">
              <a:buFont typeface="Wingdings" charset="2"/>
              <a:buChar char="Ø"/>
            </a:pPr>
            <a:r>
              <a:rPr lang="fr-FR" sz="2400" i="1" dirty="0" smtClean="0"/>
              <a:t>Ses ressources personnelles</a:t>
            </a:r>
          </a:p>
          <a:p>
            <a:r>
              <a:rPr lang="fr-FR" sz="2400" b="1" dirty="0" smtClean="0"/>
              <a:t>Au croisement des dimensions structurelle et personnelle</a:t>
            </a:r>
          </a:p>
          <a:p>
            <a:pPr marL="342900" indent="-342900">
              <a:buFont typeface="Wingdings" charset="2"/>
              <a:buChar char="Ø"/>
            </a:pPr>
            <a:r>
              <a:rPr lang="fr-FR" sz="2400" i="1" dirty="0" smtClean="0"/>
              <a:t>La manière de pratiquer son métier.</a:t>
            </a:r>
            <a:endParaRPr lang="fr-FR" sz="2400" i="1" dirty="0"/>
          </a:p>
        </p:txBody>
      </p:sp>
    </p:spTree>
    <p:extLst>
      <p:ext uri="{BB962C8B-B14F-4D97-AF65-F5344CB8AC3E}">
        <p14:creationId xmlns:p14="http://schemas.microsoft.com/office/powerpoint/2010/main" val="51155265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Facette">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1093</TotalTime>
  <Words>901</Words>
  <Application>Microsoft Macintosh PowerPoint</Application>
  <PresentationFormat>Personnalisé</PresentationFormat>
  <Paragraphs>179</Paragraphs>
  <Slides>23</Slides>
  <Notes>0</Notes>
  <HiddenSlides>0</HiddenSlides>
  <MMClips>0</MMClips>
  <ScaleCrop>false</ScaleCrop>
  <HeadingPairs>
    <vt:vector size="4" baseType="variant">
      <vt:variant>
        <vt:lpstr>Thème</vt:lpstr>
      </vt:variant>
      <vt:variant>
        <vt:i4>1</vt:i4>
      </vt:variant>
      <vt:variant>
        <vt:lpstr>Titres des diapositives</vt:lpstr>
      </vt:variant>
      <vt:variant>
        <vt:i4>23</vt:i4>
      </vt:variant>
    </vt:vector>
  </HeadingPairs>
  <TitlesOfParts>
    <vt:vector size="24" baseType="lpstr">
      <vt:lpstr>Facette</vt:lpstr>
      <vt:lpstr>Développement du pouvoir d’agir des personnes et des collectivités</vt:lpstr>
      <vt:lpstr>Au menu…</vt:lpstr>
      <vt:lpstr>Yann Le Bossé</vt:lpstr>
      <vt:lpstr>DPA-PC et Empowerment éléments en commun</vt:lpstr>
      <vt:lpstr>Présentation PowerPoint</vt:lpstr>
      <vt:lpstr>Présentation PowerPoint</vt:lpstr>
      <vt:lpstr>Qualité de vie au travail et Développement du pouvoir d’agir,</vt:lpstr>
      <vt:lpstr>Présentation PowerPoint</vt:lpstr>
      <vt:lpstr>Qualité de vie au travail</vt:lpstr>
      <vt:lpstr>Une dimension organisationnelle Les conditions de travail</vt:lpstr>
      <vt:lpstr>Une dimension personnelle</vt:lpstr>
      <vt:lpstr>Au croisement du structurel et de l’individuel…</vt:lpstr>
      <vt:lpstr>Développement du pouvoir d’agir des personnes et des collectivités </vt:lpstr>
      <vt:lpstr>Certaines pratiques sociales sont iatrogènes</vt:lpstr>
      <vt:lpstr>Résultats de l’étude </vt:lpstr>
      <vt:lpstr>Critères… et ressentis…</vt:lpstr>
      <vt:lpstr>Présentation PowerPoint</vt:lpstr>
      <vt:lpstr>Choix des critères : 206 réponses</vt:lpstr>
      <vt:lpstr>Evolution des ressentis 305 réponses</vt:lpstr>
      <vt:lpstr>Comment comprendre ce mieux-être ?Une question de posture</vt:lpstr>
      <vt:lpstr>Une question d’état d’esprit Changement dans la relation à soi, à sa santé</vt:lpstr>
      <vt:lpstr>Le mot de la fin…</vt:lpstr>
      <vt:lpstr>Bibliographie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Qualité de vie au travail et Développement du pouvoir d’agir</dc:title>
  <dc:creator>Soguel Isabelle</dc:creator>
  <cp:lastModifiedBy>EESP EESP</cp:lastModifiedBy>
  <cp:revision>61</cp:revision>
  <cp:lastPrinted>2019-09-09T12:13:11Z</cp:lastPrinted>
  <dcterms:created xsi:type="dcterms:W3CDTF">2018-12-06T08:16:43Z</dcterms:created>
  <dcterms:modified xsi:type="dcterms:W3CDTF">2019-11-06T07:07:16Z</dcterms:modified>
</cp:coreProperties>
</file>