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56" r:id="rId3"/>
    <p:sldId id="258" r:id="rId4"/>
    <p:sldId id="270" r:id="rId5"/>
    <p:sldId id="269" r:id="rId6"/>
    <p:sldId id="266" r:id="rId7"/>
    <p:sldId id="257" r:id="rId8"/>
    <p:sldId id="265" r:id="rId9"/>
    <p:sldId id="271" r:id="rId10"/>
    <p:sldId id="260" r:id="rId11"/>
    <p:sldId id="272" r:id="rId12"/>
    <p:sldId id="26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01" autoAdjust="0"/>
  </p:normalViewPr>
  <p:slideViewPr>
    <p:cSldViewPr>
      <p:cViewPr varScale="1">
        <p:scale>
          <a:sx n="86" d="100"/>
          <a:sy n="86" d="100"/>
        </p:scale>
        <p:origin x="-23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68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5EFF8-4F4A-4AD0-8FF6-648A362DD5B6}" type="datetimeFigureOut">
              <a:rPr lang="fr-CH" smtClean="0"/>
              <a:t>29.10.2019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CF54D-1ABB-426E-9C4A-D3423A771D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2976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Audrey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65158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Nous</a:t>
            </a:r>
          </a:p>
          <a:p>
            <a:r>
              <a:rPr lang="fr-CH" dirty="0" smtClean="0"/>
              <a:t>Audrey : 1</a:t>
            </a:r>
          </a:p>
          <a:p>
            <a:r>
              <a:rPr lang="fr-CH" dirty="0" smtClean="0"/>
              <a:t>Guida</a:t>
            </a:r>
            <a:r>
              <a:rPr lang="fr-CH" baseline="0" dirty="0" smtClean="0"/>
              <a:t> : 2</a:t>
            </a:r>
            <a:endParaRPr lang="fr-CH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96768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20563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173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sz="2000" dirty="0"/>
          </a:p>
          <a:p>
            <a:r>
              <a:rPr lang="fr-CH" dirty="0" smtClean="0"/>
              <a:t>Audrey et Guida (se présenten</a:t>
            </a:r>
            <a:r>
              <a:rPr lang="fr-CH" baseline="0" dirty="0" smtClean="0"/>
              <a:t>t mutuellement)</a:t>
            </a:r>
          </a:p>
          <a:p>
            <a:r>
              <a:rPr lang="fr-CH" baseline="0" dirty="0" smtClean="0"/>
              <a:t>Guida : «Audrey est animatrice socioculturelle depuis 2009. Formée à Sierre, elle a travaillé en Valais et sur le canton de Vaud. Elle a fais sa formation dans le but de travailler dans un centre de loisir avec des populations jeunes mais a commencé sa vie professionnelle dans un EMS)</a:t>
            </a:r>
          </a:p>
          <a:p>
            <a:r>
              <a:rPr lang="fr-CH" baseline="0" dirty="0" smtClean="0"/>
              <a:t>Audrey : «Guida…..</a:t>
            </a:r>
          </a:p>
          <a:p>
            <a:endParaRPr lang="fr-CH" baseline="0" dirty="0" smtClean="0"/>
          </a:p>
          <a:p>
            <a:r>
              <a:rPr lang="fr-CH" baseline="0" dirty="0" smtClean="0"/>
              <a:t>Guida : Nous avons chercher durant quelques années une méthode…..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1736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Audrey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20563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Audrey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44872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Guida</a:t>
            </a:r>
          </a:p>
          <a:p>
            <a:r>
              <a:rPr lang="fr-CH" dirty="0" smtClean="0"/>
              <a:t>Voici</a:t>
            </a:r>
            <a:r>
              <a:rPr lang="fr-CH" baseline="0" dirty="0" smtClean="0"/>
              <a:t> les 12 grands principes présenté par la méthode. Nous avons choisi de n’en développer que 5 avec vous aujourd’hui que nous trouvons particulièrement pertinent pour vous.</a:t>
            </a:r>
          </a:p>
          <a:p>
            <a:pPr marL="171450" indent="-171450">
              <a:buFontTx/>
              <a:buChar char="-"/>
            </a:pPr>
            <a:r>
              <a:rPr lang="fr-CH" baseline="0" dirty="0" smtClean="0"/>
              <a:t>Un but/un sens</a:t>
            </a:r>
          </a:p>
          <a:p>
            <a:pPr marL="171450" indent="-171450">
              <a:buFontTx/>
              <a:buChar char="-"/>
            </a:pPr>
            <a:r>
              <a:rPr lang="fr-CH" baseline="0" dirty="0" smtClean="0"/>
              <a:t>Inviter à participer</a:t>
            </a:r>
          </a:p>
          <a:p>
            <a:pPr marL="171450" indent="-171450">
              <a:buFontTx/>
              <a:buChar char="-"/>
            </a:pPr>
            <a:r>
              <a:rPr lang="fr-CH" baseline="0" dirty="0" smtClean="0"/>
              <a:t>Offrir du choix</a:t>
            </a:r>
          </a:p>
          <a:p>
            <a:pPr marL="171450" indent="-171450">
              <a:buFontTx/>
              <a:buChar char="-"/>
            </a:pPr>
            <a:r>
              <a:rPr lang="fr-CH" baseline="0" dirty="0" smtClean="0"/>
              <a:t>Capacité préservées (lecture)</a:t>
            </a:r>
          </a:p>
          <a:p>
            <a:pPr marL="171450" indent="-171450">
              <a:buFontTx/>
              <a:buChar char="-"/>
            </a:pPr>
            <a:r>
              <a:rPr lang="fr-CH" baseline="0" dirty="0" smtClean="0"/>
              <a:t>L’engagement</a:t>
            </a:r>
            <a:endParaRPr lang="fr-CH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8534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Audrey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18570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sz="2000" dirty="0" smtClean="0"/>
          </a:p>
          <a:p>
            <a:r>
              <a:rPr lang="fr-CH" sz="2000" dirty="0" smtClean="0"/>
              <a:t>Audrey</a:t>
            </a:r>
            <a:endParaRPr lang="fr-CH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42775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Guida</a:t>
            </a:r>
          </a:p>
          <a:p>
            <a:pPr marL="171450" indent="-171450">
              <a:buFontTx/>
              <a:buChar char="-"/>
            </a:pPr>
            <a:r>
              <a:rPr lang="fr-CH" dirty="0" smtClean="0"/>
              <a:t>Formation interne de 50% des collaborateurs </a:t>
            </a:r>
            <a:r>
              <a:rPr lang="fr-CH" dirty="0" smtClean="0">
                <a:sym typeface="Wingdings" panose="05000000000000000000" pitchFamily="2" charset="2"/>
              </a:rPr>
              <a:t> tout personnel</a:t>
            </a:r>
            <a:r>
              <a:rPr lang="fr-CH" baseline="0" dirty="0" smtClean="0">
                <a:sym typeface="Wingdings" panose="05000000000000000000" pitchFamily="2" charset="2"/>
              </a:rPr>
              <a:t> et niveau de formation confondu</a:t>
            </a:r>
          </a:p>
          <a:p>
            <a:pPr marL="171450" indent="-171450">
              <a:buFontTx/>
              <a:buChar char="-"/>
            </a:pPr>
            <a:r>
              <a:rPr lang="fr-CH" baseline="0" dirty="0" smtClean="0">
                <a:sym typeface="Wingdings" panose="05000000000000000000" pitchFamily="2" charset="2"/>
              </a:rPr>
              <a:t>Des colloques interdisciplinaire :</a:t>
            </a:r>
          </a:p>
          <a:p>
            <a:pPr marL="628650" lvl="1" indent="-171450">
              <a:buFontTx/>
              <a:buChar char="-"/>
            </a:pPr>
            <a:r>
              <a:rPr lang="fr-CH" baseline="0" dirty="0" smtClean="0">
                <a:sym typeface="Wingdings" panose="05000000000000000000" pitchFamily="2" charset="2"/>
              </a:rPr>
              <a:t>Le terrain : analyse de pratique</a:t>
            </a:r>
          </a:p>
          <a:p>
            <a:pPr marL="171450" lvl="0" indent="-171450">
              <a:buFontTx/>
              <a:buChar char="-"/>
            </a:pPr>
            <a:r>
              <a:rPr lang="fr-CH" baseline="0" dirty="0" smtClean="0">
                <a:sym typeface="Wingdings" panose="05000000000000000000" pitchFamily="2" charset="2"/>
              </a:rPr>
              <a:t>Projet d’accompagnement : ….</a:t>
            </a:r>
          </a:p>
          <a:p>
            <a:pPr marL="171450" lvl="0" indent="-171450">
              <a:buFontTx/>
              <a:buChar char="-"/>
            </a:pPr>
            <a:r>
              <a:rPr lang="fr-CH" baseline="0" dirty="0" smtClean="0">
                <a:sym typeface="Wingdings" panose="05000000000000000000" pitchFamily="2" charset="2"/>
              </a:rPr>
              <a:t>Des nouveaux outils : trame d’histoire de vie, analyse des comportements</a:t>
            </a:r>
          </a:p>
          <a:p>
            <a:pPr marL="171450" lvl="0" indent="-171450">
              <a:buFontTx/>
              <a:buChar char="-"/>
            </a:pPr>
            <a:r>
              <a:rPr lang="fr-CH" baseline="0" dirty="0" smtClean="0">
                <a:sym typeface="Wingdings" panose="05000000000000000000" pitchFamily="2" charset="2"/>
              </a:rPr>
              <a:t>De grands projet et de plus petits…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20563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Nous</a:t>
            </a:r>
          </a:p>
          <a:p>
            <a:pPr marL="228600" indent="-228600">
              <a:buAutoNum type="arabicPeriod"/>
            </a:pPr>
            <a:r>
              <a:rPr lang="fr-CH" baseline="0" dirty="0" smtClean="0"/>
              <a:t>Projet de rôles sociaux a) Audrey et b) Guida</a:t>
            </a:r>
          </a:p>
          <a:p>
            <a:pPr marL="228600" indent="-228600">
              <a:buAutoNum type="arabicPeriod"/>
            </a:pPr>
            <a:r>
              <a:rPr lang="fr-CH" baseline="0" dirty="0" smtClean="0"/>
              <a:t>Projet individuel</a:t>
            </a:r>
          </a:p>
          <a:p>
            <a:pPr marL="228600" indent="-228600">
              <a:buAutoNum type="arabicPeriod"/>
            </a:pPr>
            <a:r>
              <a:rPr lang="fr-CH" baseline="0" dirty="0" smtClean="0"/>
              <a:t>Projet de groupe en lien avec l’histoire de vie</a:t>
            </a:r>
          </a:p>
          <a:p>
            <a:pPr marL="228600" indent="-228600">
              <a:buAutoNum type="arabicPeriod"/>
            </a:pPr>
            <a:r>
              <a:rPr lang="fr-CH" baseline="0" dirty="0" smtClean="0"/>
              <a:t>Projet d’engagement et de création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F54D-1ABB-426E-9C4A-D3423A771D48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6440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8776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1709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735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318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6622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56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5550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266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6679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0752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323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28.03.2019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FD2B6-0566-44EB-BB62-5038EF36493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4039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Un concept interdisciplinaire  </a:t>
            </a:r>
            <a:br>
              <a:rPr lang="fr-CH" dirty="0" smtClean="0"/>
            </a:br>
            <a:r>
              <a:rPr lang="fr-CH" sz="7300" b="1" i="1" dirty="0" smtClean="0"/>
              <a:t>Montessori</a:t>
            </a:r>
            <a:endParaRPr lang="fr-CH" sz="7300" b="1" i="1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7056784" cy="1752600"/>
          </a:xfrm>
        </p:spPr>
        <p:txBody>
          <a:bodyPr>
            <a:normAutofit/>
          </a:bodyPr>
          <a:lstStyle/>
          <a:p>
            <a:r>
              <a:rPr lang="fr-CH" sz="66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Aide moi à faire seul…</a:t>
            </a:r>
            <a:endParaRPr lang="fr-CH" sz="66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1</a:t>
            </a:fld>
            <a:endParaRPr lang="fr-CH"/>
          </a:p>
        </p:txBody>
      </p:sp>
      <p:pic>
        <p:nvPicPr>
          <p:cNvPr id="8" name="Image 7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19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216494" y="1052735"/>
            <a:ext cx="70279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4400" dirty="0">
                <a:latin typeface="+mj-lt"/>
                <a:ea typeface="+mj-ea"/>
                <a:cs typeface="+mj-cs"/>
              </a:rPr>
              <a:t>Et concrètement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10</a:t>
            </a:fld>
            <a:endParaRPr lang="fr-CH"/>
          </a:p>
        </p:txBody>
      </p:sp>
      <p:sp>
        <p:nvSpPr>
          <p:cNvPr id="18" name="ZoneTexte 17"/>
          <p:cNvSpPr txBox="1"/>
          <p:nvPr/>
        </p:nvSpPr>
        <p:spPr>
          <a:xfrm>
            <a:off x="1684018" y="5775647"/>
            <a:ext cx="6488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916832"/>
            <a:ext cx="77768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apprentissages par essai/erreur</a:t>
            </a:r>
          </a:p>
          <a:p>
            <a:pPr marL="800100" lvl="1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 de résidents : outils d’animation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inadapté</a:t>
            </a:r>
            <a:endParaRPr lang="fr-CH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Travail en interdisciplinarité</a:t>
            </a:r>
          </a:p>
          <a:p>
            <a:pPr marL="800100" lvl="1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découvertes de potentiels</a:t>
            </a:r>
          </a:p>
          <a:p>
            <a:pPr marL="800100" lvl="1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difficultés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à «oser», à légitimer</a:t>
            </a:r>
          </a:p>
          <a:p>
            <a:pPr marL="800100" lvl="1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Une richesse dans l’échange et la connaissance des résidents : analyse de pratique</a:t>
            </a:r>
          </a:p>
          <a:p>
            <a:pPr marL="800100" lvl="1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Travail quotidien sur le non-jugement, la confiance, la valorisation des compétences professionnelles et personnelles de chacun</a:t>
            </a:r>
          </a:p>
        </p:txBody>
      </p:sp>
    </p:spTree>
    <p:extLst>
      <p:ext uri="{BB962C8B-B14F-4D97-AF65-F5344CB8AC3E}">
        <p14:creationId xmlns:p14="http://schemas.microsoft.com/office/powerpoint/2010/main" val="201853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216494" y="764704"/>
            <a:ext cx="70279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smtClean="0"/>
              <a:t>RIA 2019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11</a:t>
            </a:fld>
            <a:endParaRPr lang="fr-CH"/>
          </a:p>
        </p:txBody>
      </p:sp>
      <p:sp>
        <p:nvSpPr>
          <p:cNvPr id="19" name="ZoneTexte 18"/>
          <p:cNvSpPr txBox="1"/>
          <p:nvPr/>
        </p:nvSpPr>
        <p:spPr>
          <a:xfrm>
            <a:off x="827654" y="1401301"/>
            <a:ext cx="777686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méthode qui nous rapproche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nouvelle vision qui se diffuse au-delà des murs (médecins, familles, …)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univers des possibles à découvrir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seules limites de l’accompagnement sont celles que nous nous mettons.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0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 descr="logo bex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61" r="36661" b="42039"/>
          <a:stretch/>
        </p:blipFill>
        <p:spPr bwMode="auto">
          <a:xfrm>
            <a:off x="3504336" y="4025235"/>
            <a:ext cx="2106457" cy="2356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logo bex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ZoneTexte 34"/>
          <p:cNvSpPr txBox="1"/>
          <p:nvPr/>
        </p:nvSpPr>
        <p:spPr>
          <a:xfrm>
            <a:off x="237085" y="2230993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Merci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votre attention</a:t>
            </a:r>
          </a:p>
          <a:p>
            <a:pPr algn="ctr"/>
            <a:endParaRPr lang="fr-CH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 questions?</a:t>
            </a:r>
          </a:p>
          <a:p>
            <a:pPr algn="ctr"/>
            <a:endParaRPr lang="fr-CH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866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043608" y="1052735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Qui sommes-nous ?</a:t>
            </a:r>
            <a:endParaRPr lang="fr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2</a:t>
            </a:fld>
            <a:endParaRPr lang="fr-CH"/>
          </a:p>
        </p:txBody>
      </p:sp>
      <p:sp>
        <p:nvSpPr>
          <p:cNvPr id="16" name="ZoneTexte 15"/>
          <p:cNvSpPr txBox="1"/>
          <p:nvPr/>
        </p:nvSpPr>
        <p:spPr>
          <a:xfrm>
            <a:off x="683568" y="1916832"/>
            <a:ext cx="777686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Résidence Grande-Fontaine est un EMS de 100 résidents et un CAT de 6 places</a:t>
            </a:r>
          </a:p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infirmière cheffe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adjointe</a:t>
            </a:r>
          </a:p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animatrice socioculturelle</a:t>
            </a:r>
          </a:p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vision de l’accompagnement commune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5944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216494" y="1052735"/>
            <a:ext cx="70279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Montessori </a:t>
            </a:r>
            <a:endParaRPr lang="fr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3</a:t>
            </a:fld>
            <a:endParaRPr lang="fr-CH"/>
          </a:p>
        </p:txBody>
      </p:sp>
      <p:sp>
        <p:nvSpPr>
          <p:cNvPr id="13" name="ZoneTexte 12"/>
          <p:cNvSpPr txBox="1"/>
          <p:nvPr/>
        </p:nvSpPr>
        <p:spPr>
          <a:xfrm>
            <a:off x="755576" y="1916832"/>
            <a:ext cx="777686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Adapté à la personne âgée par Cameron Camp (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neuro-psychologue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américain)</a:t>
            </a:r>
          </a:p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philosophie «Aide-moi à faire seul»</a:t>
            </a:r>
          </a:p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normalisation (adapter l’environnement)</a:t>
            </a:r>
          </a:p>
          <a:p>
            <a:pPr marL="342900" indent="-342900">
              <a:lnSpc>
                <a:spcPct val="200000"/>
              </a:lnSpc>
              <a:spcAft>
                <a:spcPts val="18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 principes</a:t>
            </a:r>
          </a:p>
        </p:txBody>
      </p:sp>
    </p:spTree>
    <p:extLst>
      <p:ext uri="{BB962C8B-B14F-4D97-AF65-F5344CB8AC3E}">
        <p14:creationId xmlns:p14="http://schemas.microsoft.com/office/powerpoint/2010/main" val="201853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Objectifs de la méthode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4</a:t>
            </a:fld>
            <a:endParaRPr lang="fr-CH"/>
          </a:p>
        </p:txBody>
      </p:sp>
      <p:sp>
        <p:nvSpPr>
          <p:cNvPr id="10" name="ZoneTexte 9"/>
          <p:cNvSpPr txBox="1"/>
          <p:nvPr/>
        </p:nvSpPr>
        <p:spPr>
          <a:xfrm>
            <a:off x="827584" y="1364800"/>
            <a:ext cx="77768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Blip>
                <a:blip r:embed="rId3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Permettre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aux personnes présentant des troubles cognitifs, même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sévères,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d’interagir  avec leur environnement, en s’engageant dans 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des activités porteuses de </a:t>
            </a:r>
            <a:r>
              <a:rPr lang="fr-CH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sens 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en leur offrant un rôle </a:t>
            </a:r>
            <a:r>
              <a:rPr lang="fr-CH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Blip>
                <a:blip r:embed="rId3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Permettre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d’être aussi 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indépendant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autonome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que possible, capable de 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faire des choix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, et d’être traité avec dignité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 descr="logo bex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87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    Les </a:t>
            </a:r>
            <a:r>
              <a:rPr lang="fr-CH" dirty="0"/>
              <a:t>12 </a:t>
            </a:r>
            <a:r>
              <a:rPr lang="fr-CH" dirty="0" smtClean="0"/>
              <a:t>Principes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5</a:t>
            </a:fld>
            <a:endParaRPr lang="fr-CH"/>
          </a:p>
        </p:txBody>
      </p:sp>
      <p:sp>
        <p:nvSpPr>
          <p:cNvPr id="6" name="Rectangle 5"/>
          <p:cNvSpPr/>
          <p:nvPr/>
        </p:nvSpPr>
        <p:spPr>
          <a:xfrm>
            <a:off x="323528" y="1318022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L’activité </a:t>
            </a:r>
            <a:r>
              <a:rPr lang="fr-CH" dirty="0"/>
              <a:t>doit avoir </a:t>
            </a:r>
            <a:r>
              <a:rPr lang="fr-CH" b="1" dirty="0">
                <a:solidFill>
                  <a:srgbClr val="0000FF"/>
                </a:solidFill>
              </a:rPr>
              <a:t>un but/un sens </a:t>
            </a:r>
            <a:r>
              <a:rPr lang="fr-CH" dirty="0"/>
              <a:t>pour la personne, capter son intérêt.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Penser </a:t>
            </a:r>
            <a:r>
              <a:rPr lang="fr-CH" dirty="0"/>
              <a:t>à demander à la personne</a:t>
            </a:r>
            <a:r>
              <a:rPr lang="fr-CH" b="1" i="1" dirty="0"/>
              <a:t> </a:t>
            </a:r>
            <a:r>
              <a:rPr lang="fr-CH" dirty="0"/>
              <a:t>et à </a:t>
            </a:r>
            <a:r>
              <a:rPr lang="fr-CH" b="1" dirty="0">
                <a:solidFill>
                  <a:srgbClr val="0000FF"/>
                </a:solidFill>
              </a:rPr>
              <a:t>l’inviter à participer</a:t>
            </a:r>
            <a:r>
              <a:rPr lang="fr-CH" dirty="0">
                <a:solidFill>
                  <a:srgbClr val="0000FF"/>
                </a:solidFill>
              </a:rPr>
              <a:t>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b="1" dirty="0" smtClean="0">
                <a:solidFill>
                  <a:srgbClr val="0000FF"/>
                </a:solidFill>
              </a:rPr>
              <a:t>Offrir </a:t>
            </a:r>
            <a:r>
              <a:rPr lang="fr-CH" b="1" dirty="0">
                <a:solidFill>
                  <a:srgbClr val="0000FF"/>
                </a:solidFill>
              </a:rPr>
              <a:t>du choix </a:t>
            </a:r>
            <a:r>
              <a:rPr lang="fr-CH" dirty="0"/>
              <a:t>à chaque fois que c’est possible.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Parler </a:t>
            </a:r>
            <a:r>
              <a:rPr lang="fr-CH" dirty="0"/>
              <a:t>moins, montrer plus !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Se </a:t>
            </a:r>
            <a:r>
              <a:rPr lang="fr-CH" dirty="0"/>
              <a:t>concentrer sur les </a:t>
            </a:r>
            <a:r>
              <a:rPr lang="fr-CH" b="1" dirty="0">
                <a:solidFill>
                  <a:srgbClr val="0000FF"/>
                </a:solidFill>
              </a:rPr>
              <a:t>capacités</a:t>
            </a:r>
            <a:r>
              <a:rPr lang="fr-CH" dirty="0"/>
              <a:t> de la personne.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Ralentir</a:t>
            </a:r>
            <a:r>
              <a:rPr lang="fr-CH" dirty="0"/>
              <a:t>. Adapter sa vitesse à celle de la personne.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Utiliser </a:t>
            </a:r>
            <a:r>
              <a:rPr lang="fr-CH" dirty="0"/>
              <a:t>des modèles, des indices visuels dans le matériel et l’environnement.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Donner </a:t>
            </a:r>
            <a:r>
              <a:rPr lang="fr-CH" dirty="0"/>
              <a:t>à la personne quelque chose à tenir et manipuler.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Toujours </a:t>
            </a:r>
            <a:r>
              <a:rPr lang="fr-CH" dirty="0"/>
              <a:t>aller du plus simple au plus complexe.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Si </a:t>
            </a:r>
            <a:r>
              <a:rPr lang="fr-CH" dirty="0"/>
              <a:t>besoin, diviser l’activité en sous-étapes. Une étape à la fois.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Terminer </a:t>
            </a:r>
            <a:r>
              <a:rPr lang="fr-CH" dirty="0"/>
              <a:t>en demandant: « Avez-vous aimé ? », « Voudriez-vous le refaire ? »</a:t>
            </a:r>
          </a:p>
          <a:p>
            <a:pPr marL="342900" indent="-342900">
              <a:spcBef>
                <a:spcPts val="900"/>
              </a:spcBef>
              <a:buFont typeface="+mj-lt"/>
              <a:buAutoNum type="arabicPeriod"/>
            </a:pPr>
            <a:r>
              <a:rPr lang="fr-CH" dirty="0" smtClean="0"/>
              <a:t>Le </a:t>
            </a:r>
            <a:r>
              <a:rPr lang="fr-CH" dirty="0"/>
              <a:t>but est </a:t>
            </a:r>
            <a:r>
              <a:rPr lang="fr-CH" b="1" dirty="0">
                <a:solidFill>
                  <a:srgbClr val="0000FF"/>
                </a:solidFill>
              </a:rPr>
              <a:t>l’engagement</a:t>
            </a:r>
            <a:r>
              <a:rPr lang="fr-CH" dirty="0">
                <a:solidFill>
                  <a:srgbClr val="0000FF"/>
                </a:solidFill>
              </a:rPr>
              <a:t>.</a:t>
            </a:r>
            <a:r>
              <a:rPr lang="fr-CH" dirty="0"/>
              <a:t> Il n’y a pas de bonne ou de mauvaise manière de faire.</a:t>
            </a:r>
          </a:p>
          <a:p>
            <a:pPr>
              <a:spcBef>
                <a:spcPts val="900"/>
              </a:spcBef>
            </a:pPr>
            <a:r>
              <a:rPr lang="fr-CH" sz="1400" dirty="0"/>
              <a:t>« La méthode Montessori adaptée aux personnes âgées. » </a:t>
            </a:r>
            <a:r>
              <a:rPr lang="fr-CH" sz="1400" b="1" dirty="0"/>
              <a:t>© </a:t>
            </a:r>
            <a:r>
              <a:rPr lang="fr-CH" sz="1400" dirty="0"/>
              <a:t>AG&amp;D 2013.</a:t>
            </a:r>
          </a:p>
        </p:txBody>
      </p:sp>
      <p:pic>
        <p:nvPicPr>
          <p:cNvPr id="7" name="Image 6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70"/>
            <a:ext cx="1631950" cy="908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951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fr-CH" dirty="0" smtClean="0"/>
              <a:t>Projets d’animation socioculturelle «OGALARA»</a:t>
            </a:r>
            <a:endParaRPr lang="fr-CH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776864" cy="4752528"/>
          </a:xfrm>
        </p:spPr>
        <p:txBody>
          <a:bodyPr>
            <a:normAutofit fontScale="25000" lnSpcReduction="20000"/>
          </a:bodyPr>
          <a:lstStyle/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 smtClean="0">
                <a:solidFill>
                  <a:schemeClr val="tx1"/>
                </a:solidFill>
              </a:rPr>
              <a:t>Une </a:t>
            </a:r>
            <a:r>
              <a:rPr lang="fr-CH" sz="7200" dirty="0">
                <a:solidFill>
                  <a:schemeClr val="tx1"/>
                </a:solidFill>
              </a:rPr>
              <a:t>analyse de faisabilité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>
                <a:solidFill>
                  <a:schemeClr val="tx1"/>
                </a:solidFill>
              </a:rPr>
              <a:t>Comprendre un </a:t>
            </a:r>
            <a:r>
              <a:rPr lang="fr-CH" sz="7200" b="1" dirty="0">
                <a:solidFill>
                  <a:srgbClr val="0000FF"/>
                </a:solidFill>
              </a:rPr>
              <a:t>sens de l’action </a:t>
            </a:r>
            <a:r>
              <a:rPr lang="fr-CH" sz="7200" dirty="0">
                <a:solidFill>
                  <a:schemeClr val="tx1"/>
                </a:solidFill>
              </a:rPr>
              <a:t>en adéquation avec l’analyse de faisabilité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>
                <a:solidFill>
                  <a:schemeClr val="tx1"/>
                </a:solidFill>
              </a:rPr>
              <a:t>Permette une </a:t>
            </a:r>
            <a:r>
              <a:rPr lang="fr-CH" sz="7200" b="1" dirty="0">
                <a:solidFill>
                  <a:srgbClr val="0000FF"/>
                </a:solidFill>
              </a:rPr>
              <a:t>participation active des </a:t>
            </a:r>
            <a:r>
              <a:rPr lang="fr-CH" sz="7200" b="1" dirty="0" smtClean="0">
                <a:solidFill>
                  <a:srgbClr val="0000FF"/>
                </a:solidFill>
              </a:rPr>
              <a:t>bénéficiaires </a:t>
            </a:r>
            <a:r>
              <a:rPr lang="fr-CH" sz="7200" dirty="0">
                <a:solidFill>
                  <a:schemeClr val="tx1"/>
                </a:solidFill>
              </a:rPr>
              <a:t>dans toutes les </a:t>
            </a:r>
            <a:r>
              <a:rPr lang="fr-CH" sz="7200" dirty="0" smtClean="0">
                <a:solidFill>
                  <a:schemeClr val="tx1"/>
                </a:solidFill>
              </a:rPr>
              <a:t>phases du projet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 smtClean="0">
                <a:solidFill>
                  <a:schemeClr val="tx1"/>
                </a:solidFill>
              </a:rPr>
              <a:t>Promouvoir une gestion viable des </a:t>
            </a:r>
            <a:r>
              <a:rPr lang="fr-CH" sz="7200" b="1" dirty="0" smtClean="0">
                <a:solidFill>
                  <a:srgbClr val="0000FF"/>
                </a:solidFill>
              </a:rPr>
              <a:t>ressources</a:t>
            </a:r>
            <a:endParaRPr lang="fr-CH" sz="7200" b="1" dirty="0" smtClean="0">
              <a:solidFill>
                <a:srgbClr val="0000FF"/>
              </a:solidFill>
            </a:endParaRP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 smtClean="0">
                <a:solidFill>
                  <a:schemeClr val="tx1"/>
                </a:solidFill>
              </a:rPr>
              <a:t>Prévoir une évaluation interactive  dynamique continue du projet en lien avec le sens de l’action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 smtClean="0">
                <a:solidFill>
                  <a:schemeClr val="tx1"/>
                </a:solidFill>
              </a:rPr>
              <a:t>Proposer </a:t>
            </a:r>
            <a:r>
              <a:rPr lang="fr-CH" sz="7200" dirty="0" smtClean="0">
                <a:solidFill>
                  <a:schemeClr val="tx1"/>
                </a:solidFill>
              </a:rPr>
              <a:t>des pistes d’actions pour le futur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 smtClean="0">
                <a:solidFill>
                  <a:schemeClr val="tx1"/>
                </a:solidFill>
              </a:rPr>
              <a:t>Permettre aux bénéficiaires d’être </a:t>
            </a:r>
            <a:r>
              <a:rPr lang="fr-CH" sz="7200" dirty="0" smtClean="0">
                <a:solidFill>
                  <a:schemeClr val="tx1"/>
                </a:solidFill>
              </a:rPr>
              <a:t>porteurs </a:t>
            </a:r>
            <a:r>
              <a:rPr lang="fr-CH" sz="7200" dirty="0" smtClean="0">
                <a:solidFill>
                  <a:schemeClr val="tx1"/>
                </a:solidFill>
              </a:rPr>
              <a:t>de l’action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 smtClean="0">
                <a:solidFill>
                  <a:schemeClr val="tx1"/>
                </a:solidFill>
              </a:rPr>
              <a:t>Répondre aux besoins des bénéficiaires </a:t>
            </a:r>
            <a:r>
              <a:rPr lang="fr-CH" sz="7200" b="1" dirty="0" smtClean="0">
                <a:solidFill>
                  <a:srgbClr val="0000FF"/>
                </a:solidFill>
              </a:rPr>
              <a:t>AVEC eux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Blip>
                <a:blip r:embed="rId3"/>
              </a:buBlip>
            </a:pPr>
            <a:r>
              <a:rPr lang="fr-CH" sz="7200" dirty="0" smtClean="0">
                <a:solidFill>
                  <a:schemeClr val="tx1"/>
                </a:solidFill>
              </a:rPr>
              <a:t>Rendre les </a:t>
            </a:r>
            <a:r>
              <a:rPr lang="fr-CH" sz="7200" b="1" dirty="0" smtClean="0">
                <a:solidFill>
                  <a:srgbClr val="0000FF"/>
                </a:solidFill>
              </a:rPr>
              <a:t>bénéficiaires </a:t>
            </a:r>
            <a:r>
              <a:rPr lang="fr-CH" sz="7200" b="1" dirty="0" smtClean="0">
                <a:solidFill>
                  <a:srgbClr val="0000FF"/>
                </a:solidFill>
              </a:rPr>
              <a:t>plus </a:t>
            </a:r>
            <a:r>
              <a:rPr lang="fr-CH" sz="7200" b="1" dirty="0" smtClean="0">
                <a:solidFill>
                  <a:srgbClr val="0000FF"/>
                </a:solidFill>
              </a:rPr>
              <a:t>autonomes </a:t>
            </a:r>
            <a:r>
              <a:rPr lang="fr-CH" sz="7200" b="1" dirty="0" smtClean="0">
                <a:solidFill>
                  <a:srgbClr val="0000FF"/>
                </a:solidFill>
              </a:rPr>
              <a:t>tout en les valorisant</a:t>
            </a:r>
          </a:p>
          <a:p>
            <a:pPr marL="457200" indent="-457200" algn="l">
              <a:buFontTx/>
              <a:buChar char="-"/>
            </a:pPr>
            <a:endParaRPr lang="fr-CH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6</a:t>
            </a:fld>
            <a:endParaRPr lang="fr-CH"/>
          </a:p>
        </p:txBody>
      </p:sp>
      <p:pic>
        <p:nvPicPr>
          <p:cNvPr id="8" name="Image 7" descr="logo bex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45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742723" y="764704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fr-CH" sz="4400" dirty="0">
                <a:latin typeface="+mj-lt"/>
                <a:ea typeface="+mj-ea"/>
                <a:cs typeface="+mj-cs"/>
              </a:rPr>
              <a:t>Montessori et l’Animation socioculturelle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7</a:t>
            </a:fld>
            <a:endParaRPr lang="fr-CH"/>
          </a:p>
        </p:txBody>
      </p:sp>
      <p:sp>
        <p:nvSpPr>
          <p:cNvPr id="7" name="ZoneTexte 6"/>
          <p:cNvSpPr txBox="1"/>
          <p:nvPr/>
        </p:nvSpPr>
        <p:spPr>
          <a:xfrm>
            <a:off x="734941" y="2492896"/>
            <a:ext cx="77768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Basé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sur les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besoins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rôle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participation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maintien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l’autonomie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fr-CH" sz="2400" dirty="0" err="1">
                <a:latin typeface="Arial" panose="020B0604020202020204" pitchFamily="34" charset="0"/>
                <a:cs typeface="Arial" panose="020B0604020202020204" pitchFamily="34" charset="0"/>
              </a:rPr>
              <a:t>Empowerment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Gouvernance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endParaRPr lang="fr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0180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216494" y="764704"/>
            <a:ext cx="70279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Montessori à la Résidence Grande-Fontaine</a:t>
            </a:r>
            <a:endParaRPr lang="fr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smtClean="0"/>
              <a:t>RIA 2019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8</a:t>
            </a:fld>
            <a:endParaRPr lang="fr-CH"/>
          </a:p>
        </p:txBody>
      </p:sp>
      <p:sp>
        <p:nvSpPr>
          <p:cNvPr id="19" name="ZoneTexte 18"/>
          <p:cNvSpPr txBox="1"/>
          <p:nvPr/>
        </p:nvSpPr>
        <p:spPr>
          <a:xfrm>
            <a:off x="827654" y="2132856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interne de 50% des collaborateurs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colloques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interdisciplinaires</a:t>
            </a:r>
            <a:endParaRPr lang="fr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projets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d’accompagnements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adaptés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nouveaux outils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Blip>
                <a:blip r:embed="rId4"/>
              </a:buBlip>
            </a:pP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grands projets et des plus petits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54695"/>
            <a:ext cx="8229600" cy="1143000"/>
          </a:xfrm>
        </p:spPr>
        <p:txBody>
          <a:bodyPr/>
          <a:lstStyle/>
          <a:p>
            <a:r>
              <a:rPr lang="fr-CH" dirty="0" smtClean="0"/>
              <a:t>Quels types de projet</a:t>
            </a:r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RIA 2019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D2B6-0566-44EB-BB62-5038EF364932}" type="slidenum">
              <a:rPr lang="fr-CH" smtClean="0"/>
              <a:t>9</a:t>
            </a:fld>
            <a:endParaRPr lang="fr-CH"/>
          </a:p>
        </p:txBody>
      </p:sp>
      <p:pic>
        <p:nvPicPr>
          <p:cNvPr id="7" name="Image 6" descr="logo be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0" y="670"/>
            <a:ext cx="16319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755576" y="1484784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 d’accueil des nouveaux résidents, marché de Noël, italien, facteur, …</a:t>
            </a:r>
          </a:p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Présentation de l’établissement aux stagiaires</a:t>
            </a:r>
          </a:p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Exposition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tableaux de peinture</a:t>
            </a:r>
          </a:p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de l’Amérique</a:t>
            </a:r>
          </a:p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Sortie en train dans les vignes de bex,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Savatan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Yvorne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Pontonnier, Aérodrome</a:t>
            </a:r>
          </a:p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Jardin potager,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ceps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vigne, …</a:t>
            </a:r>
          </a:p>
          <a:p>
            <a:pPr marL="342900" indent="-342900">
              <a:lnSpc>
                <a:spcPct val="150000"/>
              </a:lnSpc>
              <a:buBlip>
                <a:blip r:embed="rId4"/>
              </a:buBlip>
            </a:pP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Atelier laine, cuisine, bois, rotin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82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3905</TotalTime>
  <Words>848</Words>
  <Application>Microsoft Office PowerPoint</Application>
  <PresentationFormat>Affichage à l'écran (4:3)</PresentationFormat>
  <Paragraphs>147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Un concept interdisciplinaire   Montessori</vt:lpstr>
      <vt:lpstr>Présentation PowerPoint</vt:lpstr>
      <vt:lpstr>Présentation PowerPoint</vt:lpstr>
      <vt:lpstr>Objectifs de la méthode</vt:lpstr>
      <vt:lpstr>    Les 12 Principes</vt:lpstr>
      <vt:lpstr>Projets d’animation socioculturelle «OGALARA»</vt:lpstr>
      <vt:lpstr>Présentation PowerPoint</vt:lpstr>
      <vt:lpstr>Présentation PowerPoint</vt:lpstr>
      <vt:lpstr>Quels types de projet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Thierry</dc:creator>
  <cp:lastModifiedBy>Gurtner Rose-Marie</cp:lastModifiedBy>
  <cp:revision>83</cp:revision>
  <dcterms:created xsi:type="dcterms:W3CDTF">2019-03-01T09:59:46Z</dcterms:created>
  <dcterms:modified xsi:type="dcterms:W3CDTF">2019-10-29T13:30:55Z</dcterms:modified>
</cp:coreProperties>
</file>