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64" r:id="rId6"/>
    <p:sldId id="258" r:id="rId7"/>
    <p:sldId id="265" r:id="rId8"/>
    <p:sldId id="267" r:id="rId9"/>
    <p:sldId id="269" r:id="rId10"/>
    <p:sldId id="270" r:id="rId11"/>
    <p:sldId id="27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6"/>
    <p:restoredTop sz="95928"/>
  </p:normalViewPr>
  <p:slideViewPr>
    <p:cSldViewPr snapToGrid="0" snapToObjects="1">
      <p:cViewPr varScale="1">
        <p:scale>
          <a:sx n="115" d="100"/>
          <a:sy n="115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430C7-0DCC-2B42-9075-935CB2D97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82989" y="662871"/>
            <a:ext cx="9755187" cy="2452721"/>
          </a:xfrm>
        </p:spPr>
        <p:txBody>
          <a:bodyPr>
            <a:noAutofit/>
          </a:bodyPr>
          <a:lstStyle/>
          <a:p>
            <a:r>
              <a:rPr lang="fr-FR" sz="4000" dirty="0">
                <a:latin typeface="Telugu MN" pitchFamily="2" charset="0"/>
                <a:cs typeface="Telugu MN" pitchFamily="2" charset="0"/>
              </a:rPr>
              <a:t>Les nouveaux territoires géographiques, professionnels et critiques de</a:t>
            </a:r>
            <a:r>
              <a:rPr lang="fr-CA" sz="4000" dirty="0">
                <a:latin typeface="Telugu MN" pitchFamily="2" charset="0"/>
                <a:cs typeface="Telugu MN" pitchFamily="2" charset="0"/>
              </a:rPr>
              <a:t> l’animation </a:t>
            </a:r>
            <a:r>
              <a:rPr lang="fr-FR" sz="4000" dirty="0">
                <a:latin typeface="Telugu MN" pitchFamily="2" charset="0"/>
                <a:cs typeface="Telugu MN" pitchFamily="2" charset="0"/>
              </a:rPr>
              <a:t>à l’ère de la créativité et des populismes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0D6EAB-81B8-BF49-86F5-DD513B4FA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dirty="0">
                <a:latin typeface="Telugu MN" pitchFamily="2" charset="0"/>
                <a:cs typeface="Telugu MN" pitchFamily="2" charset="0"/>
              </a:rPr>
              <a:t>J</a:t>
            </a:r>
            <a:r>
              <a:rPr lang="fr-FR" sz="2400" cap="none" dirty="0">
                <a:latin typeface="Telugu MN" pitchFamily="2" charset="0"/>
                <a:cs typeface="Telugu MN" pitchFamily="2" charset="0"/>
              </a:rPr>
              <a:t>ean-Marie Lafortune </a:t>
            </a:r>
            <a:r>
              <a:rPr lang="fr-FR" sz="2400" dirty="0">
                <a:latin typeface="Telugu MN" pitchFamily="2" charset="0"/>
                <a:cs typeface="Telugu MN" pitchFamily="2" charset="0"/>
              </a:rPr>
              <a:t>– UQAM  |  Ria – L</a:t>
            </a:r>
            <a:r>
              <a:rPr lang="fr-FR" sz="2400" cap="none" dirty="0">
                <a:latin typeface="Telugu MN" pitchFamily="2" charset="0"/>
                <a:cs typeface="Telugu MN" pitchFamily="2" charset="0"/>
              </a:rPr>
              <a:t>ausanne  •  </a:t>
            </a:r>
            <a:r>
              <a:rPr lang="fr-FR" sz="2400" dirty="0">
                <a:latin typeface="Telugu MN" pitchFamily="2" charset="0"/>
                <a:cs typeface="Telugu MN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9870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0622B-31D2-C940-899D-A395A8C4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708" cy="1151965"/>
          </a:xfrm>
        </p:spPr>
        <p:txBody>
          <a:bodyPr>
            <a:no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Territoires professionnels de l’animation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D983920-0236-D14A-BAE4-14C2D20963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Registres de pratiques anciens de l’animation culturelle se superposaient à ceux de l’éducation populaire ou informelle, du travail social et des arts communautaires.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Nouveaux voisinages professionnels, dominés par les intervenants socioéducatifs et les  opérateurs culturels privés, les relèguent à la périphérie du système.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Secteur fragilisé au Québec, où les animateurs n’ont jamais eu d’ordre professionnel.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Unique formation de 1</a:t>
            </a:r>
            <a:r>
              <a:rPr lang="fr-FR" cap="none" baseline="30000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er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 cycle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UQAM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renommée « action culturelle » en 2017.</a:t>
            </a:r>
          </a:p>
        </p:txBody>
      </p:sp>
    </p:spTree>
    <p:extLst>
      <p:ext uri="{BB962C8B-B14F-4D97-AF65-F5344CB8AC3E}">
        <p14:creationId xmlns:p14="http://schemas.microsoft.com/office/powerpoint/2010/main" val="386597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0622B-31D2-C940-899D-A395A8C4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Territoires critiques de l’animation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D983920-0236-D14A-BAE4-14C2D20963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Limites intrinsèques: conceptualisation inachevée, profession éclatée, politisation de l’intervention culturelle.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Contraintes conjoncturelles: hégémonie des logiques de marchés, division parmi les mouvements sociaux, financement par projet.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Sans maîtrise des théories critiques des médias, projet professionnel collectif et plus grande autonomisation vis-à-vis de l’appareil politique: animation subordonnée.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Sans alternative aux logiques marchandes, mobilisation élargie et financement pérenne des activités : animation relaie injonctions </a:t>
            </a:r>
            <a:r>
              <a:rPr lang="fr-FR" cap="none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du pouvoir.</a:t>
            </a:r>
            <a:endParaRPr lang="fr-FR" cap="none" dirty="0">
              <a:latin typeface="Iowan Old Style Roman" panose="02040602040506020204" pitchFamily="18" charset="77"/>
              <a:ea typeface="Noteworthy Light" panose="02000400000000000000" pitchFamily="2" charset="77"/>
              <a:cs typeface="Jokerm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6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92303-06FC-DC44-8A97-CD3DF93B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Conclusion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6C7B97C-23CB-DF47-8BE0-A2224612FA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Les tensions constitutives de l’animation trouvaient des résolutions compatibles avec l’approfondissement démocratique, orientant son action vers l’espace public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faire voir, donner la parole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), les organes politiques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souvent locaux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les institutions socioculturelles.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Ses territoires géographiques, professionnels et critiques se redessinent en contexte de subordination de la culture à l’économie créative, qui rompt le lien art-citoyenneté, et de montée des populistes, qui appellent moins à une réforme nécessaire des institutions publiques qu’à leur abolition, au nom d’une redéfinition de la communauté politique en-deçà et au-delà des États-nations, prenant appui sur des « institutions » privées. </a:t>
            </a:r>
          </a:p>
        </p:txBody>
      </p:sp>
    </p:spTree>
    <p:extLst>
      <p:ext uri="{BB962C8B-B14F-4D97-AF65-F5344CB8AC3E}">
        <p14:creationId xmlns:p14="http://schemas.microsoft.com/office/powerpoint/2010/main" val="352518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8B5F6-BDF5-A14F-9BA8-A8724628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Telugu MN" pitchFamily="2" charset="0"/>
                <a:cs typeface="Telugu MN" pitchFamily="2" charset="0"/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50607-7C2D-C144-BD78-F507F9791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Socle de l’animation culturelle au Québec depuis 1989 : renforcer la citoyenneté active par les arts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processus/langages de création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fr-FR" sz="200" cap="none" dirty="0">
              <a:latin typeface="Iowan Old Style Roman" panose="02040602040506020204" pitchFamily="18" charset="77"/>
              <a:ea typeface="Noteworthy Light" panose="02000400000000000000" pitchFamily="2" charset="77"/>
              <a:cs typeface="Jokerman" panose="020F0502020204030204" pitchFamily="34" charset="0"/>
            </a:endParaRP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Adoption de politiques </a:t>
            </a:r>
            <a:r>
              <a:rPr lang="fr-FR" i="1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créatives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: les arts cèdent aux innovations techno-commerciales</a:t>
            </a:r>
          </a:p>
          <a:p>
            <a:pPr marL="0" indent="0">
              <a:buNone/>
            </a:pPr>
            <a:endParaRPr lang="fr-FR" sz="200" cap="none" dirty="0">
              <a:latin typeface="Iowan Old Style Roman" panose="02040602040506020204" pitchFamily="18" charset="77"/>
              <a:ea typeface="Noteworthy Light" panose="02000400000000000000" pitchFamily="2" charset="77"/>
              <a:cs typeface="Jokerman" panose="020F0502020204030204" pitchFamily="34" charset="0"/>
            </a:endParaRP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Montée des populismes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anti-institutionnalismes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recul démocratique</a:t>
            </a:r>
          </a:p>
          <a:p>
            <a:pPr marL="0" indent="0">
              <a:buNone/>
            </a:pPr>
            <a:endParaRPr lang="fr-FR" sz="200" cap="none" dirty="0">
              <a:latin typeface="Iowan Old Style Roman" panose="02040602040506020204" pitchFamily="18" charset="77"/>
              <a:ea typeface="Noteworthy Light" panose="02000400000000000000" pitchFamily="2" charset="77"/>
              <a:cs typeface="Jokerman" panose="020F0502020204030204" pitchFamily="34" charset="0"/>
            </a:endParaRP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Nouveaux territoires de l’animation: géographiques, professionnels et critiques</a:t>
            </a:r>
          </a:p>
        </p:txBody>
      </p:sp>
    </p:spTree>
    <p:extLst>
      <p:ext uri="{BB962C8B-B14F-4D97-AF65-F5344CB8AC3E}">
        <p14:creationId xmlns:p14="http://schemas.microsoft.com/office/powerpoint/2010/main" val="258746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8B5F6-BDF5-A14F-9BA8-A8724628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cs typeface="Telugu MN" pitchFamily="2" charset="0"/>
              </a:rPr>
              <a:t>Socle de l’animation: arts et citoyenneté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50607-7C2D-C144-BD78-F507F9791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Pratiques de « conscientisation » favorisant la participation démocratique au moyen des arts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qui outillent et permettent l’expression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l’accès aux ressources institutionnelles dans une perspective de transformation sociale et de renforcement de la citoyenneté actives.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Engagement envers le vivre-ensemble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universalisme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), en donnant la parole au plus grand nombre dans l’espace public délibératif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lieux publics, médias, assemblées d’élus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Valeurs phares: justice sociale, solidarité, participation, inclusion, pluralisme.</a:t>
            </a:r>
          </a:p>
        </p:txBody>
      </p:sp>
    </p:spTree>
    <p:extLst>
      <p:ext uri="{BB962C8B-B14F-4D97-AF65-F5344CB8AC3E}">
        <p14:creationId xmlns:p14="http://schemas.microsoft.com/office/powerpoint/2010/main" val="345253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A88BA-F52E-0146-A9AA-4E9D76FB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Politiques culturelles </a:t>
            </a:r>
            <a:r>
              <a:rPr lang="fr-FR" sz="3600" cap="none" dirty="0">
                <a:latin typeface="Wingdings" pitchFamily="2" charset="2"/>
                <a:ea typeface="Noteworthy Light" panose="02000400000000000000" pitchFamily="2" charset="77"/>
                <a:cs typeface="Telugu MN" pitchFamily="2" charset="0"/>
              </a:rPr>
              <a:t>à</a:t>
            </a:r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 créatives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B8B35E1-6358-1047-9988-FA228B9D45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Promu à l’aube du XXIe siècle, le thème de la créativité, qui désigne un processus d’innovations techno-commerciales plutôt qu’une démarche artistique de création, devient en 2017 l’objet de la nouvelle « politique culturelle » promue par l’Unesco.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Dans la foulée, les dernières « politiques culturelles » canadienne (</a:t>
            </a:r>
            <a:r>
              <a:rPr lang="fr-FR" sz="1600" i="1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Un Canada créatif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, 2017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québécoise (</a:t>
            </a:r>
            <a:r>
              <a:rPr lang="fr-FR" sz="1600" i="1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Partout la culture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, 2018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réorientent l’aide publique vers l’économie numérique.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Détaché du projet humaniste au fondement de la conception de la démocratie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goûts, opinions, délibération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), l’art nourrit l’innovation ou soulage les exclus de cette économie.</a:t>
            </a:r>
          </a:p>
        </p:txBody>
      </p:sp>
    </p:spTree>
    <p:extLst>
      <p:ext uri="{BB962C8B-B14F-4D97-AF65-F5344CB8AC3E}">
        <p14:creationId xmlns:p14="http://schemas.microsoft.com/office/powerpoint/2010/main" val="31176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A88BA-F52E-0146-A9AA-4E9D76FB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755350" cy="1151965"/>
          </a:xfrm>
        </p:spPr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Compétences citoyennes </a:t>
            </a:r>
            <a:r>
              <a:rPr lang="fr-FR" sz="32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vs</a:t>
            </a:r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 créatives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B8B35E1-6358-1047-9988-FA228B9D45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20454" cy="3311189"/>
          </a:xfrm>
        </p:spPr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La « diffusion sociale de la culture » soulevait des enjeux liés aux 3 sphères du déficit démocratique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représentation, participation, redistribution de la richesse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): la </a:t>
            </a:r>
            <a:r>
              <a:rPr lang="fr-FR" u="sng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participation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 consolidait des compétences citoyennes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codes d’accès aux œuvres et à la vie publique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La « diffusion médiatique de la culture » comporte des enjeux technologiques en contexte de concurrence économique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innovation, modèle d’affaires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): la </a:t>
            </a:r>
            <a:r>
              <a:rPr lang="fr-FR" u="sng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collaboration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 développe des compétences d’usagers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codes d’accès aux données et à la vie numérique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Redéfinition des dispositifs d’intervention, des formations qualifiantes et des formes d’accompagnement: médiation </a:t>
            </a:r>
            <a:r>
              <a:rPr lang="fr-FR" cap="none" dirty="0">
                <a:latin typeface="Wingdings" pitchFamily="2" charset="2"/>
                <a:ea typeface="Noteworthy Light" panose="02000400000000000000" pitchFamily="2" charset="77"/>
                <a:cs typeface="Telugu MN" pitchFamily="2" charset="0"/>
              </a:rPr>
              <a:t>à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 médiatisation culturelle.</a:t>
            </a:r>
          </a:p>
        </p:txBody>
      </p:sp>
    </p:spTree>
    <p:extLst>
      <p:ext uri="{BB962C8B-B14F-4D97-AF65-F5344CB8AC3E}">
        <p14:creationId xmlns:p14="http://schemas.microsoft.com/office/powerpoint/2010/main" val="163476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8378C-1512-D54A-B851-1B03A17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Montée des populismes - contexte</a:t>
            </a:r>
            <a:endParaRPr lang="fr-FR" sz="4000" dirty="0">
              <a:latin typeface="Telugu MN" pitchFamily="2" charset="0"/>
              <a:cs typeface="Telugu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08453-565F-2E42-8C71-10B7D92D90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Avènement du capitalisme informationnel de surveillance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sphères d’origine: logiciels, médias, biotechnologies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de la société post-démocratique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2001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Recomposition des classe politiques autour d’affairistes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juridictions de complaisance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Déclin de l’autorité traditionnelle-institutionnelle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individualisme requis par mode production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essor des élites urbaines mondialistes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« gens de nulle part »), 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des figures charismatiques autoritaires et des influenceurs.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L’adhésion aux orthodoxies se substitue à la délibération démocratique alors que les opinions n’ont plus besoin des médias traditionnels pour s’exprimer « publiquement ».</a:t>
            </a:r>
          </a:p>
        </p:txBody>
      </p:sp>
    </p:spTree>
    <p:extLst>
      <p:ext uri="{BB962C8B-B14F-4D97-AF65-F5344CB8AC3E}">
        <p14:creationId xmlns:p14="http://schemas.microsoft.com/office/powerpoint/2010/main" val="375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8378C-1512-D54A-B851-1B03A17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Montée des populismes - caractéristiques</a:t>
            </a:r>
            <a:endParaRPr lang="fr-FR" sz="4000" dirty="0">
              <a:latin typeface="Telugu MN" pitchFamily="2" charset="0"/>
              <a:cs typeface="Telugu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08453-565F-2E42-8C71-10B7D92D90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Détachées du rapport capital/travail, contradiction principale du système, les questions sociales sont réduites aux rapports identitaires.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Montée des pouvoirs sociaux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réseaux d’influence influençables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), qui substituent l’instrument juridique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outrage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au politique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contestation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): les droits contre le Commun !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Éthique et moralisme : l’opinion d’autrui devient la norme et l’adhésion aux orthodoxies une profession de foi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nouveaux rapports à la transgression: bien / mal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Fabrication de raisons parallèles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faits alternatifs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sans construction de raison commune.</a:t>
            </a:r>
          </a:p>
        </p:txBody>
      </p:sp>
    </p:spTree>
    <p:extLst>
      <p:ext uri="{BB962C8B-B14F-4D97-AF65-F5344CB8AC3E}">
        <p14:creationId xmlns:p14="http://schemas.microsoft.com/office/powerpoint/2010/main" val="234184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8378C-1512-D54A-B851-1B03A17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Anti-institutionnalismes et recul démo</a:t>
            </a:r>
            <a:endParaRPr lang="fr-FR" sz="4000" dirty="0">
              <a:latin typeface="Telugu MN" pitchFamily="2" charset="0"/>
              <a:cs typeface="Telugu MN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08453-565F-2E42-8C71-10B7D92D9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508673" cy="3311189"/>
          </a:xfrm>
        </p:spPr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À droite: conteste l’illégitimité intrinsèque des institutions publiques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contre le Commun et le volontarisme politique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 Primat des « institutions » privées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Église, famille, contrat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À gauche: dénonce l’illégitimité conjoncturelle des institutions nationales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raison, science et démocratie n’ont pas tenu leurs promesses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 Primat des « institutions » supranationales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ONU +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Programmes politiques sentimentalistes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empathie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stratégies médiatiques de l’émotion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authenticité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confine à démagogie et censure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liberté d’expression - artistique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Domaine juridique est posé comme seul apte à prendre en charge les problèmes sociaux. Or, le droit est le moteur, terrain, langage et arme privilégiés des réformes néolibérales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les chartes garantissent les libertés des possédants contre la tyrannie de la majorité !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256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0622B-31D2-C940-899D-A395A8C4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>
                <a:latin typeface="Telugu MN" pitchFamily="2" charset="0"/>
                <a:ea typeface="Noteworthy Light" panose="02000400000000000000" pitchFamily="2" charset="77"/>
                <a:cs typeface="Telugu MN" pitchFamily="2" charset="0"/>
              </a:rPr>
              <a:t>Territoires géographiques de l’animation</a:t>
            </a: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D983920-0236-D14A-BAE4-14C2D2096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Autofit/>
          </a:bodyPr>
          <a:lstStyle/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Paradigmes anciens de développement culturel et d’aménagement du territorial:	    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culture = levier de développement territorial conçu comme processus d’émancipation collective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Paradigmes récents de territoires créatifs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en concurrence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 et de classe créative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mobile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): 	                    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culture = levier de croissance économique liée aux performances des personnes et organisations innovantes.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Réseaux de l’économie sociale/solidaire cèdent à ceux de l’entrepreneuriat (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coop</a:t>
            </a:r>
            <a:r>
              <a:rPr lang="fr-FR" sz="800" cap="none" dirty="0">
                <a:latin typeface="Wingdings" pitchFamily="2" charset="2"/>
                <a:ea typeface="Noteworthy Light" panose="02000400000000000000" pitchFamily="2" charset="77"/>
                <a:cs typeface="Telugu MN" pitchFamily="2" charset="0"/>
              </a:rPr>
              <a:t> </a:t>
            </a:r>
            <a:r>
              <a:rPr lang="fr-FR" sz="1100" cap="none" dirty="0">
                <a:latin typeface="Wingdings" pitchFamily="2" charset="2"/>
                <a:ea typeface="Noteworthy Light" panose="02000400000000000000" pitchFamily="2" charset="77"/>
                <a:cs typeface="Telugu MN" pitchFamily="2" charset="0"/>
              </a:rPr>
              <a:t>à</a:t>
            </a:r>
            <a:r>
              <a:rPr lang="fr-FR" sz="800" cap="none" dirty="0">
                <a:latin typeface="Wingdings" pitchFamily="2" charset="2"/>
                <a:ea typeface="Noteworthy Light" panose="02000400000000000000" pitchFamily="2" charset="77"/>
                <a:cs typeface="Telugu MN" pitchFamily="2" charset="0"/>
              </a:rPr>
              <a:t> </a:t>
            </a:r>
            <a:r>
              <a:rPr lang="fr-FR" sz="1600" i="1" cap="none" dirty="0" err="1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Lab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). </a:t>
            </a:r>
          </a:p>
          <a:p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Zones urbaines/rurales déclassées, composées des « perdants de la mondialisation » (« </a:t>
            </a:r>
            <a:r>
              <a:rPr lang="fr-FR" sz="1600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gens de quelque part »</a:t>
            </a:r>
            <a:r>
              <a:rPr lang="fr-FR" cap="none" dirty="0">
                <a:latin typeface="Iowan Old Style Roman" panose="02040602040506020204" pitchFamily="18" charset="77"/>
                <a:ea typeface="Noteworthy Light" panose="02000400000000000000" pitchFamily="2" charset="77"/>
                <a:cs typeface="Jokerman" panose="020F0502020204030204" pitchFamily="34" charset="0"/>
              </a:rPr>
              <a:t>), soumises à des interventions d’apaisement.</a:t>
            </a:r>
          </a:p>
        </p:txBody>
      </p:sp>
    </p:spTree>
    <p:extLst>
      <p:ext uri="{BB962C8B-B14F-4D97-AF65-F5344CB8AC3E}">
        <p14:creationId xmlns:p14="http://schemas.microsoft.com/office/powerpoint/2010/main" val="17845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5459</TotalTime>
  <Words>1087</Words>
  <Application>Microsoft Macintosh PowerPoint</Application>
  <PresentationFormat>Grand écran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Impact</vt:lpstr>
      <vt:lpstr>Iowan Old Style Roman</vt:lpstr>
      <vt:lpstr>Telugu MN</vt:lpstr>
      <vt:lpstr>Wingdings</vt:lpstr>
      <vt:lpstr>Grand événement</vt:lpstr>
      <vt:lpstr>Les nouveaux territoires géographiques, professionnels et critiques de l’animation à l’ère de la créativité et des populismes </vt:lpstr>
      <vt:lpstr>PLAN</vt:lpstr>
      <vt:lpstr>Socle de l’animation: arts et citoyenneté</vt:lpstr>
      <vt:lpstr>Politiques culturelles à créatives</vt:lpstr>
      <vt:lpstr>Compétences citoyennes vs créatives</vt:lpstr>
      <vt:lpstr>Montée des populismes - contexte</vt:lpstr>
      <vt:lpstr>Montée des populismes - caractéristiques</vt:lpstr>
      <vt:lpstr>Anti-institutionnalismes et recul démo</vt:lpstr>
      <vt:lpstr>Territoires géographiques de l’animation</vt:lpstr>
      <vt:lpstr>Territoires professionnels de l’animation</vt:lpstr>
      <vt:lpstr>Territoires critiques de l’animation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nouveaux territoires géographiques, professionnels et critiques de l’animation à l’ère de la créativité et des populismes </dc:title>
  <dc:creator>Jean-Marie Lafortune</dc:creator>
  <cp:lastModifiedBy>Jean-Marie Lafortune</cp:lastModifiedBy>
  <cp:revision>130</cp:revision>
  <dcterms:created xsi:type="dcterms:W3CDTF">2019-10-21T11:11:28Z</dcterms:created>
  <dcterms:modified xsi:type="dcterms:W3CDTF">2019-11-18T14:38:34Z</dcterms:modified>
</cp:coreProperties>
</file>