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sldIdLst>
    <p:sldId id="256" r:id="rId2"/>
    <p:sldId id="286" r:id="rId3"/>
    <p:sldId id="287" r:id="rId4"/>
    <p:sldId id="288" r:id="rId5"/>
    <p:sldId id="294" r:id="rId6"/>
    <p:sldId id="263" r:id="rId7"/>
    <p:sldId id="264" r:id="rId8"/>
    <p:sldId id="268" r:id="rId9"/>
    <p:sldId id="278" r:id="rId10"/>
    <p:sldId id="285" r:id="rId11"/>
    <p:sldId id="257" r:id="rId12"/>
    <p:sldId id="277" r:id="rId13"/>
    <p:sldId id="280" r:id="rId14"/>
    <p:sldId id="281" r:id="rId15"/>
    <p:sldId id="283" r:id="rId16"/>
    <p:sldId id="270" r:id="rId17"/>
    <p:sldId id="289" r:id="rId18"/>
    <p:sldId id="291" r:id="rId19"/>
    <p:sldId id="295" r:id="rId20"/>
    <p:sldId id="296" r:id="rId21"/>
    <p:sldId id="297" r:id="rId22"/>
    <p:sldId id="298" r:id="rId23"/>
    <p:sldId id="302" r:id="rId24"/>
    <p:sldId id="303" r:id="rId25"/>
    <p:sldId id="304" r:id="rId26"/>
    <p:sldId id="305" r:id="rId27"/>
    <p:sldId id="306" r:id="rId28"/>
    <p:sldId id="307" r:id="rId29"/>
    <p:sldId id="308" r:id="rId30"/>
    <p:sldId id="310" r:id="rId31"/>
    <p:sldId id="311" r:id="rId32"/>
    <p:sldId id="312" r:id="rId33"/>
    <p:sldId id="313" r:id="rId34"/>
    <p:sldId id="314" r:id="rId35"/>
    <p:sldId id="315" r:id="rId36"/>
    <p:sldId id="316" r:id="rId37"/>
    <p:sldId id="317" r:id="rId38"/>
    <p:sldId id="318" r:id="rId39"/>
    <p:sldId id="319" r:id="rId40"/>
    <p:sldId id="299" r:id="rId41"/>
    <p:sldId id="301" r:id="rId42"/>
    <p:sldId id="300"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AE1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p:cViewPr varScale="1">
        <p:scale>
          <a:sx n="81" d="100"/>
          <a:sy n="81" d="100"/>
        </p:scale>
        <p:origin x="-105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270CB-D7E8-42BD-BA09-B99DBD45E06E}"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n-IN"/>
        </a:p>
      </dgm:t>
    </dgm:pt>
    <dgm:pt modelId="{B055CE1C-3E79-4E5C-9180-99AF10CEE4EA}">
      <dgm:prSet phldrT="[Text]" custT="1"/>
      <dgm:spPr/>
      <dgm:t>
        <a:bodyPr/>
        <a:lstStyle/>
        <a:p>
          <a:r>
            <a:rPr lang="en-US" sz="1800" dirty="0" smtClean="0"/>
            <a:t>Pre Incubation</a:t>
          </a:r>
          <a:endParaRPr lang="en-IN" sz="1800" dirty="0"/>
        </a:p>
      </dgm:t>
    </dgm:pt>
    <dgm:pt modelId="{5C645449-AC2D-469A-8687-EF4AB100CC30}" type="parTrans" cxnId="{E547E56E-D2C1-4831-91B7-6ED3967452A1}">
      <dgm:prSet/>
      <dgm:spPr/>
      <dgm:t>
        <a:bodyPr/>
        <a:lstStyle/>
        <a:p>
          <a:endParaRPr lang="en-IN"/>
        </a:p>
      </dgm:t>
    </dgm:pt>
    <dgm:pt modelId="{25C7342D-B391-49DC-A82D-86B1A8DC416A}" type="sibTrans" cxnId="{E547E56E-D2C1-4831-91B7-6ED3967452A1}">
      <dgm:prSet/>
      <dgm:spPr/>
      <dgm:t>
        <a:bodyPr/>
        <a:lstStyle/>
        <a:p>
          <a:endParaRPr lang="en-IN"/>
        </a:p>
      </dgm:t>
    </dgm:pt>
    <dgm:pt modelId="{FB6E3080-0F10-4D9A-8CE3-A162F5575068}">
      <dgm:prSet phldrT="[Text]" custT="1"/>
      <dgm:spPr/>
      <dgm:t>
        <a:bodyPr/>
        <a:lstStyle/>
        <a:p>
          <a:r>
            <a:rPr lang="en-US" sz="2400" dirty="0" smtClean="0"/>
            <a:t> Research Support, Training, Business Planning</a:t>
          </a:r>
          <a:endParaRPr lang="en-IN" sz="2400" dirty="0"/>
        </a:p>
      </dgm:t>
    </dgm:pt>
    <dgm:pt modelId="{1A8DCDBC-80DB-49BF-AF55-712C45BACF89}" type="parTrans" cxnId="{4727CA3F-BCEC-4F1E-A1F9-AB40EB750C0E}">
      <dgm:prSet/>
      <dgm:spPr/>
      <dgm:t>
        <a:bodyPr/>
        <a:lstStyle/>
        <a:p>
          <a:endParaRPr lang="en-IN"/>
        </a:p>
      </dgm:t>
    </dgm:pt>
    <dgm:pt modelId="{5C79634F-B95B-41E8-A3A0-E352AB7B8E56}" type="sibTrans" cxnId="{4727CA3F-BCEC-4F1E-A1F9-AB40EB750C0E}">
      <dgm:prSet/>
      <dgm:spPr/>
      <dgm:t>
        <a:bodyPr/>
        <a:lstStyle/>
        <a:p>
          <a:endParaRPr lang="en-IN"/>
        </a:p>
      </dgm:t>
    </dgm:pt>
    <dgm:pt modelId="{C8A3E184-DDA6-4C30-9E1B-859905B70FC9}">
      <dgm:prSet phldrT="[Text]" custT="1"/>
      <dgm:spPr/>
      <dgm:t>
        <a:bodyPr/>
        <a:lstStyle/>
        <a:p>
          <a:r>
            <a:rPr lang="en-US" sz="2400" dirty="0" smtClean="0"/>
            <a:t>Early Stage</a:t>
          </a:r>
          <a:endParaRPr lang="en-IN" sz="2400" dirty="0"/>
        </a:p>
      </dgm:t>
    </dgm:pt>
    <dgm:pt modelId="{1C6538F9-0D72-4A3C-8B08-E979990AAB8F}" type="parTrans" cxnId="{6F52F786-EE0F-4A73-8A3B-78EF9EADC0C7}">
      <dgm:prSet/>
      <dgm:spPr/>
      <dgm:t>
        <a:bodyPr/>
        <a:lstStyle/>
        <a:p>
          <a:endParaRPr lang="en-IN"/>
        </a:p>
      </dgm:t>
    </dgm:pt>
    <dgm:pt modelId="{B88620F3-9288-4273-A985-9F59F9306597}" type="sibTrans" cxnId="{6F52F786-EE0F-4A73-8A3B-78EF9EADC0C7}">
      <dgm:prSet/>
      <dgm:spPr/>
      <dgm:t>
        <a:bodyPr/>
        <a:lstStyle/>
        <a:p>
          <a:endParaRPr lang="en-IN"/>
        </a:p>
      </dgm:t>
    </dgm:pt>
    <dgm:pt modelId="{313F2679-F75C-424E-A3A7-6F4540916416}">
      <dgm:prSet phldrT="[Text]" custT="1"/>
      <dgm:spPr/>
      <dgm:t>
        <a:bodyPr/>
        <a:lstStyle/>
        <a:p>
          <a:r>
            <a:rPr lang="en-US" sz="1800" dirty="0" smtClean="0"/>
            <a:t>Classic Incubation</a:t>
          </a:r>
          <a:endParaRPr lang="en-IN" sz="1800" dirty="0"/>
        </a:p>
      </dgm:t>
    </dgm:pt>
    <dgm:pt modelId="{6B26767E-9394-414C-9B11-543E12922C00}" type="parTrans" cxnId="{0062308E-D497-44D3-9015-3F7F824C752A}">
      <dgm:prSet/>
      <dgm:spPr/>
      <dgm:t>
        <a:bodyPr/>
        <a:lstStyle/>
        <a:p>
          <a:endParaRPr lang="en-IN"/>
        </a:p>
      </dgm:t>
    </dgm:pt>
    <dgm:pt modelId="{DC27C52B-AF44-497A-B5F7-E7A43EBD9229}" type="sibTrans" cxnId="{0062308E-D497-44D3-9015-3F7F824C752A}">
      <dgm:prSet/>
      <dgm:spPr/>
      <dgm:t>
        <a:bodyPr/>
        <a:lstStyle/>
        <a:p>
          <a:endParaRPr lang="en-IN"/>
        </a:p>
      </dgm:t>
    </dgm:pt>
    <dgm:pt modelId="{ED64E085-9263-4659-B4BB-67040C35338D}">
      <dgm:prSet phldrT="[Text]" custT="1"/>
      <dgm:spPr/>
      <dgm:t>
        <a:bodyPr/>
        <a:lstStyle/>
        <a:p>
          <a:r>
            <a:rPr lang="en-US" sz="2400" b="0" dirty="0" smtClean="0"/>
            <a:t>Accommodation, Funding Access, Network, Support</a:t>
          </a:r>
          <a:endParaRPr lang="en-IN" sz="2400" b="0" dirty="0"/>
        </a:p>
      </dgm:t>
    </dgm:pt>
    <dgm:pt modelId="{D17F6FF5-5EAC-458F-81ED-54D60491F507}" type="parTrans" cxnId="{775C7210-60CA-40A4-A495-E68D1C167588}">
      <dgm:prSet/>
      <dgm:spPr/>
      <dgm:t>
        <a:bodyPr/>
        <a:lstStyle/>
        <a:p>
          <a:endParaRPr lang="en-IN"/>
        </a:p>
      </dgm:t>
    </dgm:pt>
    <dgm:pt modelId="{40E3FB2A-8C0C-44F8-A59D-1F18E4298AA4}" type="sibTrans" cxnId="{775C7210-60CA-40A4-A495-E68D1C167588}">
      <dgm:prSet/>
      <dgm:spPr/>
      <dgm:t>
        <a:bodyPr/>
        <a:lstStyle/>
        <a:p>
          <a:endParaRPr lang="en-IN"/>
        </a:p>
      </dgm:t>
    </dgm:pt>
    <dgm:pt modelId="{D9B0E0E1-00E3-498F-A0D4-817DDA345D56}">
      <dgm:prSet phldrT="[Text]" custT="1"/>
      <dgm:spPr/>
      <dgm:t>
        <a:bodyPr/>
        <a:lstStyle/>
        <a:p>
          <a:r>
            <a:rPr lang="en-US" sz="2400" dirty="0" smtClean="0"/>
            <a:t> Advice, Marketing, Technical, Legal, Accounting</a:t>
          </a:r>
          <a:endParaRPr lang="en-IN" sz="2400" dirty="0"/>
        </a:p>
      </dgm:t>
    </dgm:pt>
    <dgm:pt modelId="{83C24502-FCEE-477E-A9E5-1FB2C3832B5A}" type="parTrans" cxnId="{1033E4A8-B85A-4A49-A5E5-2AC99AE4BA25}">
      <dgm:prSet/>
      <dgm:spPr/>
      <dgm:t>
        <a:bodyPr/>
        <a:lstStyle/>
        <a:p>
          <a:endParaRPr lang="en-IN"/>
        </a:p>
      </dgm:t>
    </dgm:pt>
    <dgm:pt modelId="{B8BABA92-DF08-4343-8811-B3E928B4D551}" type="sibTrans" cxnId="{1033E4A8-B85A-4A49-A5E5-2AC99AE4BA25}">
      <dgm:prSet/>
      <dgm:spPr/>
      <dgm:t>
        <a:bodyPr/>
        <a:lstStyle/>
        <a:p>
          <a:endParaRPr lang="en-IN"/>
        </a:p>
      </dgm:t>
    </dgm:pt>
    <dgm:pt modelId="{0EE46123-6379-4216-9348-4C79955D15B9}">
      <dgm:prSet phldrT="[Text]" custT="1"/>
      <dgm:spPr/>
      <dgm:t>
        <a:bodyPr/>
        <a:lstStyle/>
        <a:p>
          <a:r>
            <a:rPr lang="en-US" sz="2400" dirty="0" smtClean="0"/>
            <a:t>Graduation</a:t>
          </a:r>
          <a:endParaRPr lang="en-IN" sz="2400" dirty="0"/>
        </a:p>
      </dgm:t>
    </dgm:pt>
    <dgm:pt modelId="{2CBBCF6F-F279-49F9-96A1-1B8E71834F25}" type="parTrans" cxnId="{B433355F-6E03-4DD6-B7AD-630C9BF06BF1}">
      <dgm:prSet/>
      <dgm:spPr/>
      <dgm:t>
        <a:bodyPr/>
        <a:lstStyle/>
        <a:p>
          <a:endParaRPr lang="en-IN"/>
        </a:p>
      </dgm:t>
    </dgm:pt>
    <dgm:pt modelId="{6484B9A7-8AB2-4A6A-956F-F638754997B3}" type="sibTrans" cxnId="{B433355F-6E03-4DD6-B7AD-630C9BF06BF1}">
      <dgm:prSet/>
      <dgm:spPr/>
      <dgm:t>
        <a:bodyPr/>
        <a:lstStyle/>
        <a:p>
          <a:endParaRPr lang="en-IN"/>
        </a:p>
      </dgm:t>
    </dgm:pt>
    <dgm:pt modelId="{01E7CFCF-FDF7-40C1-B56E-7A56D9C92826}">
      <dgm:prSet custT="1"/>
      <dgm:spPr/>
      <dgm:t>
        <a:bodyPr/>
        <a:lstStyle/>
        <a:p>
          <a:r>
            <a:rPr lang="en-US" sz="2400" dirty="0" smtClean="0"/>
            <a:t>Marketing Support</a:t>
          </a:r>
          <a:endParaRPr lang="en-IN" sz="2400" dirty="0"/>
        </a:p>
      </dgm:t>
    </dgm:pt>
    <dgm:pt modelId="{07420826-E0FB-4A80-A157-610756EE6B40}" type="parTrans" cxnId="{A13AB7FF-5BC2-48E9-9B74-D0E8B6131DF5}">
      <dgm:prSet/>
      <dgm:spPr/>
      <dgm:t>
        <a:bodyPr/>
        <a:lstStyle/>
        <a:p>
          <a:endParaRPr lang="en-IN"/>
        </a:p>
      </dgm:t>
    </dgm:pt>
    <dgm:pt modelId="{75346668-5B5C-4833-854D-857BCBB8F281}" type="sibTrans" cxnId="{A13AB7FF-5BC2-48E9-9B74-D0E8B6131DF5}">
      <dgm:prSet/>
      <dgm:spPr/>
      <dgm:t>
        <a:bodyPr/>
        <a:lstStyle/>
        <a:p>
          <a:endParaRPr lang="en-IN"/>
        </a:p>
      </dgm:t>
    </dgm:pt>
    <dgm:pt modelId="{02144319-B99E-4ACC-88A1-F5CD41B31D5E}" type="pres">
      <dgm:prSet presAssocID="{49D270CB-D7E8-42BD-BA09-B99DBD45E06E}" presName="linearFlow" presStyleCnt="0">
        <dgm:presLayoutVars>
          <dgm:dir/>
          <dgm:animLvl val="lvl"/>
          <dgm:resizeHandles val="exact"/>
        </dgm:presLayoutVars>
      </dgm:prSet>
      <dgm:spPr/>
      <dgm:t>
        <a:bodyPr/>
        <a:lstStyle/>
        <a:p>
          <a:endParaRPr lang="en-IN"/>
        </a:p>
      </dgm:t>
    </dgm:pt>
    <dgm:pt modelId="{FC14FAC5-9FC6-4E1F-80EC-F733A3B985D1}" type="pres">
      <dgm:prSet presAssocID="{B055CE1C-3E79-4E5C-9180-99AF10CEE4EA}" presName="composite" presStyleCnt="0"/>
      <dgm:spPr/>
    </dgm:pt>
    <dgm:pt modelId="{7C0B81E4-A252-4F9E-B35A-77D4BAC4CC51}" type="pres">
      <dgm:prSet presAssocID="{B055CE1C-3E79-4E5C-9180-99AF10CEE4EA}" presName="parentText" presStyleLbl="alignNode1" presStyleIdx="0" presStyleCnt="4">
        <dgm:presLayoutVars>
          <dgm:chMax val="1"/>
          <dgm:bulletEnabled val="1"/>
        </dgm:presLayoutVars>
      </dgm:prSet>
      <dgm:spPr/>
      <dgm:t>
        <a:bodyPr/>
        <a:lstStyle/>
        <a:p>
          <a:endParaRPr lang="en-IN"/>
        </a:p>
      </dgm:t>
    </dgm:pt>
    <dgm:pt modelId="{C0525823-1A10-4EE5-BB83-5FC04D677FB0}" type="pres">
      <dgm:prSet presAssocID="{B055CE1C-3E79-4E5C-9180-99AF10CEE4EA}" presName="descendantText" presStyleLbl="alignAcc1" presStyleIdx="0" presStyleCnt="4" custLinFactNeighborX="0">
        <dgm:presLayoutVars>
          <dgm:bulletEnabled val="1"/>
        </dgm:presLayoutVars>
      </dgm:prSet>
      <dgm:spPr/>
      <dgm:t>
        <a:bodyPr/>
        <a:lstStyle/>
        <a:p>
          <a:endParaRPr lang="en-IN"/>
        </a:p>
      </dgm:t>
    </dgm:pt>
    <dgm:pt modelId="{EC8C2479-F77D-452A-A659-101382FFC37A}" type="pres">
      <dgm:prSet presAssocID="{25C7342D-B391-49DC-A82D-86B1A8DC416A}" presName="sp" presStyleCnt="0"/>
      <dgm:spPr/>
    </dgm:pt>
    <dgm:pt modelId="{EFF42219-FFE8-47D3-9E64-57FCC1112A84}" type="pres">
      <dgm:prSet presAssocID="{C8A3E184-DDA6-4C30-9E1B-859905B70FC9}" presName="composite" presStyleCnt="0"/>
      <dgm:spPr/>
    </dgm:pt>
    <dgm:pt modelId="{7B49B42B-5683-44A1-BBC2-596674647A19}" type="pres">
      <dgm:prSet presAssocID="{C8A3E184-DDA6-4C30-9E1B-859905B70FC9}" presName="parentText" presStyleLbl="alignNode1" presStyleIdx="1" presStyleCnt="4" custLinFactNeighborX="-10811" custLinFactNeighborY="2071">
        <dgm:presLayoutVars>
          <dgm:chMax val="1"/>
          <dgm:bulletEnabled val="1"/>
        </dgm:presLayoutVars>
      </dgm:prSet>
      <dgm:spPr/>
      <dgm:t>
        <a:bodyPr/>
        <a:lstStyle/>
        <a:p>
          <a:endParaRPr lang="en-IN"/>
        </a:p>
      </dgm:t>
    </dgm:pt>
    <dgm:pt modelId="{35BBFA2C-9D81-48EC-98DD-9BD55A5D8AB2}" type="pres">
      <dgm:prSet presAssocID="{C8A3E184-DDA6-4C30-9E1B-859905B70FC9}" presName="descendantText" presStyleLbl="alignAcc1" presStyleIdx="1" presStyleCnt="4">
        <dgm:presLayoutVars>
          <dgm:bulletEnabled val="1"/>
        </dgm:presLayoutVars>
      </dgm:prSet>
      <dgm:spPr/>
      <dgm:t>
        <a:bodyPr/>
        <a:lstStyle/>
        <a:p>
          <a:endParaRPr lang="en-IN"/>
        </a:p>
      </dgm:t>
    </dgm:pt>
    <dgm:pt modelId="{5E647BEC-2C74-4B7C-9B48-5F009F875CDF}" type="pres">
      <dgm:prSet presAssocID="{B88620F3-9288-4273-A985-9F59F9306597}" presName="sp" presStyleCnt="0"/>
      <dgm:spPr/>
    </dgm:pt>
    <dgm:pt modelId="{CDA4E16A-5C04-409D-AAC5-8E1FA31CD97D}" type="pres">
      <dgm:prSet presAssocID="{313F2679-F75C-424E-A3A7-6F4540916416}" presName="composite" presStyleCnt="0"/>
      <dgm:spPr/>
    </dgm:pt>
    <dgm:pt modelId="{32BC2191-9DF6-4DB1-8BF0-272A9E9DE114}" type="pres">
      <dgm:prSet presAssocID="{313F2679-F75C-424E-A3A7-6F4540916416}" presName="parentText" presStyleLbl="alignNode1" presStyleIdx="2" presStyleCnt="4">
        <dgm:presLayoutVars>
          <dgm:chMax val="1"/>
          <dgm:bulletEnabled val="1"/>
        </dgm:presLayoutVars>
      </dgm:prSet>
      <dgm:spPr/>
      <dgm:t>
        <a:bodyPr/>
        <a:lstStyle/>
        <a:p>
          <a:endParaRPr lang="en-IN"/>
        </a:p>
      </dgm:t>
    </dgm:pt>
    <dgm:pt modelId="{DA012433-CC70-4F09-B50D-1E749CEE16A9}" type="pres">
      <dgm:prSet presAssocID="{313F2679-F75C-424E-A3A7-6F4540916416}" presName="descendantText" presStyleLbl="alignAcc1" presStyleIdx="2" presStyleCnt="4">
        <dgm:presLayoutVars>
          <dgm:bulletEnabled val="1"/>
        </dgm:presLayoutVars>
      </dgm:prSet>
      <dgm:spPr/>
      <dgm:t>
        <a:bodyPr/>
        <a:lstStyle/>
        <a:p>
          <a:endParaRPr lang="en-IN"/>
        </a:p>
      </dgm:t>
    </dgm:pt>
    <dgm:pt modelId="{F2888577-87D6-4032-A33D-7C1E96F45FE1}" type="pres">
      <dgm:prSet presAssocID="{DC27C52B-AF44-497A-B5F7-E7A43EBD9229}" presName="sp" presStyleCnt="0"/>
      <dgm:spPr/>
    </dgm:pt>
    <dgm:pt modelId="{DD927E67-D5F1-41EE-9ED0-757F6909B0D2}" type="pres">
      <dgm:prSet presAssocID="{0EE46123-6379-4216-9348-4C79955D15B9}" presName="composite" presStyleCnt="0"/>
      <dgm:spPr/>
    </dgm:pt>
    <dgm:pt modelId="{B2627B9E-68CF-45F8-9610-67B1810FDAF3}" type="pres">
      <dgm:prSet presAssocID="{0EE46123-6379-4216-9348-4C79955D15B9}" presName="parentText" presStyleLbl="alignNode1" presStyleIdx="3" presStyleCnt="4">
        <dgm:presLayoutVars>
          <dgm:chMax val="1"/>
          <dgm:bulletEnabled val="1"/>
        </dgm:presLayoutVars>
      </dgm:prSet>
      <dgm:spPr/>
      <dgm:t>
        <a:bodyPr/>
        <a:lstStyle/>
        <a:p>
          <a:endParaRPr lang="en-IN"/>
        </a:p>
      </dgm:t>
    </dgm:pt>
    <dgm:pt modelId="{44FA8469-C6C3-4AC2-828B-E27C2FD2BCD5}" type="pres">
      <dgm:prSet presAssocID="{0EE46123-6379-4216-9348-4C79955D15B9}" presName="descendantText" presStyleLbl="alignAcc1" presStyleIdx="3" presStyleCnt="4">
        <dgm:presLayoutVars>
          <dgm:bulletEnabled val="1"/>
        </dgm:presLayoutVars>
      </dgm:prSet>
      <dgm:spPr/>
      <dgm:t>
        <a:bodyPr/>
        <a:lstStyle/>
        <a:p>
          <a:endParaRPr lang="en-IN"/>
        </a:p>
      </dgm:t>
    </dgm:pt>
  </dgm:ptLst>
  <dgm:cxnLst>
    <dgm:cxn modelId="{775C7210-60CA-40A4-A495-E68D1C167588}" srcId="{313F2679-F75C-424E-A3A7-6F4540916416}" destId="{ED64E085-9263-4659-B4BB-67040C35338D}" srcOrd="0" destOrd="0" parTransId="{D17F6FF5-5EAC-458F-81ED-54D60491F507}" sibTransId="{40E3FB2A-8C0C-44F8-A59D-1F18E4298AA4}"/>
    <dgm:cxn modelId="{E547E56E-D2C1-4831-91B7-6ED3967452A1}" srcId="{49D270CB-D7E8-42BD-BA09-B99DBD45E06E}" destId="{B055CE1C-3E79-4E5C-9180-99AF10CEE4EA}" srcOrd="0" destOrd="0" parTransId="{5C645449-AC2D-469A-8687-EF4AB100CC30}" sibTransId="{25C7342D-B391-49DC-A82D-86B1A8DC416A}"/>
    <dgm:cxn modelId="{B24F15C8-F133-4190-BC56-587BE6C465ED}" type="presOf" srcId="{0EE46123-6379-4216-9348-4C79955D15B9}" destId="{B2627B9E-68CF-45F8-9610-67B1810FDAF3}" srcOrd="0" destOrd="0" presId="urn:microsoft.com/office/officeart/2005/8/layout/chevron2"/>
    <dgm:cxn modelId="{A13AB7FF-5BC2-48E9-9B74-D0E8B6131DF5}" srcId="{0EE46123-6379-4216-9348-4C79955D15B9}" destId="{01E7CFCF-FDF7-40C1-B56E-7A56D9C92826}" srcOrd="0" destOrd="0" parTransId="{07420826-E0FB-4A80-A157-610756EE6B40}" sibTransId="{75346668-5B5C-4833-854D-857BCBB8F281}"/>
    <dgm:cxn modelId="{0062308E-D497-44D3-9015-3F7F824C752A}" srcId="{49D270CB-D7E8-42BD-BA09-B99DBD45E06E}" destId="{313F2679-F75C-424E-A3A7-6F4540916416}" srcOrd="2" destOrd="0" parTransId="{6B26767E-9394-414C-9B11-543E12922C00}" sibTransId="{DC27C52B-AF44-497A-B5F7-E7A43EBD9229}"/>
    <dgm:cxn modelId="{7F2897D7-101E-4C5A-87BD-E71E437EBC6E}" type="presOf" srcId="{49D270CB-D7E8-42BD-BA09-B99DBD45E06E}" destId="{02144319-B99E-4ACC-88A1-F5CD41B31D5E}" srcOrd="0" destOrd="0" presId="urn:microsoft.com/office/officeart/2005/8/layout/chevron2"/>
    <dgm:cxn modelId="{FDDF69CE-8657-4837-8B74-9CE4881DAA55}" type="presOf" srcId="{FB6E3080-0F10-4D9A-8CE3-A162F5575068}" destId="{C0525823-1A10-4EE5-BB83-5FC04D677FB0}" srcOrd="0" destOrd="0" presId="urn:microsoft.com/office/officeart/2005/8/layout/chevron2"/>
    <dgm:cxn modelId="{64F0CD79-FBEF-41C1-98F5-8EEE22DBFC88}" type="presOf" srcId="{ED64E085-9263-4659-B4BB-67040C35338D}" destId="{DA012433-CC70-4F09-B50D-1E749CEE16A9}" srcOrd="0" destOrd="0" presId="urn:microsoft.com/office/officeart/2005/8/layout/chevron2"/>
    <dgm:cxn modelId="{1033E4A8-B85A-4A49-A5E5-2AC99AE4BA25}" srcId="{C8A3E184-DDA6-4C30-9E1B-859905B70FC9}" destId="{D9B0E0E1-00E3-498F-A0D4-817DDA345D56}" srcOrd="0" destOrd="0" parTransId="{83C24502-FCEE-477E-A9E5-1FB2C3832B5A}" sibTransId="{B8BABA92-DF08-4343-8811-B3E928B4D551}"/>
    <dgm:cxn modelId="{C5D155A6-FCB1-492C-AE27-33DAE323C4C1}" type="presOf" srcId="{01E7CFCF-FDF7-40C1-B56E-7A56D9C92826}" destId="{44FA8469-C6C3-4AC2-828B-E27C2FD2BCD5}" srcOrd="0" destOrd="0" presId="urn:microsoft.com/office/officeart/2005/8/layout/chevron2"/>
    <dgm:cxn modelId="{12EDC93E-561E-4478-905F-9281CD1D854F}" type="presOf" srcId="{D9B0E0E1-00E3-498F-A0D4-817DDA345D56}" destId="{35BBFA2C-9D81-48EC-98DD-9BD55A5D8AB2}" srcOrd="0" destOrd="0" presId="urn:microsoft.com/office/officeart/2005/8/layout/chevron2"/>
    <dgm:cxn modelId="{4727CA3F-BCEC-4F1E-A1F9-AB40EB750C0E}" srcId="{B055CE1C-3E79-4E5C-9180-99AF10CEE4EA}" destId="{FB6E3080-0F10-4D9A-8CE3-A162F5575068}" srcOrd="0" destOrd="0" parTransId="{1A8DCDBC-80DB-49BF-AF55-712C45BACF89}" sibTransId="{5C79634F-B95B-41E8-A3A0-E352AB7B8E56}"/>
    <dgm:cxn modelId="{6F52F786-EE0F-4A73-8A3B-78EF9EADC0C7}" srcId="{49D270CB-D7E8-42BD-BA09-B99DBD45E06E}" destId="{C8A3E184-DDA6-4C30-9E1B-859905B70FC9}" srcOrd="1" destOrd="0" parTransId="{1C6538F9-0D72-4A3C-8B08-E979990AAB8F}" sibTransId="{B88620F3-9288-4273-A985-9F59F9306597}"/>
    <dgm:cxn modelId="{4D0201C0-0BEE-4625-A1F2-0929187A536E}" type="presOf" srcId="{313F2679-F75C-424E-A3A7-6F4540916416}" destId="{32BC2191-9DF6-4DB1-8BF0-272A9E9DE114}" srcOrd="0" destOrd="0" presId="urn:microsoft.com/office/officeart/2005/8/layout/chevron2"/>
    <dgm:cxn modelId="{2A5FFF17-6B3D-4FCD-A4E3-D57A474EC49E}" type="presOf" srcId="{B055CE1C-3E79-4E5C-9180-99AF10CEE4EA}" destId="{7C0B81E4-A252-4F9E-B35A-77D4BAC4CC51}" srcOrd="0" destOrd="0" presId="urn:microsoft.com/office/officeart/2005/8/layout/chevron2"/>
    <dgm:cxn modelId="{B433355F-6E03-4DD6-B7AD-630C9BF06BF1}" srcId="{49D270CB-D7E8-42BD-BA09-B99DBD45E06E}" destId="{0EE46123-6379-4216-9348-4C79955D15B9}" srcOrd="3" destOrd="0" parTransId="{2CBBCF6F-F279-49F9-96A1-1B8E71834F25}" sibTransId="{6484B9A7-8AB2-4A6A-956F-F638754997B3}"/>
    <dgm:cxn modelId="{3845D268-B0B3-4203-9FA2-9816DD4D843D}" type="presOf" srcId="{C8A3E184-DDA6-4C30-9E1B-859905B70FC9}" destId="{7B49B42B-5683-44A1-BBC2-596674647A19}" srcOrd="0" destOrd="0" presId="urn:microsoft.com/office/officeart/2005/8/layout/chevron2"/>
    <dgm:cxn modelId="{97C96FAC-4CAD-419E-A67B-D5E18492E263}" type="presParOf" srcId="{02144319-B99E-4ACC-88A1-F5CD41B31D5E}" destId="{FC14FAC5-9FC6-4E1F-80EC-F733A3B985D1}" srcOrd="0" destOrd="0" presId="urn:microsoft.com/office/officeart/2005/8/layout/chevron2"/>
    <dgm:cxn modelId="{E23237F5-BEE0-4615-9D03-D7E33D0DA3E9}" type="presParOf" srcId="{FC14FAC5-9FC6-4E1F-80EC-F733A3B985D1}" destId="{7C0B81E4-A252-4F9E-B35A-77D4BAC4CC51}" srcOrd="0" destOrd="0" presId="urn:microsoft.com/office/officeart/2005/8/layout/chevron2"/>
    <dgm:cxn modelId="{CE34F351-AFB5-4807-8EBF-F3CADBCCB267}" type="presParOf" srcId="{FC14FAC5-9FC6-4E1F-80EC-F733A3B985D1}" destId="{C0525823-1A10-4EE5-BB83-5FC04D677FB0}" srcOrd="1" destOrd="0" presId="urn:microsoft.com/office/officeart/2005/8/layout/chevron2"/>
    <dgm:cxn modelId="{9C160C7E-6A19-4428-998D-C9EBCBC12343}" type="presParOf" srcId="{02144319-B99E-4ACC-88A1-F5CD41B31D5E}" destId="{EC8C2479-F77D-452A-A659-101382FFC37A}" srcOrd="1" destOrd="0" presId="urn:microsoft.com/office/officeart/2005/8/layout/chevron2"/>
    <dgm:cxn modelId="{7ED13004-CDC6-47C1-AA02-21444C7DF786}" type="presParOf" srcId="{02144319-B99E-4ACC-88A1-F5CD41B31D5E}" destId="{EFF42219-FFE8-47D3-9E64-57FCC1112A84}" srcOrd="2" destOrd="0" presId="urn:microsoft.com/office/officeart/2005/8/layout/chevron2"/>
    <dgm:cxn modelId="{99896185-CEB2-4A7D-B5AF-ACB70CAF76DB}" type="presParOf" srcId="{EFF42219-FFE8-47D3-9E64-57FCC1112A84}" destId="{7B49B42B-5683-44A1-BBC2-596674647A19}" srcOrd="0" destOrd="0" presId="urn:microsoft.com/office/officeart/2005/8/layout/chevron2"/>
    <dgm:cxn modelId="{4E2D4154-9033-4455-AF19-47C09E76495D}" type="presParOf" srcId="{EFF42219-FFE8-47D3-9E64-57FCC1112A84}" destId="{35BBFA2C-9D81-48EC-98DD-9BD55A5D8AB2}" srcOrd="1" destOrd="0" presId="urn:microsoft.com/office/officeart/2005/8/layout/chevron2"/>
    <dgm:cxn modelId="{131BF812-C0B7-4E75-9B96-80840F270C39}" type="presParOf" srcId="{02144319-B99E-4ACC-88A1-F5CD41B31D5E}" destId="{5E647BEC-2C74-4B7C-9B48-5F009F875CDF}" srcOrd="3" destOrd="0" presId="urn:microsoft.com/office/officeart/2005/8/layout/chevron2"/>
    <dgm:cxn modelId="{CDF20F10-F164-4ED1-A0F0-1AC6464A6B27}" type="presParOf" srcId="{02144319-B99E-4ACC-88A1-F5CD41B31D5E}" destId="{CDA4E16A-5C04-409D-AAC5-8E1FA31CD97D}" srcOrd="4" destOrd="0" presId="urn:microsoft.com/office/officeart/2005/8/layout/chevron2"/>
    <dgm:cxn modelId="{84C3526B-06BC-4F32-BB54-FD72D4E538DE}" type="presParOf" srcId="{CDA4E16A-5C04-409D-AAC5-8E1FA31CD97D}" destId="{32BC2191-9DF6-4DB1-8BF0-272A9E9DE114}" srcOrd="0" destOrd="0" presId="urn:microsoft.com/office/officeart/2005/8/layout/chevron2"/>
    <dgm:cxn modelId="{5070BF31-8A80-4C63-9B86-CDB0C2B77241}" type="presParOf" srcId="{CDA4E16A-5C04-409D-AAC5-8E1FA31CD97D}" destId="{DA012433-CC70-4F09-B50D-1E749CEE16A9}" srcOrd="1" destOrd="0" presId="urn:microsoft.com/office/officeart/2005/8/layout/chevron2"/>
    <dgm:cxn modelId="{54DA57F0-4239-4493-985C-0CF6F42D4BC0}" type="presParOf" srcId="{02144319-B99E-4ACC-88A1-F5CD41B31D5E}" destId="{F2888577-87D6-4032-A33D-7C1E96F45FE1}" srcOrd="5" destOrd="0" presId="urn:microsoft.com/office/officeart/2005/8/layout/chevron2"/>
    <dgm:cxn modelId="{B442B894-CB6A-47F2-B80B-8A9C6D26A44C}" type="presParOf" srcId="{02144319-B99E-4ACC-88A1-F5CD41B31D5E}" destId="{DD927E67-D5F1-41EE-9ED0-757F6909B0D2}" srcOrd="6" destOrd="0" presId="urn:microsoft.com/office/officeart/2005/8/layout/chevron2"/>
    <dgm:cxn modelId="{053BE28E-5D09-4657-917D-C8B535141F21}" type="presParOf" srcId="{DD927E67-D5F1-41EE-9ED0-757F6909B0D2}" destId="{B2627B9E-68CF-45F8-9610-67B1810FDAF3}" srcOrd="0" destOrd="0" presId="urn:microsoft.com/office/officeart/2005/8/layout/chevron2"/>
    <dgm:cxn modelId="{5C8902D9-D3C3-4E9B-959C-AA932895C40C}" type="presParOf" srcId="{DD927E67-D5F1-41EE-9ED0-757F6909B0D2}" destId="{44FA8469-C6C3-4AC2-828B-E27C2FD2BCD5}"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0B81E4-A252-4F9E-B35A-77D4BAC4CC51}">
      <dsp:nvSpPr>
        <dsp:cNvPr id="0" name=""/>
        <dsp:cNvSpPr/>
      </dsp:nvSpPr>
      <dsp:spPr>
        <a:xfrm rot="5400000">
          <a:off x="-207328" y="213182"/>
          <a:ext cx="1382192" cy="967534"/>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Pre Incubation</a:t>
          </a:r>
          <a:endParaRPr lang="en-IN" sz="1800" kern="1200" dirty="0"/>
        </a:p>
      </dsp:txBody>
      <dsp:txXfrm rot="5400000">
        <a:off x="-207328" y="213182"/>
        <a:ext cx="1382192" cy="967534"/>
      </dsp:txXfrm>
    </dsp:sp>
    <dsp:sp modelId="{C0525823-1A10-4EE5-BB83-5FC04D677FB0}">
      <dsp:nvSpPr>
        <dsp:cNvPr id="0" name=""/>
        <dsp:cNvSpPr/>
      </dsp:nvSpPr>
      <dsp:spPr>
        <a:xfrm rot="5400000">
          <a:off x="4149118" y="-3175730"/>
          <a:ext cx="898897" cy="7262065"/>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 Research Support, Training, Business Planning</a:t>
          </a:r>
          <a:endParaRPr lang="en-IN" sz="2400" kern="1200" dirty="0"/>
        </a:p>
      </dsp:txBody>
      <dsp:txXfrm rot="5400000">
        <a:off x="4149118" y="-3175730"/>
        <a:ext cx="898897" cy="7262065"/>
      </dsp:txXfrm>
    </dsp:sp>
    <dsp:sp modelId="{7B49B42B-5683-44A1-BBC2-596674647A19}">
      <dsp:nvSpPr>
        <dsp:cNvPr id="0" name=""/>
        <dsp:cNvSpPr/>
      </dsp:nvSpPr>
      <dsp:spPr>
        <a:xfrm rot="5400000">
          <a:off x="-207328" y="1478974"/>
          <a:ext cx="1382192" cy="967534"/>
        </a:xfrm>
        <a:prstGeom prst="chevron">
          <a:avLst/>
        </a:prstGeom>
        <a:solidFill>
          <a:schemeClr val="accent3">
            <a:hueOff val="-379119"/>
            <a:satOff val="-1563"/>
            <a:lumOff val="-328"/>
            <a:alphaOff val="0"/>
          </a:schemeClr>
        </a:solidFill>
        <a:ln w="25400" cap="flat" cmpd="sng" algn="ctr">
          <a:solidFill>
            <a:schemeClr val="accent3">
              <a:hueOff val="-379119"/>
              <a:satOff val="-1563"/>
              <a:lumOff val="-3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Early Stage</a:t>
          </a:r>
          <a:endParaRPr lang="en-IN" sz="2400" kern="1200" dirty="0"/>
        </a:p>
      </dsp:txBody>
      <dsp:txXfrm rot="5400000">
        <a:off x="-207328" y="1478974"/>
        <a:ext cx="1382192" cy="967534"/>
      </dsp:txXfrm>
    </dsp:sp>
    <dsp:sp modelId="{35BBFA2C-9D81-48EC-98DD-9BD55A5D8AB2}">
      <dsp:nvSpPr>
        <dsp:cNvPr id="0" name=""/>
        <dsp:cNvSpPr/>
      </dsp:nvSpPr>
      <dsp:spPr>
        <a:xfrm rot="5400000">
          <a:off x="4149354" y="-1938799"/>
          <a:ext cx="898425" cy="7262065"/>
        </a:xfrm>
        <a:prstGeom prst="round2SameRect">
          <a:avLst/>
        </a:prstGeom>
        <a:solidFill>
          <a:schemeClr val="lt1">
            <a:alpha val="90000"/>
            <a:hueOff val="0"/>
            <a:satOff val="0"/>
            <a:lumOff val="0"/>
            <a:alphaOff val="0"/>
          </a:schemeClr>
        </a:solidFill>
        <a:ln w="25400" cap="flat" cmpd="sng" algn="ctr">
          <a:solidFill>
            <a:schemeClr val="accent3">
              <a:hueOff val="-379119"/>
              <a:satOff val="-1563"/>
              <a:lumOff val="-3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 Advice, Marketing, Technical, Legal, Accounting</a:t>
          </a:r>
          <a:endParaRPr lang="en-IN" sz="2400" kern="1200" dirty="0"/>
        </a:p>
      </dsp:txBody>
      <dsp:txXfrm rot="5400000">
        <a:off x="4149354" y="-1938799"/>
        <a:ext cx="898425" cy="7262065"/>
      </dsp:txXfrm>
    </dsp:sp>
    <dsp:sp modelId="{32BC2191-9DF6-4DB1-8BF0-272A9E9DE114}">
      <dsp:nvSpPr>
        <dsp:cNvPr id="0" name=""/>
        <dsp:cNvSpPr/>
      </dsp:nvSpPr>
      <dsp:spPr>
        <a:xfrm rot="5400000">
          <a:off x="-207328" y="2687516"/>
          <a:ext cx="1382192" cy="967534"/>
        </a:xfrm>
        <a:prstGeom prst="chevron">
          <a:avLst/>
        </a:prstGeom>
        <a:solidFill>
          <a:schemeClr val="accent3">
            <a:hueOff val="-758238"/>
            <a:satOff val="-3126"/>
            <a:lumOff val="-655"/>
            <a:alphaOff val="0"/>
          </a:schemeClr>
        </a:solidFill>
        <a:ln w="25400" cap="flat" cmpd="sng" algn="ctr">
          <a:solidFill>
            <a:schemeClr val="accent3">
              <a:hueOff val="-758238"/>
              <a:satOff val="-3126"/>
              <a:lumOff val="-6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Classic Incubation</a:t>
          </a:r>
          <a:endParaRPr lang="en-IN" sz="1800" kern="1200" dirty="0"/>
        </a:p>
      </dsp:txBody>
      <dsp:txXfrm rot="5400000">
        <a:off x="-207328" y="2687516"/>
        <a:ext cx="1382192" cy="967534"/>
      </dsp:txXfrm>
    </dsp:sp>
    <dsp:sp modelId="{DA012433-CC70-4F09-B50D-1E749CEE16A9}">
      <dsp:nvSpPr>
        <dsp:cNvPr id="0" name=""/>
        <dsp:cNvSpPr/>
      </dsp:nvSpPr>
      <dsp:spPr>
        <a:xfrm rot="5400000">
          <a:off x="4149354" y="-701632"/>
          <a:ext cx="898425" cy="7262065"/>
        </a:xfrm>
        <a:prstGeom prst="round2SameRect">
          <a:avLst/>
        </a:prstGeom>
        <a:solidFill>
          <a:schemeClr val="lt1">
            <a:alpha val="90000"/>
            <a:hueOff val="0"/>
            <a:satOff val="0"/>
            <a:lumOff val="0"/>
            <a:alphaOff val="0"/>
          </a:schemeClr>
        </a:solidFill>
        <a:ln w="25400" cap="flat" cmpd="sng" algn="ctr">
          <a:solidFill>
            <a:schemeClr val="accent3">
              <a:hueOff val="-758238"/>
              <a:satOff val="-3126"/>
              <a:lumOff val="-6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smtClean="0"/>
            <a:t>Accommodation, Funding Access, Network, Support</a:t>
          </a:r>
          <a:endParaRPr lang="en-IN" sz="2400" b="0" kern="1200" dirty="0"/>
        </a:p>
      </dsp:txBody>
      <dsp:txXfrm rot="5400000">
        <a:off x="4149354" y="-701632"/>
        <a:ext cx="898425" cy="7262065"/>
      </dsp:txXfrm>
    </dsp:sp>
    <dsp:sp modelId="{B2627B9E-68CF-45F8-9610-67B1810FDAF3}">
      <dsp:nvSpPr>
        <dsp:cNvPr id="0" name=""/>
        <dsp:cNvSpPr/>
      </dsp:nvSpPr>
      <dsp:spPr>
        <a:xfrm rot="5400000">
          <a:off x="-207328" y="3924683"/>
          <a:ext cx="1382192" cy="967534"/>
        </a:xfrm>
        <a:prstGeom prst="chevron">
          <a:avLst/>
        </a:prstGeom>
        <a:solidFill>
          <a:schemeClr val="accent3">
            <a:hueOff val="-1137357"/>
            <a:satOff val="-4689"/>
            <a:lumOff val="-983"/>
            <a:alphaOff val="0"/>
          </a:schemeClr>
        </a:solidFill>
        <a:ln w="25400" cap="flat" cmpd="sng" algn="ctr">
          <a:solidFill>
            <a:schemeClr val="accent3">
              <a:hueOff val="-1137357"/>
              <a:satOff val="-4689"/>
              <a:lumOff val="-9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Graduation</a:t>
          </a:r>
          <a:endParaRPr lang="en-IN" sz="2400" kern="1200" dirty="0"/>
        </a:p>
      </dsp:txBody>
      <dsp:txXfrm rot="5400000">
        <a:off x="-207328" y="3924683"/>
        <a:ext cx="1382192" cy="967534"/>
      </dsp:txXfrm>
    </dsp:sp>
    <dsp:sp modelId="{44FA8469-C6C3-4AC2-828B-E27C2FD2BCD5}">
      <dsp:nvSpPr>
        <dsp:cNvPr id="0" name=""/>
        <dsp:cNvSpPr/>
      </dsp:nvSpPr>
      <dsp:spPr>
        <a:xfrm rot="5400000">
          <a:off x="4149354" y="535534"/>
          <a:ext cx="898425" cy="7262065"/>
        </a:xfrm>
        <a:prstGeom prst="round2SameRect">
          <a:avLst/>
        </a:prstGeom>
        <a:solidFill>
          <a:schemeClr val="lt1">
            <a:alpha val="90000"/>
            <a:hueOff val="0"/>
            <a:satOff val="0"/>
            <a:lumOff val="0"/>
            <a:alphaOff val="0"/>
          </a:schemeClr>
        </a:solidFill>
        <a:ln w="25400" cap="flat" cmpd="sng" algn="ctr">
          <a:solidFill>
            <a:schemeClr val="accent3">
              <a:hueOff val="-1137357"/>
              <a:satOff val="-468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Marketing Support</a:t>
          </a:r>
          <a:endParaRPr lang="en-IN" sz="2400" kern="1200" dirty="0"/>
        </a:p>
      </dsp:txBody>
      <dsp:txXfrm rot="5400000">
        <a:off x="4149354" y="535534"/>
        <a:ext cx="898425" cy="72620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1706F411-FAAD-4D22-97BA-BBE2FB904554}" type="datetimeFigureOut">
              <a:rPr lang="en-IN"/>
              <a:pPr>
                <a:defRPr/>
              </a:pPr>
              <a:t>04-11-2019</a:t>
            </a:fld>
            <a:endParaRPr lang="en-IN"/>
          </a:p>
        </p:txBody>
      </p:sp>
      <p:sp>
        <p:nvSpPr>
          <p:cNvPr id="5" name="Footer Placeholder 18"/>
          <p:cNvSpPr>
            <a:spLocks noGrp="1"/>
          </p:cNvSpPr>
          <p:nvPr>
            <p:ph type="ftr" sz="quarter" idx="11"/>
          </p:nvPr>
        </p:nvSpPr>
        <p:spPr/>
        <p:txBody>
          <a:bodyPr/>
          <a:lstStyle>
            <a:lvl1pPr>
              <a:defRPr/>
            </a:lvl1pPr>
          </a:lstStyle>
          <a:p>
            <a:pPr>
              <a:defRPr/>
            </a:pPr>
            <a:endParaRPr lang="en-IN"/>
          </a:p>
        </p:txBody>
      </p:sp>
      <p:sp>
        <p:nvSpPr>
          <p:cNvPr id="6" name="Slide Number Placeholder 26"/>
          <p:cNvSpPr>
            <a:spLocks noGrp="1"/>
          </p:cNvSpPr>
          <p:nvPr>
            <p:ph type="sldNum" sz="quarter" idx="12"/>
          </p:nvPr>
        </p:nvSpPr>
        <p:spPr/>
        <p:txBody>
          <a:bodyPr/>
          <a:lstStyle>
            <a:lvl1pPr>
              <a:defRPr/>
            </a:lvl1pPr>
          </a:lstStyle>
          <a:p>
            <a:pPr>
              <a:defRPr/>
            </a:pPr>
            <a:fld id="{8215C0DE-6432-4813-9130-631D34B72806}" type="slidenum">
              <a:rPr lang="en-IN"/>
              <a:pPr>
                <a:defRPr/>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AFC956D-99F2-4B30-A820-162BE317A020}" type="datetimeFigureOut">
              <a:rPr lang="en-IN"/>
              <a:pPr>
                <a:defRPr/>
              </a:pPr>
              <a:t>04-11-2019</a:t>
            </a:fld>
            <a:endParaRPr lang="en-IN"/>
          </a:p>
        </p:txBody>
      </p:sp>
      <p:sp>
        <p:nvSpPr>
          <p:cNvPr id="5" name="Footer Placeholder 21"/>
          <p:cNvSpPr>
            <a:spLocks noGrp="1"/>
          </p:cNvSpPr>
          <p:nvPr>
            <p:ph type="ftr" sz="quarter" idx="11"/>
          </p:nvPr>
        </p:nvSpPr>
        <p:spPr/>
        <p:txBody>
          <a:bodyPr/>
          <a:lstStyle>
            <a:lvl1pPr>
              <a:defRPr/>
            </a:lvl1pPr>
          </a:lstStyle>
          <a:p>
            <a:pPr>
              <a:defRPr/>
            </a:pPr>
            <a:endParaRPr lang="en-IN"/>
          </a:p>
        </p:txBody>
      </p:sp>
      <p:sp>
        <p:nvSpPr>
          <p:cNvPr id="6" name="Slide Number Placeholder 17"/>
          <p:cNvSpPr>
            <a:spLocks noGrp="1"/>
          </p:cNvSpPr>
          <p:nvPr>
            <p:ph type="sldNum" sz="quarter" idx="12"/>
          </p:nvPr>
        </p:nvSpPr>
        <p:spPr/>
        <p:txBody>
          <a:bodyPr/>
          <a:lstStyle>
            <a:lvl1pPr>
              <a:defRPr/>
            </a:lvl1pPr>
          </a:lstStyle>
          <a:p>
            <a:pPr>
              <a:defRPr/>
            </a:pPr>
            <a:fld id="{7FFF7240-AF93-482A-85C7-A7213137C239}" type="slidenum">
              <a:rPr lang="en-IN"/>
              <a:pPr>
                <a:defRPr/>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550414A-A97B-4764-87F3-C259AE5B4AA4}" type="datetimeFigureOut">
              <a:rPr lang="en-IN"/>
              <a:pPr>
                <a:defRPr/>
              </a:pPr>
              <a:t>04-11-2019</a:t>
            </a:fld>
            <a:endParaRPr lang="en-IN"/>
          </a:p>
        </p:txBody>
      </p:sp>
      <p:sp>
        <p:nvSpPr>
          <p:cNvPr id="5" name="Footer Placeholder 21"/>
          <p:cNvSpPr>
            <a:spLocks noGrp="1"/>
          </p:cNvSpPr>
          <p:nvPr>
            <p:ph type="ftr" sz="quarter" idx="11"/>
          </p:nvPr>
        </p:nvSpPr>
        <p:spPr/>
        <p:txBody>
          <a:bodyPr/>
          <a:lstStyle>
            <a:lvl1pPr>
              <a:defRPr/>
            </a:lvl1pPr>
          </a:lstStyle>
          <a:p>
            <a:pPr>
              <a:defRPr/>
            </a:pPr>
            <a:endParaRPr lang="en-IN"/>
          </a:p>
        </p:txBody>
      </p:sp>
      <p:sp>
        <p:nvSpPr>
          <p:cNvPr id="6" name="Slide Number Placeholder 17"/>
          <p:cNvSpPr>
            <a:spLocks noGrp="1"/>
          </p:cNvSpPr>
          <p:nvPr>
            <p:ph type="sldNum" sz="quarter" idx="12"/>
          </p:nvPr>
        </p:nvSpPr>
        <p:spPr/>
        <p:txBody>
          <a:bodyPr/>
          <a:lstStyle>
            <a:lvl1pPr>
              <a:defRPr/>
            </a:lvl1pPr>
          </a:lstStyle>
          <a:p>
            <a:pPr>
              <a:defRPr/>
            </a:pPr>
            <a:fld id="{06E24ABB-AE22-4F08-9282-9AAFD898F685}" type="slidenum">
              <a:rPr lang="en-IN"/>
              <a:pPr>
                <a:defRPr/>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613FA33-46AE-4533-BECE-A2263D3A7769}" type="datetimeFigureOut">
              <a:rPr lang="en-IN"/>
              <a:pPr>
                <a:defRPr/>
              </a:pPr>
              <a:t>04-11-2019</a:t>
            </a:fld>
            <a:endParaRPr lang="en-IN"/>
          </a:p>
        </p:txBody>
      </p:sp>
      <p:sp>
        <p:nvSpPr>
          <p:cNvPr id="5" name="Footer Placeholder 21"/>
          <p:cNvSpPr>
            <a:spLocks noGrp="1"/>
          </p:cNvSpPr>
          <p:nvPr>
            <p:ph type="ftr" sz="quarter" idx="11"/>
          </p:nvPr>
        </p:nvSpPr>
        <p:spPr/>
        <p:txBody>
          <a:bodyPr/>
          <a:lstStyle>
            <a:lvl1pPr>
              <a:defRPr/>
            </a:lvl1pPr>
          </a:lstStyle>
          <a:p>
            <a:pPr>
              <a:defRPr/>
            </a:pPr>
            <a:endParaRPr lang="en-IN"/>
          </a:p>
        </p:txBody>
      </p:sp>
      <p:sp>
        <p:nvSpPr>
          <p:cNvPr id="6" name="Slide Number Placeholder 17"/>
          <p:cNvSpPr>
            <a:spLocks noGrp="1"/>
          </p:cNvSpPr>
          <p:nvPr>
            <p:ph type="sldNum" sz="quarter" idx="12"/>
          </p:nvPr>
        </p:nvSpPr>
        <p:spPr/>
        <p:txBody>
          <a:bodyPr/>
          <a:lstStyle>
            <a:lvl1pPr>
              <a:defRPr/>
            </a:lvl1pPr>
          </a:lstStyle>
          <a:p>
            <a:pPr>
              <a:defRPr/>
            </a:pPr>
            <a:fld id="{BCC5DF0F-F2E6-47AF-8939-DF0CEE8B7E53}" type="slidenum">
              <a:rPr lang="en-IN"/>
              <a:pPr>
                <a:defRPr/>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A36E28-2A06-4A80-B6F0-9A618B7C4203}" type="datetimeFigureOut">
              <a:rPr lang="en-IN"/>
              <a:pPr>
                <a:defRPr/>
              </a:pPr>
              <a:t>04-11-2019</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5615C6B9-A29B-402F-9F74-465CB3F7D740}" type="slidenum">
              <a:rPr lang="en-IN"/>
              <a:pPr>
                <a:defRPr/>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1CD07963-FFFB-4510-8615-D1187C6649F4}" type="datetimeFigureOut">
              <a:rPr lang="en-IN"/>
              <a:pPr>
                <a:defRPr/>
              </a:pPr>
              <a:t>04-11-2019</a:t>
            </a:fld>
            <a:endParaRPr lang="en-IN"/>
          </a:p>
        </p:txBody>
      </p:sp>
      <p:sp>
        <p:nvSpPr>
          <p:cNvPr id="6" name="Footer Placeholder 21"/>
          <p:cNvSpPr>
            <a:spLocks noGrp="1"/>
          </p:cNvSpPr>
          <p:nvPr>
            <p:ph type="ftr" sz="quarter" idx="11"/>
          </p:nvPr>
        </p:nvSpPr>
        <p:spPr/>
        <p:txBody>
          <a:bodyPr/>
          <a:lstStyle>
            <a:lvl1pPr>
              <a:defRPr/>
            </a:lvl1pPr>
          </a:lstStyle>
          <a:p>
            <a:pPr>
              <a:defRPr/>
            </a:pPr>
            <a:endParaRPr lang="en-IN"/>
          </a:p>
        </p:txBody>
      </p:sp>
      <p:sp>
        <p:nvSpPr>
          <p:cNvPr id="7" name="Slide Number Placeholder 17"/>
          <p:cNvSpPr>
            <a:spLocks noGrp="1"/>
          </p:cNvSpPr>
          <p:nvPr>
            <p:ph type="sldNum" sz="quarter" idx="12"/>
          </p:nvPr>
        </p:nvSpPr>
        <p:spPr/>
        <p:txBody>
          <a:bodyPr/>
          <a:lstStyle>
            <a:lvl1pPr>
              <a:defRPr/>
            </a:lvl1pPr>
          </a:lstStyle>
          <a:p>
            <a:pPr>
              <a:defRPr/>
            </a:pPr>
            <a:fld id="{BC3AF3F8-89AC-49E3-A347-004A2DC375EA}" type="slidenum">
              <a:rPr lang="en-IN"/>
              <a:pPr>
                <a:defRPr/>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4399722A-2217-47C0-8326-88758EF5B9CA}" type="datetimeFigureOut">
              <a:rPr lang="en-IN"/>
              <a:pPr>
                <a:defRPr/>
              </a:pPr>
              <a:t>04-11-2019</a:t>
            </a:fld>
            <a:endParaRPr lang="en-IN"/>
          </a:p>
        </p:txBody>
      </p:sp>
      <p:sp>
        <p:nvSpPr>
          <p:cNvPr id="8" name="Footer Placeholder 21"/>
          <p:cNvSpPr>
            <a:spLocks noGrp="1"/>
          </p:cNvSpPr>
          <p:nvPr>
            <p:ph type="ftr" sz="quarter" idx="11"/>
          </p:nvPr>
        </p:nvSpPr>
        <p:spPr/>
        <p:txBody>
          <a:bodyPr/>
          <a:lstStyle>
            <a:lvl1pPr>
              <a:defRPr/>
            </a:lvl1pPr>
          </a:lstStyle>
          <a:p>
            <a:pPr>
              <a:defRPr/>
            </a:pPr>
            <a:endParaRPr lang="en-IN"/>
          </a:p>
        </p:txBody>
      </p:sp>
      <p:sp>
        <p:nvSpPr>
          <p:cNvPr id="9" name="Slide Number Placeholder 17"/>
          <p:cNvSpPr>
            <a:spLocks noGrp="1"/>
          </p:cNvSpPr>
          <p:nvPr>
            <p:ph type="sldNum" sz="quarter" idx="12"/>
          </p:nvPr>
        </p:nvSpPr>
        <p:spPr/>
        <p:txBody>
          <a:bodyPr/>
          <a:lstStyle>
            <a:lvl1pPr>
              <a:defRPr/>
            </a:lvl1pPr>
          </a:lstStyle>
          <a:p>
            <a:pPr>
              <a:defRPr/>
            </a:pPr>
            <a:fld id="{10FBE239-FB8B-4365-8956-0649DA71E204}" type="slidenum">
              <a:rPr lang="en-IN"/>
              <a:pPr>
                <a:defRPr/>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7FF0386C-4AD5-46BE-9BB2-A7E7B6B9E355}" type="datetimeFigureOut">
              <a:rPr lang="en-IN"/>
              <a:pPr>
                <a:defRPr/>
              </a:pPr>
              <a:t>04-11-2019</a:t>
            </a:fld>
            <a:endParaRPr lang="en-IN"/>
          </a:p>
        </p:txBody>
      </p:sp>
      <p:sp>
        <p:nvSpPr>
          <p:cNvPr id="4" name="Footer Placeholder 21"/>
          <p:cNvSpPr>
            <a:spLocks noGrp="1"/>
          </p:cNvSpPr>
          <p:nvPr>
            <p:ph type="ftr" sz="quarter" idx="11"/>
          </p:nvPr>
        </p:nvSpPr>
        <p:spPr/>
        <p:txBody>
          <a:bodyPr/>
          <a:lstStyle>
            <a:lvl1pPr>
              <a:defRPr/>
            </a:lvl1pPr>
          </a:lstStyle>
          <a:p>
            <a:pPr>
              <a:defRPr/>
            </a:pPr>
            <a:endParaRPr lang="en-IN"/>
          </a:p>
        </p:txBody>
      </p:sp>
      <p:sp>
        <p:nvSpPr>
          <p:cNvPr id="5" name="Slide Number Placeholder 17"/>
          <p:cNvSpPr>
            <a:spLocks noGrp="1"/>
          </p:cNvSpPr>
          <p:nvPr>
            <p:ph type="sldNum" sz="quarter" idx="12"/>
          </p:nvPr>
        </p:nvSpPr>
        <p:spPr/>
        <p:txBody>
          <a:bodyPr/>
          <a:lstStyle>
            <a:lvl1pPr>
              <a:defRPr/>
            </a:lvl1pPr>
          </a:lstStyle>
          <a:p>
            <a:pPr>
              <a:defRPr/>
            </a:pPr>
            <a:fld id="{9C843520-E05E-4F07-93E1-9CA9D44F761C}" type="slidenum">
              <a:rPr lang="en-IN"/>
              <a:pPr>
                <a:defRPr/>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20940AD-7113-4460-B1DA-A7718B63572A}" type="datetimeFigureOut">
              <a:rPr lang="en-IN"/>
              <a:pPr>
                <a:defRPr/>
              </a:pPr>
              <a:t>04-11-2019</a:t>
            </a:fld>
            <a:endParaRPr lang="en-IN"/>
          </a:p>
        </p:txBody>
      </p:sp>
      <p:sp>
        <p:nvSpPr>
          <p:cNvPr id="3" name="Footer Placeholder 21"/>
          <p:cNvSpPr>
            <a:spLocks noGrp="1"/>
          </p:cNvSpPr>
          <p:nvPr>
            <p:ph type="ftr" sz="quarter" idx="11"/>
          </p:nvPr>
        </p:nvSpPr>
        <p:spPr/>
        <p:txBody>
          <a:bodyPr/>
          <a:lstStyle>
            <a:lvl1pPr>
              <a:defRPr/>
            </a:lvl1pPr>
          </a:lstStyle>
          <a:p>
            <a:pPr>
              <a:defRPr/>
            </a:pPr>
            <a:endParaRPr lang="en-IN"/>
          </a:p>
        </p:txBody>
      </p:sp>
      <p:sp>
        <p:nvSpPr>
          <p:cNvPr id="4" name="Slide Number Placeholder 17"/>
          <p:cNvSpPr>
            <a:spLocks noGrp="1"/>
          </p:cNvSpPr>
          <p:nvPr>
            <p:ph type="sldNum" sz="quarter" idx="12"/>
          </p:nvPr>
        </p:nvSpPr>
        <p:spPr/>
        <p:txBody>
          <a:bodyPr/>
          <a:lstStyle>
            <a:lvl1pPr>
              <a:defRPr/>
            </a:lvl1pPr>
          </a:lstStyle>
          <a:p>
            <a:pPr>
              <a:defRPr/>
            </a:pPr>
            <a:fld id="{A2F67E3B-6184-4122-8C6E-FD6F00314DF8}" type="slidenum">
              <a:rPr lang="en-IN"/>
              <a:pPr>
                <a:defRPr/>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9B941A46-5710-4071-8E99-7194B1B0ED44}" type="datetimeFigureOut">
              <a:rPr lang="en-IN"/>
              <a:pPr>
                <a:defRPr/>
              </a:pPr>
              <a:t>04-11-2019</a:t>
            </a:fld>
            <a:endParaRPr lang="en-IN"/>
          </a:p>
        </p:txBody>
      </p:sp>
      <p:sp>
        <p:nvSpPr>
          <p:cNvPr id="6" name="Footer Placeholder 21"/>
          <p:cNvSpPr>
            <a:spLocks noGrp="1"/>
          </p:cNvSpPr>
          <p:nvPr>
            <p:ph type="ftr" sz="quarter" idx="11"/>
          </p:nvPr>
        </p:nvSpPr>
        <p:spPr/>
        <p:txBody>
          <a:bodyPr/>
          <a:lstStyle>
            <a:lvl1pPr>
              <a:defRPr/>
            </a:lvl1pPr>
          </a:lstStyle>
          <a:p>
            <a:pPr>
              <a:defRPr/>
            </a:pPr>
            <a:endParaRPr lang="en-IN"/>
          </a:p>
        </p:txBody>
      </p:sp>
      <p:sp>
        <p:nvSpPr>
          <p:cNvPr id="7" name="Slide Number Placeholder 17"/>
          <p:cNvSpPr>
            <a:spLocks noGrp="1"/>
          </p:cNvSpPr>
          <p:nvPr>
            <p:ph type="sldNum" sz="quarter" idx="12"/>
          </p:nvPr>
        </p:nvSpPr>
        <p:spPr/>
        <p:txBody>
          <a:bodyPr/>
          <a:lstStyle>
            <a:lvl1pPr>
              <a:defRPr/>
            </a:lvl1pPr>
          </a:lstStyle>
          <a:p>
            <a:pPr>
              <a:defRPr/>
            </a:pPr>
            <a:fld id="{9DF1A46C-345A-4A70-935D-84571AD1D925}" type="slidenum">
              <a:rPr lang="en-IN"/>
              <a:pPr>
                <a:defRPr/>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CE8CD74A-01AC-4F15-AC9B-9A6FCA4B9275}" type="datetimeFigureOut">
              <a:rPr lang="en-IN"/>
              <a:pPr>
                <a:defRPr/>
              </a:pPr>
              <a:t>04-11-2019</a:t>
            </a:fld>
            <a:endParaRPr lang="en-IN"/>
          </a:p>
        </p:txBody>
      </p:sp>
      <p:sp>
        <p:nvSpPr>
          <p:cNvPr id="10" name="Footer Placeholder 5"/>
          <p:cNvSpPr>
            <a:spLocks noGrp="1"/>
          </p:cNvSpPr>
          <p:nvPr>
            <p:ph type="ftr" sz="quarter" idx="11"/>
          </p:nvPr>
        </p:nvSpPr>
        <p:spPr/>
        <p:txBody>
          <a:bodyPr/>
          <a:lstStyle>
            <a:lvl1pPr>
              <a:defRPr/>
            </a:lvl1pPr>
          </a:lstStyle>
          <a:p>
            <a:pPr>
              <a:defRPr/>
            </a:pPr>
            <a:endParaRPr lang="en-IN"/>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9DA42F6-767A-4E9B-BB88-5E10AE98D8D8}" type="slidenum">
              <a:rPr lang="en-IN"/>
              <a:pPr>
                <a:defRPr/>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9E2379FE-62CE-43CA-8966-9CBAA2D371A6}" type="datetimeFigureOut">
              <a:rPr lang="en-IN"/>
              <a:pPr>
                <a:defRPr/>
              </a:pPr>
              <a:t>04-11-2019</a:t>
            </a:fld>
            <a:endParaRPr lang="en-I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I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B748E12-51E5-4344-9977-40B4FF246E28}" type="slidenum">
              <a:rPr lang="en-IN"/>
              <a:pPr>
                <a:defRPr/>
              </a:pPr>
              <a:t>‹#›</a:t>
            </a:fld>
            <a:endParaRPr lang="en-IN"/>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4341" r:id="rId1"/>
    <p:sldLayoutId id="2147484333" r:id="rId2"/>
    <p:sldLayoutId id="2147484342" r:id="rId3"/>
    <p:sldLayoutId id="2147484334" r:id="rId4"/>
    <p:sldLayoutId id="2147484335" r:id="rId5"/>
    <p:sldLayoutId id="2147484336" r:id="rId6"/>
    <p:sldLayoutId id="2147484337" r:id="rId7"/>
    <p:sldLayoutId id="2147484338" r:id="rId8"/>
    <p:sldLayoutId id="2147484343" r:id="rId9"/>
    <p:sldLayoutId id="2147484339" r:id="rId10"/>
    <p:sldLayoutId id="214748434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prasanta.ghosh@visva-bharati.ac.i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sjardindeinnovacion.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467600" cy="1524000"/>
          </a:xfrm>
        </p:spPr>
        <p:txBody>
          <a:bodyPr>
            <a:noAutofit/>
          </a:bodyPr>
          <a:lstStyle/>
          <a:p>
            <a:pPr algn="ctr" eaLnBrk="1" fontAlgn="auto" hangingPunct="1">
              <a:spcAft>
                <a:spcPts val="0"/>
              </a:spcAft>
              <a:defRPr/>
            </a:pPr>
            <a:r>
              <a:rPr lang="en-US" sz="3600" dirty="0" smtClean="0">
                <a:solidFill>
                  <a:srgbClr val="FF0000"/>
                </a:solidFill>
                <a:latin typeface="Times New Roman" panose="02020603050405020304" pitchFamily="18" charset="0"/>
                <a:cs typeface="Times New Roman" panose="02020603050405020304" pitchFamily="18" charset="0"/>
              </a:rPr>
              <a:t/>
            </a:r>
            <a:br>
              <a:rPr lang="en-US" sz="3600" dirty="0" smtClean="0">
                <a:solidFill>
                  <a:srgbClr val="FF0000"/>
                </a:solidFill>
                <a:latin typeface="Times New Roman" panose="02020603050405020304" pitchFamily="18" charset="0"/>
                <a:cs typeface="Times New Roman" panose="02020603050405020304" pitchFamily="18" charset="0"/>
              </a:rPr>
            </a:br>
            <a:r>
              <a:rPr lang="en-US" sz="3600" dirty="0" smtClean="0">
                <a:solidFill>
                  <a:srgbClr val="FF0000"/>
                </a:solidFill>
                <a:latin typeface="Times New Roman" panose="02020603050405020304" pitchFamily="18" charset="0"/>
                <a:cs typeface="Times New Roman" panose="02020603050405020304" pitchFamily="18" charset="0"/>
              </a:rPr>
              <a:t>Tagore’s Approached to Community </a:t>
            </a:r>
            <a:r>
              <a:rPr lang="en-US" sz="3600" dirty="0" smtClean="0">
                <a:solidFill>
                  <a:srgbClr val="FF0000"/>
                </a:solidFill>
                <a:latin typeface="Times New Roman" panose="02020603050405020304" pitchFamily="18" charset="0"/>
                <a:cs typeface="Times New Roman" panose="02020603050405020304" pitchFamily="18" charset="0"/>
              </a:rPr>
              <a:t>Development through </a:t>
            </a:r>
            <a:r>
              <a:rPr lang="en-US" sz="3600" dirty="0" smtClean="0">
                <a:solidFill>
                  <a:srgbClr val="FF0000"/>
                </a:solidFill>
                <a:latin typeface="Times New Roman" panose="02020603050405020304" pitchFamily="18" charset="0"/>
                <a:cs typeface="Times New Roman" panose="02020603050405020304" pitchFamily="18" charset="0"/>
              </a:rPr>
              <a:t>Social </a:t>
            </a:r>
            <a:r>
              <a:rPr lang="en-US" sz="3600" dirty="0" smtClean="0">
                <a:solidFill>
                  <a:srgbClr val="FF0000"/>
                </a:solidFill>
                <a:latin typeface="Times New Roman" panose="02020603050405020304" pitchFamily="18" charset="0"/>
                <a:cs typeface="Times New Roman" panose="02020603050405020304" pitchFamily="18" charset="0"/>
              </a:rPr>
              <a:t>Entrepreneurship- a case study</a:t>
            </a:r>
            <a:endParaRPr lang="en-IN" sz="3600" dirty="0">
              <a:solidFill>
                <a:srgbClr val="FF0000"/>
              </a:solidFill>
              <a:latin typeface="Times New Roman" panose="02020603050405020304" pitchFamily="18" charset="0"/>
              <a:cs typeface="Times New Roman" panose="02020603050405020304" pitchFamily="18" charset="0"/>
            </a:endParaRPr>
          </a:p>
        </p:txBody>
      </p:sp>
      <p:sp>
        <p:nvSpPr>
          <p:cNvPr id="5123" name="Subtitle 2"/>
          <p:cNvSpPr>
            <a:spLocks noGrp="1"/>
          </p:cNvSpPr>
          <p:nvPr>
            <p:ph type="subTitle" idx="1"/>
          </p:nvPr>
        </p:nvSpPr>
        <p:spPr>
          <a:xfrm>
            <a:off x="838200" y="3048000"/>
            <a:ext cx="7010400" cy="2590800"/>
          </a:xfrm>
        </p:spPr>
        <p:txBody>
          <a:bodyPr/>
          <a:lstStyle/>
          <a:p>
            <a:pPr marR="0" algn="ctr" eaLnBrk="1" hangingPunct="1">
              <a:lnSpc>
                <a:spcPct val="90000"/>
              </a:lnSpc>
            </a:pPr>
            <a:r>
              <a:rPr lang="en-US" sz="3600" b="1" dirty="0" smtClean="0">
                <a:solidFill>
                  <a:srgbClr val="002060"/>
                </a:solidFill>
              </a:rPr>
              <a:t>Prof. </a:t>
            </a:r>
            <a:r>
              <a:rPr lang="en-US" sz="3600" b="1" dirty="0" err="1" smtClean="0">
                <a:solidFill>
                  <a:srgbClr val="002060"/>
                </a:solidFill>
              </a:rPr>
              <a:t>Prasanta</a:t>
            </a:r>
            <a:r>
              <a:rPr lang="en-US" sz="3600" b="1" dirty="0" smtClean="0">
                <a:solidFill>
                  <a:srgbClr val="002060"/>
                </a:solidFill>
              </a:rPr>
              <a:t> Kumar Ghosh </a:t>
            </a:r>
          </a:p>
          <a:p>
            <a:pPr marR="0" algn="ctr" eaLnBrk="1" hangingPunct="1">
              <a:lnSpc>
                <a:spcPct val="90000"/>
              </a:lnSpc>
            </a:pPr>
            <a:r>
              <a:rPr lang="en-US" sz="3600" b="1" dirty="0" smtClean="0">
                <a:solidFill>
                  <a:srgbClr val="002060"/>
                </a:solidFill>
              </a:rPr>
              <a:t>Department of Social Work </a:t>
            </a:r>
          </a:p>
          <a:p>
            <a:pPr marR="0" algn="ctr" eaLnBrk="1" hangingPunct="1">
              <a:lnSpc>
                <a:spcPct val="90000"/>
              </a:lnSpc>
            </a:pPr>
            <a:r>
              <a:rPr lang="en-US" sz="3600" b="1" dirty="0" err="1" smtClean="0">
                <a:solidFill>
                  <a:srgbClr val="002060"/>
                </a:solidFill>
              </a:rPr>
              <a:t>Visva-Bharati</a:t>
            </a:r>
            <a:r>
              <a:rPr lang="en-US" sz="3600" b="1" dirty="0" smtClean="0">
                <a:solidFill>
                  <a:srgbClr val="002060"/>
                </a:solidFill>
              </a:rPr>
              <a:t> University</a:t>
            </a:r>
          </a:p>
          <a:p>
            <a:pPr marR="0" algn="ctr" eaLnBrk="1" hangingPunct="1">
              <a:lnSpc>
                <a:spcPct val="90000"/>
              </a:lnSpc>
            </a:pPr>
            <a:r>
              <a:rPr lang="en-US" sz="2400" b="1" dirty="0" smtClean="0">
                <a:solidFill>
                  <a:srgbClr val="002060"/>
                </a:solidFill>
              </a:rPr>
              <a:t>Email:</a:t>
            </a:r>
            <a:r>
              <a:rPr lang="en-US" sz="4000" b="1" dirty="0" smtClean="0">
                <a:solidFill>
                  <a:srgbClr val="002060"/>
                </a:solidFill>
              </a:rPr>
              <a:t> </a:t>
            </a:r>
            <a:r>
              <a:rPr lang="en-US" sz="2400" b="1" dirty="0" smtClean="0">
                <a:solidFill>
                  <a:srgbClr val="002060"/>
                </a:solidFill>
                <a:hlinkClick r:id="rId2"/>
              </a:rPr>
              <a:t>prasanta.ghosh@visva-bharati.ac.in</a:t>
            </a:r>
            <a:r>
              <a:rPr lang="en-US" sz="2400" b="1" dirty="0" smtClean="0">
                <a:solidFill>
                  <a:srgbClr val="002060"/>
                </a:solidFill>
              </a:rPr>
              <a:t>  </a:t>
            </a:r>
          </a:p>
          <a:p>
            <a:pPr marR="0" eaLnBrk="1" hangingPunct="1"/>
            <a:endParaRPr lang="en-IN" sz="4000" dirty="0" smtClean="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2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2"/>
          <p:cNvSpPr>
            <a:spLocks noGrp="1"/>
          </p:cNvSpPr>
          <p:nvPr>
            <p:ph type="title"/>
          </p:nvPr>
        </p:nvSpPr>
        <p:spPr>
          <a:xfrm>
            <a:off x="472440" y="685800"/>
            <a:ext cx="8229600" cy="609600"/>
          </a:xfrm>
        </p:spPr>
        <p:txBody>
          <a:bodyPr/>
          <a:lstStyle/>
          <a:p>
            <a:pPr eaLnBrk="1" hangingPunct="1"/>
            <a:r>
              <a:rPr lang="en-US" sz="4000" dirty="0" smtClean="0">
                <a:solidFill>
                  <a:srgbClr val="0070C0"/>
                </a:solidFill>
                <a:latin typeface="Times New Roman" panose="02020603050405020304" pitchFamily="18" charset="0"/>
                <a:cs typeface="Times New Roman" panose="02020603050405020304" pitchFamily="18" charset="0"/>
              </a:rPr>
              <a:t>Feasibility study to assess incubator</a:t>
            </a:r>
            <a:endParaRPr lang="en-IN" sz="4000" dirty="0" smtClean="0">
              <a:solidFill>
                <a:srgbClr val="0070C0"/>
              </a:solidFill>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457200" y="1600200"/>
            <a:ext cx="8229600" cy="4724400"/>
          </a:xfrm>
        </p:spPr>
        <p:txBody>
          <a:bodyPr>
            <a:normAutofit/>
          </a:bodyPr>
          <a:lstStyle/>
          <a:p>
            <a:pPr marL="609600" indent="-609600" eaLnBrk="1" fontAlgn="auto" hangingPunct="1">
              <a:spcAft>
                <a:spcPts val="0"/>
              </a:spcAft>
              <a:buClr>
                <a:schemeClr val="accent3"/>
              </a:buClr>
              <a:buFont typeface="Wingdings 2"/>
              <a:buNone/>
              <a:defRPr/>
            </a:pPr>
            <a:r>
              <a:rPr lang="en-US" sz="2800" dirty="0" smtClean="0">
                <a:solidFill>
                  <a:srgbClr val="002060"/>
                </a:solidFill>
                <a:latin typeface="Trebuchet MS" pitchFamily="34" charset="0"/>
              </a:rPr>
              <a:t>It is an important and necessary step to design the business incubator and assess whether an incubation be feasible or not.</a:t>
            </a:r>
          </a:p>
          <a:p>
            <a:pPr marL="609600" indent="-609600" eaLnBrk="1" fontAlgn="auto" hangingPunct="1">
              <a:spcAft>
                <a:spcPts val="0"/>
              </a:spcAft>
              <a:buClr>
                <a:schemeClr val="accent3"/>
              </a:buClr>
              <a:buFont typeface="Wingdings 2"/>
              <a:buNone/>
              <a:defRPr/>
            </a:pPr>
            <a:r>
              <a:rPr lang="en-US" sz="2800" dirty="0" smtClean="0">
                <a:solidFill>
                  <a:srgbClr val="002060"/>
                </a:solidFill>
                <a:latin typeface="Trebuchet MS" pitchFamily="34" charset="0"/>
              </a:rPr>
              <a:t>Topics</a:t>
            </a:r>
          </a:p>
          <a:p>
            <a:pPr marL="609600" indent="-609600" eaLnBrk="1" fontAlgn="auto" hangingPunct="1">
              <a:spcAft>
                <a:spcPts val="0"/>
              </a:spcAft>
              <a:buClr>
                <a:schemeClr val="accent3"/>
              </a:buClr>
              <a:buFont typeface="Wingdings" pitchFamily="2" charset="2"/>
              <a:buAutoNum type="arabicPeriod"/>
              <a:defRPr/>
            </a:pPr>
            <a:r>
              <a:rPr lang="en-US" sz="2800" dirty="0" smtClean="0">
                <a:solidFill>
                  <a:srgbClr val="002060"/>
                </a:solidFill>
                <a:latin typeface="Trebuchet MS" pitchFamily="34" charset="0"/>
              </a:rPr>
              <a:t>Market demands (need analysis)</a:t>
            </a:r>
          </a:p>
          <a:p>
            <a:pPr marL="609600" indent="-609600" eaLnBrk="1" fontAlgn="auto" hangingPunct="1">
              <a:spcAft>
                <a:spcPts val="0"/>
              </a:spcAft>
              <a:buClr>
                <a:schemeClr val="accent3"/>
              </a:buClr>
              <a:buFont typeface="Wingdings" pitchFamily="2" charset="2"/>
              <a:buAutoNum type="arabicPeriod"/>
              <a:defRPr/>
            </a:pPr>
            <a:r>
              <a:rPr lang="en-US" sz="2800" dirty="0" smtClean="0">
                <a:solidFill>
                  <a:srgbClr val="002060"/>
                </a:solidFill>
                <a:latin typeface="Trebuchet MS" pitchFamily="34" charset="0"/>
              </a:rPr>
              <a:t>Stakeholder-Community support</a:t>
            </a:r>
          </a:p>
          <a:p>
            <a:pPr marL="609600" indent="-609600" eaLnBrk="1" fontAlgn="auto" hangingPunct="1">
              <a:spcAft>
                <a:spcPts val="0"/>
              </a:spcAft>
              <a:buClr>
                <a:schemeClr val="accent3"/>
              </a:buClr>
              <a:buFont typeface="Wingdings" pitchFamily="2" charset="2"/>
              <a:buAutoNum type="arabicPeriod"/>
              <a:defRPr/>
            </a:pPr>
            <a:r>
              <a:rPr lang="en-US" sz="2800" dirty="0" smtClean="0">
                <a:solidFill>
                  <a:srgbClr val="002060"/>
                </a:solidFill>
                <a:latin typeface="Trebuchet MS" pitchFamily="34" charset="0"/>
              </a:rPr>
              <a:t>Facilities and Services</a:t>
            </a:r>
          </a:p>
          <a:p>
            <a:pPr marL="609600" indent="-609600" eaLnBrk="1" fontAlgn="auto" hangingPunct="1">
              <a:spcAft>
                <a:spcPts val="0"/>
              </a:spcAft>
              <a:buClr>
                <a:schemeClr val="accent3"/>
              </a:buClr>
              <a:buFont typeface="Wingdings" pitchFamily="2" charset="2"/>
              <a:buAutoNum type="arabicPeriod" startAt="4"/>
              <a:defRPr/>
            </a:pPr>
            <a:r>
              <a:rPr lang="en-US" sz="2800" dirty="0" smtClean="0">
                <a:solidFill>
                  <a:srgbClr val="002060"/>
                </a:solidFill>
                <a:latin typeface="Trebuchet MS" pitchFamily="34" charset="0"/>
              </a:rPr>
              <a:t>Infrastructure</a:t>
            </a:r>
          </a:p>
          <a:p>
            <a:pPr marL="609600" indent="-609600" eaLnBrk="1" fontAlgn="auto" hangingPunct="1">
              <a:spcAft>
                <a:spcPts val="0"/>
              </a:spcAft>
              <a:buClr>
                <a:schemeClr val="accent3"/>
              </a:buClr>
              <a:buFont typeface="Wingdings" pitchFamily="2" charset="2"/>
              <a:buAutoNum type="arabicPeriod" startAt="4"/>
              <a:defRPr/>
            </a:pPr>
            <a:r>
              <a:rPr lang="en-US" sz="2800" dirty="0" smtClean="0">
                <a:solidFill>
                  <a:srgbClr val="002060"/>
                </a:solidFill>
                <a:latin typeface="Trebuchet MS" pitchFamily="34" charset="0"/>
              </a:rPr>
              <a:t>Financial feasibility (Return On Investment)</a:t>
            </a:r>
            <a:endParaRPr lang="el-GR" sz="2800" dirty="0" smtClean="0">
              <a:solidFill>
                <a:srgbClr val="002060"/>
              </a:solidFill>
              <a:latin typeface="Trebuchet MS" pitchFamily="34" charset="0"/>
            </a:endParaRPr>
          </a:p>
          <a:p>
            <a:pPr marL="609600" indent="-609600" eaLnBrk="1" fontAlgn="auto" hangingPunct="1">
              <a:spcAft>
                <a:spcPts val="0"/>
              </a:spcAft>
              <a:buClr>
                <a:schemeClr val="accent3"/>
              </a:buClr>
              <a:buFont typeface="Wingdings 2"/>
              <a:buNone/>
              <a:defRPr/>
            </a:pPr>
            <a:endParaRPr lang="en-US" sz="2800" dirty="0" smtClean="0">
              <a:solidFill>
                <a:srgbClr val="002060"/>
              </a:solidFill>
              <a:latin typeface="Trebuchet MS" pitchFamily="34" charset="0"/>
            </a:endParaRPr>
          </a:p>
          <a:p>
            <a:pPr marL="274320" indent="-274320" eaLnBrk="1" fontAlgn="auto" hangingPunct="1">
              <a:spcAft>
                <a:spcPts val="0"/>
              </a:spcAft>
              <a:buClr>
                <a:schemeClr val="accent3"/>
              </a:buClr>
              <a:buFont typeface="Wingdings 2"/>
              <a:buChar char=""/>
              <a:defRPr/>
            </a:pPr>
            <a:endParaRPr lang="en-IN"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7162800" cy="762000"/>
          </a:xfrm>
        </p:spPr>
        <p:txBody>
          <a:bodyPr>
            <a:normAutofit fontScale="90000"/>
          </a:bodyPr>
          <a:lstStyle/>
          <a:p>
            <a:pPr eaLnBrk="1" fontAlgn="auto" hangingPunct="1">
              <a:spcAft>
                <a:spcPts val="0"/>
              </a:spcAft>
              <a:defRPr/>
            </a:pPr>
            <a:r>
              <a:rPr lang="en-IN" dirty="0" smtClean="0">
                <a:solidFill>
                  <a:srgbClr val="00B050"/>
                </a:solidFill>
                <a:latin typeface="Times New Roman" panose="02020603050405020304" pitchFamily="18" charset="0"/>
                <a:cs typeface="Times New Roman" panose="02020603050405020304" pitchFamily="18" charset="0"/>
              </a:rPr>
              <a:t>What are social ventures?</a:t>
            </a:r>
            <a:endParaRPr lang="en-IN" dirty="0">
              <a:solidFill>
                <a:srgbClr val="00B050"/>
              </a:solidFill>
              <a:latin typeface="Times New Roman" panose="02020603050405020304" pitchFamily="18" charset="0"/>
              <a:cs typeface="Times New Roman" panose="02020603050405020304" pitchFamily="18" charset="0"/>
            </a:endParaRPr>
          </a:p>
        </p:txBody>
      </p:sp>
      <p:sp>
        <p:nvSpPr>
          <p:cNvPr id="24579" name="Content Placeholder 1"/>
          <p:cNvSpPr>
            <a:spLocks noGrp="1"/>
          </p:cNvSpPr>
          <p:nvPr>
            <p:ph idx="1"/>
          </p:nvPr>
        </p:nvSpPr>
        <p:spPr>
          <a:xfrm>
            <a:off x="457200" y="990600"/>
            <a:ext cx="8305800" cy="5410200"/>
          </a:xfrm>
        </p:spPr>
        <p:txBody>
          <a:bodyPr/>
          <a:lstStyle/>
          <a:p>
            <a:pPr eaLnBrk="1" hangingPunct="1"/>
            <a:r>
              <a:rPr lang="en-IN" sz="2400" b="1" dirty="0" smtClean="0">
                <a:solidFill>
                  <a:srgbClr val="002060"/>
                </a:solidFill>
              </a:rPr>
              <a:t>Throughout this report we use the phrase ‘social venture’ to denote an organisation that is trying  to achieve a social or environmental impact through business principles. In our experience, social ventures that are aiming to achieve large scale, rapid growth need a different sort of support from those that aim to stay smaller or grow slowly.</a:t>
            </a:r>
          </a:p>
          <a:p>
            <a:pPr eaLnBrk="1" hangingPunct="1"/>
            <a:r>
              <a:rPr lang="en-IN" sz="2400" b="1" dirty="0" smtClean="0">
                <a:solidFill>
                  <a:srgbClr val="002060"/>
                </a:solidFill>
              </a:rPr>
              <a:t>This is because companies limited by shares can issue equity, and the finance requirements of high–growth organisations are best suited to equity investing – equity investment provides ‘patient’ capital that entrepreneurs can use to build their business without being burdened by repayments in the short term.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4579">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45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579"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295400"/>
          </a:xfrm>
        </p:spPr>
        <p:txBody>
          <a:bodyPr>
            <a:normAutofit fontScale="90000"/>
          </a:bodyPr>
          <a:lstStyle/>
          <a:p>
            <a:pPr eaLnBrk="1" fontAlgn="auto" hangingPunct="1">
              <a:spcAft>
                <a:spcPts val="0"/>
              </a:spcAft>
              <a:defRPr/>
            </a:pPr>
            <a:r>
              <a:rPr lang="en-US" dirty="0" smtClean="0">
                <a:solidFill>
                  <a:srgbClr val="00B050"/>
                </a:solidFill>
                <a:latin typeface="Times New Roman" panose="02020603050405020304" pitchFamily="18" charset="0"/>
                <a:cs typeface="Times New Roman" panose="02020603050405020304" pitchFamily="18" charset="0"/>
              </a:rPr>
              <a:t>Increasing Revenue Generation through Incubation Process</a:t>
            </a:r>
            <a:endParaRPr lang="en-IN" dirty="0">
              <a:solidFill>
                <a:srgbClr val="00B050"/>
              </a:solidFill>
              <a:latin typeface="Times New Roman" panose="02020603050405020304" pitchFamily="18" charset="0"/>
              <a:cs typeface="Times New Roman" panose="02020603050405020304" pitchFamily="18" charset="0"/>
            </a:endParaRPr>
          </a:p>
        </p:txBody>
      </p:sp>
      <p:sp>
        <p:nvSpPr>
          <p:cNvPr id="25603" name="Content Placeholder 1"/>
          <p:cNvSpPr>
            <a:spLocks noGrp="1"/>
          </p:cNvSpPr>
          <p:nvPr>
            <p:ph idx="1"/>
          </p:nvPr>
        </p:nvSpPr>
        <p:spPr>
          <a:xfrm>
            <a:off x="457200" y="1676400"/>
            <a:ext cx="8229600" cy="4343400"/>
          </a:xfrm>
        </p:spPr>
        <p:txBody>
          <a:bodyPr/>
          <a:lstStyle/>
          <a:p>
            <a:pPr eaLnBrk="1" hangingPunct="1">
              <a:buFont typeface="Wingdings 2" pitchFamily="18" charset="2"/>
              <a:buNone/>
            </a:pPr>
            <a:r>
              <a:rPr lang="el-GR" sz="2800" b="1" dirty="0" smtClean="0">
                <a:solidFill>
                  <a:srgbClr val="002060"/>
                </a:solidFill>
                <a:latin typeface="Times New Roman" panose="02020603050405020304" pitchFamily="18" charset="0"/>
                <a:cs typeface="Times New Roman" panose="02020603050405020304" pitchFamily="18" charset="0"/>
              </a:rPr>
              <a:t>The Sustainability of Incubator Operations needs</a:t>
            </a:r>
          </a:p>
          <a:p>
            <a:pPr eaLnBrk="1" hangingPunct="1"/>
            <a:r>
              <a:rPr lang="el-GR" sz="2800" b="1" dirty="0" smtClean="0">
                <a:solidFill>
                  <a:srgbClr val="002060"/>
                </a:solidFill>
                <a:latin typeface="Times New Roman" panose="02020603050405020304" pitchFamily="18" charset="0"/>
                <a:cs typeface="Times New Roman" panose="02020603050405020304" pitchFamily="18" charset="0"/>
              </a:rPr>
              <a:t>Imaginative ways of raising income </a:t>
            </a:r>
          </a:p>
          <a:p>
            <a:pPr eaLnBrk="1" hangingPunct="1"/>
            <a:r>
              <a:rPr lang="el-GR" sz="2800" b="1" dirty="0" smtClean="0">
                <a:solidFill>
                  <a:srgbClr val="002060"/>
                </a:solidFill>
                <a:latin typeface="Times New Roman" panose="02020603050405020304" pitchFamily="18" charset="0"/>
                <a:cs typeface="Times New Roman" panose="02020603050405020304" pitchFamily="18" charset="0"/>
              </a:rPr>
              <a:t>Political stability</a:t>
            </a:r>
            <a:r>
              <a:rPr lang="en-US" sz="2800" b="1" dirty="0" smtClean="0">
                <a:solidFill>
                  <a:srgbClr val="002060"/>
                </a:solidFill>
                <a:latin typeface="Times New Roman" panose="02020603050405020304" pitchFamily="18" charset="0"/>
                <a:cs typeface="Times New Roman" panose="02020603050405020304" pitchFamily="18" charset="0"/>
              </a:rPr>
              <a:t> &amp;</a:t>
            </a:r>
            <a:r>
              <a:rPr lang="el-GR" sz="2800" b="1" dirty="0" smtClean="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favourable business policy </a:t>
            </a:r>
          </a:p>
          <a:p>
            <a:pPr eaLnBrk="1" hangingPunct="1"/>
            <a:r>
              <a:rPr lang="en-US" sz="2800" b="1" dirty="0" smtClean="0">
                <a:solidFill>
                  <a:srgbClr val="002060"/>
                </a:solidFill>
                <a:latin typeface="Times New Roman" panose="02020603050405020304" pitchFamily="18" charset="0"/>
                <a:cs typeface="Times New Roman" panose="02020603050405020304" pitchFamily="18" charset="0"/>
              </a:rPr>
              <a:t>M</a:t>
            </a:r>
            <a:r>
              <a:rPr lang="el-GR" sz="2800" b="1" dirty="0" smtClean="0">
                <a:solidFill>
                  <a:srgbClr val="002060"/>
                </a:solidFill>
                <a:latin typeface="Times New Roman" panose="02020603050405020304" pitchFamily="18" charset="0"/>
                <a:cs typeface="Times New Roman" panose="02020603050405020304" pitchFamily="18" charset="0"/>
              </a:rPr>
              <a:t>acro-economic policy structure and regulatory framework that encourage entrepreneurship</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l-GR" sz="2800" b="1" dirty="0" smtClean="0">
              <a:solidFill>
                <a:srgbClr val="002060"/>
              </a:solidFill>
              <a:latin typeface="Times New Roman" panose="02020603050405020304" pitchFamily="18" charset="0"/>
              <a:cs typeface="Times New Roman" panose="02020603050405020304" pitchFamily="18" charset="0"/>
            </a:endParaRPr>
          </a:p>
          <a:p>
            <a:pPr eaLnBrk="1" hangingPunct="1"/>
            <a:r>
              <a:rPr lang="en-US" sz="2800" b="1" dirty="0" smtClean="0">
                <a:solidFill>
                  <a:srgbClr val="002060"/>
                </a:solidFill>
                <a:latin typeface="Times New Roman" panose="02020603050405020304" pitchFamily="18" charset="0"/>
                <a:cs typeface="Times New Roman" panose="02020603050405020304" pitchFamily="18" charset="0"/>
              </a:rPr>
              <a:t>Market potentiality (Internal &amp; External)</a:t>
            </a:r>
          </a:p>
          <a:p>
            <a:pPr eaLnBrk="1" hangingPunct="1"/>
            <a:r>
              <a:rPr lang="en-US" sz="2800" b="1" dirty="0" smtClean="0">
                <a:solidFill>
                  <a:srgbClr val="002060"/>
                </a:solidFill>
                <a:latin typeface="Times New Roman" panose="02020603050405020304" pitchFamily="18" charset="0"/>
                <a:cs typeface="Times New Roman" panose="02020603050405020304" pitchFamily="18" charset="0"/>
              </a:rPr>
              <a:t>Quality and branding </a:t>
            </a:r>
            <a:endParaRPr lang="en-IN" sz="2800" b="1" dirty="0" smtClean="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762000"/>
            <a:ext cx="7543800" cy="685800"/>
          </a:xfrm>
        </p:spPr>
        <p:txBody>
          <a:bodyPr>
            <a:noAutofit/>
          </a:bodyPr>
          <a:lstStyle/>
          <a:p>
            <a:pPr marL="274320" indent="-274320" eaLnBrk="1" fontAlgn="auto" hangingPunct="1">
              <a:spcAft>
                <a:spcPts val="0"/>
              </a:spcAft>
              <a:buClr>
                <a:schemeClr val="accent3"/>
              </a:buClr>
              <a:buFont typeface="Wingdings 2"/>
              <a:buNone/>
              <a:defRPr/>
            </a:pPr>
            <a:r>
              <a:rPr lang="en-US" sz="4000" dirty="0" smtClean="0">
                <a:solidFill>
                  <a:srgbClr val="00B050"/>
                </a:solidFill>
                <a:latin typeface="Times New Roman" panose="02020603050405020304" pitchFamily="18" charset="0"/>
                <a:cs typeface="Times New Roman" panose="02020603050405020304" pitchFamily="18" charset="0"/>
              </a:rPr>
              <a:t>There are different types of Models</a:t>
            </a:r>
          </a:p>
        </p:txBody>
      </p:sp>
      <p:sp>
        <p:nvSpPr>
          <p:cNvPr id="3" name="TextBox 2"/>
          <p:cNvSpPr txBox="1"/>
          <p:nvPr/>
        </p:nvSpPr>
        <p:spPr>
          <a:xfrm>
            <a:off x="1143000" y="1981200"/>
            <a:ext cx="7086600" cy="3539430"/>
          </a:xfrm>
          <a:prstGeom prst="rect">
            <a:avLst/>
          </a:prstGeom>
          <a:noFill/>
        </p:spPr>
        <p:txBody>
          <a:bodyPr wrap="square" rtlCol="0">
            <a:spAutoFit/>
          </a:bodyPr>
          <a:lstStyle/>
          <a:p>
            <a:pPr marL="463550" indent="-463550" eaLnBrk="1" fontAlgn="auto" hangingPunct="1">
              <a:spcBef>
                <a:spcPts val="0"/>
              </a:spcBef>
              <a:spcAft>
                <a:spcPts val="0"/>
              </a:spcAft>
              <a:buClr>
                <a:schemeClr val="accent3"/>
              </a:buClr>
              <a:buFont typeface="Wingdings 2"/>
              <a:buChar char=""/>
              <a:defRPr/>
            </a:pPr>
            <a:r>
              <a:rPr lang="en-US" sz="3200" dirty="0">
                <a:solidFill>
                  <a:srgbClr val="002060"/>
                </a:solidFill>
                <a:latin typeface="Times New Roman" panose="02020603050405020304" pitchFamily="18" charset="0"/>
                <a:cs typeface="Times New Roman" panose="02020603050405020304" pitchFamily="18" charset="0"/>
              </a:rPr>
              <a:t>Physical goods</a:t>
            </a:r>
          </a:p>
          <a:p>
            <a:pPr marL="463550" indent="-463550" eaLnBrk="1" fontAlgn="auto" hangingPunct="1">
              <a:spcBef>
                <a:spcPts val="0"/>
              </a:spcBef>
              <a:spcAft>
                <a:spcPts val="0"/>
              </a:spcAft>
              <a:buClr>
                <a:schemeClr val="accent3"/>
              </a:buClr>
              <a:buFont typeface="Wingdings 2"/>
              <a:buChar char=""/>
              <a:defRPr/>
            </a:pPr>
            <a:r>
              <a:rPr lang="en-US" sz="3200" dirty="0">
                <a:solidFill>
                  <a:srgbClr val="002060"/>
                </a:solidFill>
                <a:latin typeface="Times New Roman" panose="02020603050405020304" pitchFamily="18" charset="0"/>
                <a:cs typeface="Times New Roman" panose="02020603050405020304" pitchFamily="18" charset="0"/>
              </a:rPr>
              <a:t>Digital products</a:t>
            </a:r>
          </a:p>
          <a:p>
            <a:pPr marL="463550" indent="-463550" eaLnBrk="1" fontAlgn="auto" hangingPunct="1">
              <a:spcBef>
                <a:spcPts val="0"/>
              </a:spcBef>
              <a:spcAft>
                <a:spcPts val="0"/>
              </a:spcAft>
              <a:buClr>
                <a:schemeClr val="accent3"/>
              </a:buClr>
              <a:buFont typeface="Wingdings 2"/>
              <a:buChar char=""/>
              <a:defRPr/>
            </a:pPr>
            <a:r>
              <a:rPr lang="en-US" sz="3200" dirty="0">
                <a:solidFill>
                  <a:srgbClr val="002060"/>
                </a:solidFill>
                <a:latin typeface="Times New Roman" panose="02020603050405020304" pitchFamily="18" charset="0"/>
                <a:cs typeface="Times New Roman" panose="02020603050405020304" pitchFamily="18" charset="0"/>
              </a:rPr>
              <a:t>Service sold per unit</a:t>
            </a:r>
          </a:p>
          <a:p>
            <a:pPr marL="463550" indent="-463550" eaLnBrk="1" fontAlgn="auto" hangingPunct="1">
              <a:spcBef>
                <a:spcPts val="0"/>
              </a:spcBef>
              <a:spcAft>
                <a:spcPts val="0"/>
              </a:spcAft>
              <a:buClr>
                <a:schemeClr val="accent3"/>
              </a:buClr>
              <a:buFont typeface="Wingdings 2"/>
              <a:buChar char=""/>
              <a:defRPr/>
            </a:pPr>
            <a:r>
              <a:rPr lang="en-US" sz="3200" dirty="0">
                <a:solidFill>
                  <a:srgbClr val="002060"/>
                </a:solidFill>
                <a:latin typeface="Times New Roman" panose="02020603050405020304" pitchFamily="18" charset="0"/>
                <a:cs typeface="Times New Roman" panose="02020603050405020304" pitchFamily="18" charset="0"/>
              </a:rPr>
              <a:t>Service sold fixed price</a:t>
            </a:r>
          </a:p>
          <a:p>
            <a:pPr marL="463550" indent="-463550" eaLnBrk="1" fontAlgn="auto" hangingPunct="1">
              <a:spcBef>
                <a:spcPts val="0"/>
              </a:spcBef>
              <a:spcAft>
                <a:spcPts val="0"/>
              </a:spcAft>
              <a:buClr>
                <a:schemeClr val="accent3"/>
              </a:buClr>
              <a:buFont typeface="Wingdings 2"/>
              <a:buChar char=""/>
              <a:defRPr/>
            </a:pPr>
            <a:r>
              <a:rPr lang="en-US" sz="3200" dirty="0">
                <a:solidFill>
                  <a:srgbClr val="002060"/>
                </a:solidFill>
                <a:latin typeface="Times New Roman" panose="02020603050405020304" pitchFamily="18" charset="0"/>
                <a:cs typeface="Times New Roman" panose="02020603050405020304" pitchFamily="18" charset="0"/>
              </a:rPr>
              <a:t>License</a:t>
            </a:r>
          </a:p>
          <a:p>
            <a:pPr marL="463550" indent="-463550" eaLnBrk="1" fontAlgn="auto" hangingPunct="1">
              <a:spcBef>
                <a:spcPts val="0"/>
              </a:spcBef>
              <a:spcAft>
                <a:spcPts val="0"/>
              </a:spcAft>
              <a:buClr>
                <a:schemeClr val="accent3"/>
              </a:buClr>
              <a:buFont typeface="Wingdings 2"/>
              <a:buChar char=""/>
              <a:defRPr/>
            </a:pPr>
            <a:r>
              <a:rPr lang="en-US" sz="3200" dirty="0">
                <a:solidFill>
                  <a:srgbClr val="002060"/>
                </a:solidFill>
                <a:latin typeface="Times New Roman" panose="02020603050405020304" pitchFamily="18" charset="0"/>
                <a:cs typeface="Times New Roman" panose="02020603050405020304" pitchFamily="18" charset="0"/>
              </a:rPr>
              <a:t>Auctions</a:t>
            </a:r>
          </a:p>
          <a:p>
            <a:pPr marL="463550" indent="-463550" eaLnBrk="1" fontAlgn="auto" hangingPunct="1">
              <a:spcBef>
                <a:spcPts val="0"/>
              </a:spcBef>
              <a:spcAft>
                <a:spcPts val="0"/>
              </a:spcAft>
              <a:buClr>
                <a:schemeClr val="accent3"/>
              </a:buClr>
              <a:buFont typeface="Wingdings 2"/>
              <a:buChar char=""/>
              <a:defRPr/>
            </a:pPr>
            <a:r>
              <a:rPr lang="en-US" sz="3200" dirty="0" smtClean="0">
                <a:solidFill>
                  <a:srgbClr val="002060"/>
                </a:solidFill>
                <a:latin typeface="Times New Roman" panose="02020603050405020304" pitchFamily="18" charset="0"/>
                <a:cs typeface="Times New Roman" panose="02020603050405020304" pitchFamily="18" charset="0"/>
              </a:rPr>
              <a:t>Advertisements</a:t>
            </a:r>
            <a:endParaRPr 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50"/>
                                        <p:tgtEl>
                                          <p:spTgt spid="2">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50"/>
                                        <p:tgtEl>
                                          <p:spTgt spid="3">
                                            <p:txEl>
                                              <p:pRg st="1" end="1"/>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750"/>
                                        <p:tgtEl>
                                          <p:spTgt spid="3">
                                            <p:txEl>
                                              <p:pRg st="2" end="2"/>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750"/>
                                        <p:tgtEl>
                                          <p:spTgt spid="3">
                                            <p:txEl>
                                              <p:pRg st="3" end="3"/>
                                            </p:txEl>
                                          </p:spTgt>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750"/>
                                        <p:tgtEl>
                                          <p:spTgt spid="3">
                                            <p:txEl>
                                              <p:pRg st="4" end="4"/>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750"/>
                                        <p:tgtEl>
                                          <p:spTgt spid="3">
                                            <p:txEl>
                                              <p:pRg st="5" end="5"/>
                                            </p:txEl>
                                          </p:spTgt>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1066800" y="2133600"/>
            <a:ext cx="7010400" cy="3505200"/>
          </a:xfrm>
        </p:spPr>
        <p:txBody>
          <a:bodyPr/>
          <a:lstStyle/>
          <a:p>
            <a:pPr marL="463550" indent="-463550" eaLnBrk="1" hangingPunct="1">
              <a:spcBef>
                <a:spcPct val="0"/>
              </a:spcBef>
            </a:pPr>
            <a:r>
              <a:rPr lang="en-US" sz="3200" dirty="0" smtClean="0">
                <a:solidFill>
                  <a:srgbClr val="002060"/>
                </a:solidFill>
              </a:rPr>
              <a:t>Rental</a:t>
            </a:r>
          </a:p>
          <a:p>
            <a:pPr marL="463550" indent="-463550" eaLnBrk="1" hangingPunct="1">
              <a:spcBef>
                <a:spcPct val="0"/>
              </a:spcBef>
            </a:pPr>
            <a:r>
              <a:rPr lang="en-US" sz="3200" dirty="0" smtClean="0">
                <a:solidFill>
                  <a:srgbClr val="002060"/>
                </a:solidFill>
              </a:rPr>
              <a:t>Brokerage</a:t>
            </a:r>
          </a:p>
          <a:p>
            <a:pPr marL="463550" indent="-463550" eaLnBrk="1" hangingPunct="1">
              <a:spcBef>
                <a:spcPct val="0"/>
              </a:spcBef>
            </a:pPr>
            <a:r>
              <a:rPr lang="en-US" sz="3200" dirty="0" smtClean="0">
                <a:solidFill>
                  <a:srgbClr val="002060"/>
                </a:solidFill>
              </a:rPr>
              <a:t>Platform/marketplace</a:t>
            </a:r>
          </a:p>
          <a:p>
            <a:pPr marL="463550" indent="-463550" eaLnBrk="1" hangingPunct="1">
              <a:spcBef>
                <a:spcPct val="0"/>
              </a:spcBef>
            </a:pPr>
            <a:r>
              <a:rPr lang="en-US" sz="3200" dirty="0" smtClean="0">
                <a:solidFill>
                  <a:srgbClr val="002060"/>
                </a:solidFill>
              </a:rPr>
              <a:t>Affiliate marketing</a:t>
            </a:r>
          </a:p>
          <a:p>
            <a:pPr marL="463550" indent="-463550" eaLnBrk="1" hangingPunct="1">
              <a:spcBef>
                <a:spcPct val="0"/>
              </a:spcBef>
            </a:pPr>
            <a:r>
              <a:rPr lang="en-US" sz="3200" dirty="0" smtClean="0">
                <a:solidFill>
                  <a:srgbClr val="002060"/>
                </a:solidFill>
              </a:rPr>
              <a:t>Subscription</a:t>
            </a:r>
          </a:p>
          <a:p>
            <a:pPr marL="463550" indent="-463550" eaLnBrk="1" hangingPunct="1">
              <a:spcBef>
                <a:spcPct val="0"/>
              </a:spcBef>
            </a:pPr>
            <a:r>
              <a:rPr lang="en-US" sz="3200" dirty="0" smtClean="0">
                <a:solidFill>
                  <a:srgbClr val="002060"/>
                </a:solidFill>
              </a:rPr>
              <a:t>Usage fees</a:t>
            </a:r>
          </a:p>
          <a:p>
            <a:pPr marL="463550" indent="-463550" eaLnBrk="1" hangingPunct="1">
              <a:spcBef>
                <a:spcPct val="0"/>
              </a:spcBef>
            </a:pPr>
            <a:r>
              <a:rPr lang="en-US" sz="3200" dirty="0" smtClean="0">
                <a:solidFill>
                  <a:srgbClr val="002060"/>
                </a:solidFill>
              </a:rPr>
              <a:t>Franchise </a:t>
            </a:r>
            <a:endParaRPr lang="en-IN" sz="32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500"/>
                                        <p:tgtEl>
                                          <p:spTgt spid="28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4">
                                            <p:txEl>
                                              <p:pRg st="1" end="1"/>
                                            </p:txEl>
                                          </p:spTgt>
                                        </p:tgtEl>
                                        <p:attrNameLst>
                                          <p:attrName>style.visibility</p:attrName>
                                        </p:attrNameLst>
                                      </p:cBhvr>
                                      <p:to>
                                        <p:strVal val="visible"/>
                                      </p:to>
                                    </p:set>
                                    <p:animEffect transition="in" filter="fade">
                                      <p:cBhvr>
                                        <p:cTn id="12" dur="500"/>
                                        <p:tgtEl>
                                          <p:spTgt spid="286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4">
                                            <p:txEl>
                                              <p:pRg st="2" end="2"/>
                                            </p:txEl>
                                          </p:spTgt>
                                        </p:tgtEl>
                                        <p:attrNameLst>
                                          <p:attrName>style.visibility</p:attrName>
                                        </p:attrNameLst>
                                      </p:cBhvr>
                                      <p:to>
                                        <p:strVal val="visible"/>
                                      </p:to>
                                    </p:set>
                                    <p:animEffect transition="in" filter="fade">
                                      <p:cBhvr>
                                        <p:cTn id="17" dur="500"/>
                                        <p:tgtEl>
                                          <p:spTgt spid="286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4">
                                            <p:txEl>
                                              <p:pRg st="3" end="3"/>
                                            </p:txEl>
                                          </p:spTgt>
                                        </p:tgtEl>
                                        <p:attrNameLst>
                                          <p:attrName>style.visibility</p:attrName>
                                        </p:attrNameLst>
                                      </p:cBhvr>
                                      <p:to>
                                        <p:strVal val="visible"/>
                                      </p:to>
                                    </p:set>
                                    <p:animEffect transition="in" filter="fade">
                                      <p:cBhvr>
                                        <p:cTn id="22" dur="500"/>
                                        <p:tgtEl>
                                          <p:spTgt spid="286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4">
                                            <p:txEl>
                                              <p:pRg st="4" end="4"/>
                                            </p:txEl>
                                          </p:spTgt>
                                        </p:tgtEl>
                                        <p:attrNameLst>
                                          <p:attrName>style.visibility</p:attrName>
                                        </p:attrNameLst>
                                      </p:cBhvr>
                                      <p:to>
                                        <p:strVal val="visible"/>
                                      </p:to>
                                    </p:set>
                                    <p:animEffect transition="in" filter="fade">
                                      <p:cBhvr>
                                        <p:cTn id="27" dur="500"/>
                                        <p:tgtEl>
                                          <p:spTgt spid="286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674">
                                            <p:txEl>
                                              <p:pRg st="5" end="5"/>
                                            </p:txEl>
                                          </p:spTgt>
                                        </p:tgtEl>
                                        <p:attrNameLst>
                                          <p:attrName>style.visibility</p:attrName>
                                        </p:attrNameLst>
                                      </p:cBhvr>
                                      <p:to>
                                        <p:strVal val="visible"/>
                                      </p:to>
                                    </p:set>
                                    <p:animEffect transition="in" filter="fade">
                                      <p:cBhvr>
                                        <p:cTn id="32" dur="500"/>
                                        <p:tgtEl>
                                          <p:spTgt spid="2867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674">
                                            <p:txEl>
                                              <p:pRg st="6" end="6"/>
                                            </p:txEl>
                                          </p:spTgt>
                                        </p:tgtEl>
                                        <p:attrNameLst>
                                          <p:attrName>style.visibility</p:attrName>
                                        </p:attrNameLst>
                                      </p:cBhvr>
                                      <p:to>
                                        <p:strVal val="visible"/>
                                      </p:to>
                                    </p:set>
                                    <p:animEffect transition="in" filter="fade">
                                      <p:cBhvr>
                                        <p:cTn id="37" dur="500"/>
                                        <p:tgtEl>
                                          <p:spTgt spid="286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914400" y="990600"/>
            <a:ext cx="7239000" cy="4572000"/>
          </a:xfrm>
        </p:spPr>
        <p:txBody>
          <a:bodyPr/>
          <a:lstStyle/>
          <a:p>
            <a:pPr eaLnBrk="1" hangingPunct="1">
              <a:buFont typeface="Wingdings 2" pitchFamily="18" charset="2"/>
              <a:buNone/>
            </a:pPr>
            <a:r>
              <a:rPr lang="en-US" sz="3600" dirty="0" smtClean="0">
                <a:solidFill>
                  <a:srgbClr val="00B050"/>
                </a:solidFill>
              </a:rPr>
              <a:t>How to develop a revenue model?</a:t>
            </a:r>
          </a:p>
          <a:p>
            <a:pPr eaLnBrk="1" hangingPunct="1"/>
            <a:r>
              <a:rPr lang="en-US" sz="3600" dirty="0" smtClean="0"/>
              <a:t> </a:t>
            </a:r>
            <a:r>
              <a:rPr lang="en-US" sz="3600" dirty="0" smtClean="0">
                <a:solidFill>
                  <a:srgbClr val="002060"/>
                </a:solidFill>
              </a:rPr>
              <a:t>Identify target customer</a:t>
            </a:r>
          </a:p>
          <a:p>
            <a:pPr eaLnBrk="1" hangingPunct="1"/>
            <a:r>
              <a:rPr lang="en-US" sz="3600" dirty="0" smtClean="0">
                <a:solidFill>
                  <a:srgbClr val="002060"/>
                </a:solidFill>
              </a:rPr>
              <a:t> Determine value proposition</a:t>
            </a:r>
          </a:p>
          <a:p>
            <a:pPr eaLnBrk="1" hangingPunct="1"/>
            <a:r>
              <a:rPr lang="en-US" sz="3600" dirty="0" smtClean="0">
                <a:solidFill>
                  <a:srgbClr val="002060"/>
                </a:solidFill>
              </a:rPr>
              <a:t> Evaluate revenue model options</a:t>
            </a:r>
          </a:p>
          <a:p>
            <a:pPr eaLnBrk="1" hangingPunct="1"/>
            <a:r>
              <a:rPr lang="en-US" sz="3600" dirty="0" smtClean="0">
                <a:solidFill>
                  <a:srgbClr val="002060"/>
                </a:solidFill>
              </a:rPr>
              <a:t>Select revenue model</a:t>
            </a:r>
          </a:p>
          <a:p>
            <a:pPr eaLnBrk="1" hangingPunct="1"/>
            <a:r>
              <a:rPr lang="en-US" sz="3600" dirty="0" smtClean="0">
                <a:solidFill>
                  <a:srgbClr val="002060"/>
                </a:solidFill>
              </a:rPr>
              <a:t>Adapt and adjust</a:t>
            </a:r>
          </a:p>
          <a:p>
            <a:pPr eaLnBrk="1" hangingPunct="1"/>
            <a:r>
              <a:rPr lang="en-US" sz="3600" dirty="0" smtClean="0">
                <a:solidFill>
                  <a:srgbClr val="002060"/>
                </a:solidFill>
              </a:rPr>
              <a:t>You will develop a revenue model.</a:t>
            </a:r>
          </a:p>
          <a:p>
            <a:pPr eaLnBrk="1" hangingPunct="1"/>
            <a:endParaRPr lang="en-IN"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fade">
                                      <p:cBhvr>
                                        <p:cTn id="7" dur="750"/>
                                        <p:tgtEl>
                                          <p:spTgt spid="29698">
                                            <p:txEl>
                                              <p:pRg st="0" end="0"/>
                                            </p:txEl>
                                          </p:spTgt>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499"/>
                                          </p:stCondLst>
                                        </p:cTn>
                                        <p:tgtEl>
                                          <p:spTgt spid="29698">
                                            <p:txEl>
                                              <p:pRg st="1" end="1"/>
                                            </p:txEl>
                                          </p:spTgt>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nodeType="afterEffect">
                                  <p:stCondLst>
                                    <p:cond delay="0"/>
                                  </p:stCondLst>
                                  <p:childTnLst>
                                    <p:set>
                                      <p:cBhvr>
                                        <p:cTn id="13" dur="1" fill="hold">
                                          <p:stCondLst>
                                            <p:cond delay="499"/>
                                          </p:stCondLst>
                                        </p:cTn>
                                        <p:tgtEl>
                                          <p:spTgt spid="29698">
                                            <p:txEl>
                                              <p:pRg st="2" end="2"/>
                                            </p:txEl>
                                          </p:spTgt>
                                        </p:tgtEl>
                                        <p:attrNameLst>
                                          <p:attrName>style.visibility</p:attrName>
                                        </p:attrNameLst>
                                      </p:cBhvr>
                                      <p:to>
                                        <p:strVal val="visible"/>
                                      </p:to>
                                    </p:set>
                                  </p:childTnLst>
                                </p:cTn>
                              </p:par>
                            </p:childTnLst>
                          </p:cTn>
                        </p:par>
                        <p:par>
                          <p:cTn id="14" fill="hold">
                            <p:stCondLst>
                              <p:cond delay="1750"/>
                            </p:stCondLst>
                            <p:childTnLst>
                              <p:par>
                                <p:cTn id="15" presetID="1" presetClass="entr" presetSubtype="0" fill="hold" nodeType="afterEffect">
                                  <p:stCondLst>
                                    <p:cond delay="0"/>
                                  </p:stCondLst>
                                  <p:childTnLst>
                                    <p:set>
                                      <p:cBhvr>
                                        <p:cTn id="16" dur="1" fill="hold">
                                          <p:stCondLst>
                                            <p:cond delay="499"/>
                                          </p:stCondLst>
                                        </p:cTn>
                                        <p:tgtEl>
                                          <p:spTgt spid="29698">
                                            <p:txEl>
                                              <p:pRg st="3" end="3"/>
                                            </p:txEl>
                                          </p:spTgt>
                                        </p:tgtEl>
                                        <p:attrNameLst>
                                          <p:attrName>style.visibility</p:attrName>
                                        </p:attrNameLst>
                                      </p:cBhvr>
                                      <p:to>
                                        <p:strVal val="visible"/>
                                      </p:to>
                                    </p:set>
                                  </p:childTnLst>
                                </p:cTn>
                              </p:par>
                            </p:childTnLst>
                          </p:cTn>
                        </p:par>
                        <p:par>
                          <p:cTn id="17" fill="hold">
                            <p:stCondLst>
                              <p:cond delay="2250"/>
                            </p:stCondLst>
                            <p:childTnLst>
                              <p:par>
                                <p:cTn id="18" presetID="1" presetClass="entr" presetSubtype="0" fill="hold" nodeType="afterEffect">
                                  <p:stCondLst>
                                    <p:cond delay="0"/>
                                  </p:stCondLst>
                                  <p:childTnLst>
                                    <p:set>
                                      <p:cBhvr>
                                        <p:cTn id="19" dur="1" fill="hold">
                                          <p:stCondLst>
                                            <p:cond delay="499"/>
                                          </p:stCondLst>
                                        </p:cTn>
                                        <p:tgtEl>
                                          <p:spTgt spid="29698">
                                            <p:txEl>
                                              <p:pRg st="4" end="4"/>
                                            </p:txEl>
                                          </p:spTgt>
                                        </p:tgtEl>
                                        <p:attrNameLst>
                                          <p:attrName>style.visibility</p:attrName>
                                        </p:attrNameLst>
                                      </p:cBhvr>
                                      <p:to>
                                        <p:strVal val="visible"/>
                                      </p:to>
                                    </p:set>
                                  </p:childTnLst>
                                </p:cTn>
                              </p:par>
                            </p:childTnLst>
                          </p:cTn>
                        </p:par>
                        <p:par>
                          <p:cTn id="20" fill="hold">
                            <p:stCondLst>
                              <p:cond delay="2750"/>
                            </p:stCondLst>
                            <p:childTnLst>
                              <p:par>
                                <p:cTn id="21" presetID="1" presetClass="entr" presetSubtype="0" fill="hold" nodeType="afterEffect">
                                  <p:stCondLst>
                                    <p:cond delay="0"/>
                                  </p:stCondLst>
                                  <p:childTnLst>
                                    <p:set>
                                      <p:cBhvr>
                                        <p:cTn id="22" dur="1" fill="hold">
                                          <p:stCondLst>
                                            <p:cond delay="499"/>
                                          </p:stCondLst>
                                        </p:cTn>
                                        <p:tgtEl>
                                          <p:spTgt spid="29698">
                                            <p:txEl>
                                              <p:pRg st="5" end="5"/>
                                            </p:txEl>
                                          </p:spTgt>
                                        </p:tgtEl>
                                        <p:attrNameLst>
                                          <p:attrName>style.visibility</p:attrName>
                                        </p:attrNameLst>
                                      </p:cBhvr>
                                      <p:to>
                                        <p:strVal val="visible"/>
                                      </p:to>
                                    </p:set>
                                  </p:childTnLst>
                                </p:cTn>
                              </p:par>
                            </p:childTnLst>
                          </p:cTn>
                        </p:par>
                        <p:par>
                          <p:cTn id="23" fill="hold">
                            <p:stCondLst>
                              <p:cond delay="3250"/>
                            </p:stCondLst>
                            <p:childTnLst>
                              <p:par>
                                <p:cTn id="24" presetID="1" presetClass="entr" presetSubtype="0" fill="hold" nodeType="afterEffect">
                                  <p:stCondLst>
                                    <p:cond delay="0"/>
                                  </p:stCondLst>
                                  <p:childTnLst>
                                    <p:set>
                                      <p:cBhvr>
                                        <p:cTn id="25" dur="1" fill="hold">
                                          <p:stCondLst>
                                            <p:cond delay="499"/>
                                          </p:stCondLst>
                                        </p:cTn>
                                        <p:tgtEl>
                                          <p:spTgt spid="296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2"/>
          <p:cNvSpPr>
            <a:spLocks noGrp="1"/>
          </p:cNvSpPr>
          <p:nvPr>
            <p:ph type="title"/>
          </p:nvPr>
        </p:nvSpPr>
        <p:spPr>
          <a:xfrm>
            <a:off x="495300" y="457200"/>
            <a:ext cx="8153400" cy="990600"/>
          </a:xfrm>
        </p:spPr>
        <p:txBody>
          <a:bodyPr/>
          <a:lstStyle/>
          <a:p>
            <a:pPr eaLnBrk="1" hangingPunct="1"/>
            <a:r>
              <a:rPr lang="en-US" sz="4000" dirty="0" smtClean="0">
                <a:solidFill>
                  <a:srgbClr val="00B050"/>
                </a:solidFill>
                <a:latin typeface="Times New Roman" panose="02020603050405020304" pitchFamily="18" charset="0"/>
                <a:cs typeface="Times New Roman" panose="02020603050405020304" pitchFamily="18" charset="0"/>
              </a:rPr>
              <a:t>The incubators’ view: </a:t>
            </a:r>
            <a:r>
              <a:rPr lang="en-US" sz="2800" dirty="0" smtClean="0">
                <a:solidFill>
                  <a:srgbClr val="00B050"/>
                </a:solidFill>
                <a:latin typeface="Times New Roman" panose="02020603050405020304" pitchFamily="18" charset="0"/>
                <a:cs typeface="Times New Roman" panose="02020603050405020304" pitchFamily="18" charset="0"/>
              </a:rPr>
              <a:t>SOCIAL VENTURE INCUBATION STORIES</a:t>
            </a:r>
            <a:endParaRPr lang="en-IN" sz="2800" dirty="0" smtClean="0">
              <a:solidFill>
                <a:srgbClr val="00B050"/>
              </a:solidFill>
              <a:latin typeface="Times New Roman" panose="02020603050405020304" pitchFamily="18" charset="0"/>
              <a:cs typeface="Times New Roman" panose="02020603050405020304" pitchFamily="18" charset="0"/>
            </a:endParaRPr>
          </a:p>
        </p:txBody>
      </p:sp>
      <p:sp>
        <p:nvSpPr>
          <p:cNvPr id="30723" name="Content Placeholder 1"/>
          <p:cNvSpPr>
            <a:spLocks noGrp="1"/>
          </p:cNvSpPr>
          <p:nvPr>
            <p:ph idx="1"/>
          </p:nvPr>
        </p:nvSpPr>
        <p:spPr>
          <a:xfrm>
            <a:off x="381000" y="1828800"/>
            <a:ext cx="8382000" cy="4572000"/>
          </a:xfrm>
        </p:spPr>
        <p:txBody>
          <a:bodyPr/>
          <a:lstStyle/>
          <a:p>
            <a:pPr eaLnBrk="1" hangingPunct="1">
              <a:buFont typeface="Wingdings 2" pitchFamily="18" charset="2"/>
              <a:buNone/>
            </a:pPr>
            <a:r>
              <a:rPr lang="en-IN" sz="3000" dirty="0" err="1" smtClean="0">
                <a:solidFill>
                  <a:srgbClr val="002060"/>
                </a:solidFill>
              </a:rPr>
              <a:t>Jardin</a:t>
            </a:r>
            <a:r>
              <a:rPr lang="en-IN" sz="3000" dirty="0" smtClean="0">
                <a:solidFill>
                  <a:srgbClr val="002060"/>
                </a:solidFill>
              </a:rPr>
              <a:t> de Innovation – Smart Impact Programme</a:t>
            </a:r>
          </a:p>
          <a:p>
            <a:pPr eaLnBrk="1" hangingPunct="1">
              <a:buFont typeface="Wingdings 2" pitchFamily="18" charset="2"/>
              <a:buNone/>
            </a:pPr>
            <a:r>
              <a:rPr lang="en-IN" sz="3000" dirty="0" smtClean="0">
                <a:solidFill>
                  <a:srgbClr val="002060"/>
                </a:solidFill>
              </a:rPr>
              <a:t>Founded: 2013, Location: Mexico City</a:t>
            </a:r>
          </a:p>
          <a:p>
            <a:pPr eaLnBrk="1" hangingPunct="1">
              <a:buFont typeface="Wingdings 2" pitchFamily="18" charset="2"/>
              <a:buNone/>
            </a:pPr>
            <a:r>
              <a:rPr lang="en-US" sz="3000" dirty="0" smtClean="0">
                <a:solidFill>
                  <a:srgbClr val="002060"/>
                </a:solidFill>
              </a:rPr>
              <a:t>Type of </a:t>
            </a:r>
            <a:r>
              <a:rPr lang="en-US" sz="3000" dirty="0" err="1" smtClean="0">
                <a:solidFill>
                  <a:srgbClr val="002060"/>
                </a:solidFill>
              </a:rPr>
              <a:t>programme</a:t>
            </a:r>
            <a:r>
              <a:rPr lang="en-US" sz="3000" dirty="0" smtClean="0">
                <a:solidFill>
                  <a:srgbClr val="002060"/>
                </a:solidFill>
              </a:rPr>
              <a:t>: Impact accelerator</a:t>
            </a:r>
          </a:p>
          <a:p>
            <a:pPr eaLnBrk="1" hangingPunct="1">
              <a:buFont typeface="Wingdings 2" pitchFamily="18" charset="2"/>
              <a:buNone/>
            </a:pPr>
            <a:r>
              <a:rPr lang="en-IN" sz="2000" dirty="0" smtClean="0">
                <a:solidFill>
                  <a:srgbClr val="FFC000"/>
                </a:solidFill>
                <a:hlinkClick r:id="rId2"/>
              </a:rPr>
              <a:t>www.sjardindeinnovacion.org</a:t>
            </a:r>
            <a:endParaRPr lang="en-IN" sz="2000" dirty="0" smtClean="0">
              <a:solidFill>
                <a:srgbClr val="FFC000"/>
              </a:solidFill>
            </a:endParaRPr>
          </a:p>
          <a:p>
            <a:pPr eaLnBrk="1" hangingPunct="1">
              <a:buFont typeface="Wingdings" pitchFamily="2" charset="2"/>
              <a:buChar char="Ø"/>
            </a:pPr>
            <a:r>
              <a:rPr lang="en-US" sz="3000" dirty="0" smtClean="0">
                <a:solidFill>
                  <a:srgbClr val="002060"/>
                </a:solidFill>
              </a:rPr>
              <a:t>After working in Europe for several years, Oscar Velazquez returned home to Mexico determined to help get the social entrepreneurial ecosystem going.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750"/>
                                        <p:tgtEl>
                                          <p:spTgt spid="30722"/>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animEffect transition="in" filter="fade">
                                      <p:cBhvr>
                                        <p:cTn id="11" dur="500"/>
                                        <p:tgtEl>
                                          <p:spTgt spid="30723">
                                            <p:txEl>
                                              <p:pRg st="0" end="0"/>
                                            </p:txEl>
                                          </p:spTgt>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animEffect transition="in" filter="fade">
                                      <p:cBhvr>
                                        <p:cTn id="15" dur="500"/>
                                        <p:tgtEl>
                                          <p:spTgt spid="30723">
                                            <p:txEl>
                                              <p:pRg st="1" end="1"/>
                                            </p:txEl>
                                          </p:spTgt>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Effect transition="in" filter="fade">
                                      <p:cBhvr>
                                        <p:cTn id="19" dur="500"/>
                                        <p:tgtEl>
                                          <p:spTgt spid="30723">
                                            <p:txEl>
                                              <p:pRg st="2" end="2"/>
                                            </p:txEl>
                                          </p:spTgt>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animEffect transition="in" filter="fade">
                                      <p:cBhvr>
                                        <p:cTn id="23" dur="500"/>
                                        <p:tgtEl>
                                          <p:spTgt spid="30723">
                                            <p:txEl>
                                              <p:pRg st="3" end="3"/>
                                            </p:txEl>
                                          </p:spTgt>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Effect transition="in" filter="fade">
                                      <p:cBhvr>
                                        <p:cTn id="27"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1219200"/>
          </a:xfrm>
        </p:spPr>
        <p:txBody>
          <a:bodyPr>
            <a:normAutofit fontScale="90000"/>
          </a:bodyPr>
          <a:lstStyle/>
          <a:p>
            <a:pPr eaLnBrk="1" fontAlgn="auto" hangingPunct="1">
              <a:spcAft>
                <a:spcPts val="0"/>
              </a:spcAft>
              <a:defRPr/>
            </a:pP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Case of </a:t>
            </a:r>
            <a:r>
              <a:rPr lang="en-US" sz="4400" dirty="0" err="1" smtClean="0">
                <a:latin typeface="Times New Roman" panose="02020603050405020304" pitchFamily="18" charset="0"/>
                <a:cs typeface="Times New Roman" panose="02020603050405020304" pitchFamily="18" charset="0"/>
              </a:rPr>
              <a:t>Amar</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Kutir</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Sociey</a:t>
            </a:r>
            <a:r>
              <a:rPr lang="en-US" sz="4400" dirty="0" smtClean="0">
                <a:latin typeface="Times New Roman" panose="02020603050405020304" pitchFamily="18" charset="0"/>
                <a:cs typeface="Times New Roman" panose="02020603050405020304" pitchFamily="18" charset="0"/>
              </a:rPr>
              <a:t> for Rural Development–a Social Entrepreneurship</a:t>
            </a:r>
            <a:endParaRPr lang="en-IN" dirty="0">
              <a:latin typeface="Times New Roman" panose="02020603050405020304" pitchFamily="18" charset="0"/>
              <a:cs typeface="Times New Roman" panose="02020603050405020304" pitchFamily="18" charset="0"/>
            </a:endParaRPr>
          </a:p>
        </p:txBody>
      </p:sp>
      <p:sp>
        <p:nvSpPr>
          <p:cNvPr id="32771" name="Content Placeholder 2"/>
          <p:cNvSpPr>
            <a:spLocks noGrp="1"/>
          </p:cNvSpPr>
          <p:nvPr>
            <p:ph idx="1"/>
          </p:nvPr>
        </p:nvSpPr>
        <p:spPr/>
        <p:txBody>
          <a:bodyPr/>
          <a:lstStyle/>
          <a:p>
            <a:pPr eaLnBrk="1" hangingPunct="1"/>
            <a:r>
              <a:rPr lang="en-US" dirty="0" smtClean="0">
                <a:solidFill>
                  <a:srgbClr val="002060"/>
                </a:solidFill>
              </a:rPr>
              <a:t>While Tagore was intervening with rural communities with self reliant rural organization for rural development </a:t>
            </a:r>
            <a:r>
              <a:rPr lang="en-US" dirty="0" err="1" smtClean="0">
                <a:solidFill>
                  <a:srgbClr val="002060"/>
                </a:solidFill>
              </a:rPr>
              <a:t>Gandhiji</a:t>
            </a:r>
            <a:r>
              <a:rPr lang="en-US" dirty="0" smtClean="0">
                <a:solidFill>
                  <a:srgbClr val="002060"/>
                </a:solidFill>
              </a:rPr>
              <a:t> appealing the countrymen to wear the clothes made in India. An entrepreneur and one of the freedom fighters along with his associates founded Amar </a:t>
            </a:r>
            <a:r>
              <a:rPr lang="en-US" dirty="0" err="1" smtClean="0">
                <a:solidFill>
                  <a:srgbClr val="002060"/>
                </a:solidFill>
              </a:rPr>
              <a:t>Kutir</a:t>
            </a:r>
            <a:r>
              <a:rPr lang="en-US" dirty="0" smtClean="0">
                <a:solidFill>
                  <a:srgbClr val="002060"/>
                </a:solidFill>
              </a:rPr>
              <a:t> –(My cottage) by organizing rural inhabitants for training &amp; producing clothes following Tagore's, philosophy of rural reconstruction.</a:t>
            </a:r>
          </a:p>
          <a:p>
            <a:pPr eaLnBrk="1" hangingPunct="1"/>
            <a:r>
              <a:rPr lang="en-US" dirty="0" smtClean="0">
                <a:solidFill>
                  <a:srgbClr val="002060"/>
                </a:solidFill>
              </a:rPr>
              <a:t>The founder of Amar </a:t>
            </a:r>
            <a:r>
              <a:rPr lang="en-US" dirty="0" err="1" smtClean="0">
                <a:solidFill>
                  <a:srgbClr val="002060"/>
                </a:solidFill>
              </a:rPr>
              <a:t>Kutir</a:t>
            </a:r>
            <a:r>
              <a:rPr lang="en-US" dirty="0" smtClean="0">
                <a:solidFill>
                  <a:srgbClr val="002060"/>
                </a:solidFill>
              </a:rPr>
              <a:t> used to train the rural artisans and youths for holistic development </a:t>
            </a:r>
            <a:endParaRPr lang="en-IN"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1999"/>
                                          </p:stCondLst>
                                        </p:cTn>
                                        <p:tgtEl>
                                          <p:spTgt spid="32771">
                                            <p:txEl>
                                              <p:pRg st="0" end="0"/>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1999"/>
                                          </p:stCondLst>
                                        </p:cTn>
                                        <p:tgtEl>
                                          <p:spTgt spid="327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77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838200"/>
            <a:ext cx="8229600" cy="704850"/>
          </a:xfrm>
        </p:spPr>
        <p:txBody>
          <a:bodyPr/>
          <a:lstStyle/>
          <a:p>
            <a:pPr eaLnBrk="1" hangingPunct="1"/>
            <a:r>
              <a:rPr lang="en-US" dirty="0" smtClean="0">
                <a:latin typeface="Times New Roman" panose="02020603050405020304" pitchFamily="18" charset="0"/>
                <a:cs typeface="Times New Roman" panose="02020603050405020304" pitchFamily="18" charset="0"/>
              </a:rPr>
              <a:t>Old Workshop at Amar </a:t>
            </a:r>
            <a:r>
              <a:rPr lang="en-US" dirty="0" err="1" smtClean="0">
                <a:latin typeface="Times New Roman" panose="02020603050405020304" pitchFamily="18" charset="0"/>
                <a:cs typeface="Times New Roman" panose="02020603050405020304" pitchFamily="18" charset="0"/>
              </a:rPr>
              <a:t>Kutir</a:t>
            </a:r>
            <a:r>
              <a:rPr lang="en-US" dirty="0" smtClean="0">
                <a:latin typeface="Times New Roman" panose="02020603050405020304" pitchFamily="18" charset="0"/>
                <a:cs typeface="Times New Roman" panose="02020603050405020304" pitchFamily="18" charset="0"/>
              </a:rPr>
              <a:t> </a:t>
            </a:r>
            <a:endParaRPr lang="en-IN" dirty="0" smtClean="0">
              <a:latin typeface="Times New Roman" panose="02020603050405020304" pitchFamily="18" charset="0"/>
              <a:cs typeface="Times New Roman" panose="02020603050405020304" pitchFamily="18" charset="0"/>
            </a:endParaRPr>
          </a:p>
        </p:txBody>
      </p:sp>
      <p:sp>
        <p:nvSpPr>
          <p:cNvPr id="33795" name="Content Placeholder 2"/>
          <p:cNvSpPr>
            <a:spLocks noGrp="1"/>
          </p:cNvSpPr>
          <p:nvPr>
            <p:ph idx="1"/>
          </p:nvPr>
        </p:nvSpPr>
        <p:spPr>
          <a:blipFill dpi="0" rotWithShape="1">
            <a:blip r:embed="rId2" cstate="print"/>
            <a:srcRect/>
            <a:stretch>
              <a:fillRect/>
            </a:stretch>
          </a:blipFill>
        </p:spPr>
        <p:txBody>
          <a:bodyPr/>
          <a:lstStyle/>
          <a:p>
            <a:pPr marL="514350" indent="-514350" eaLnBrk="1" hangingPunct="1">
              <a:buFont typeface="Calibri" pitchFamily="34" charset="0"/>
              <a:buAutoNum type="arabicPeriod"/>
            </a:pPr>
            <a:endParaRPr lang="en-I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33794"/>
                                        </p:tgtEl>
                                        <p:attrNameLst>
                                          <p:attrName>style.visibility</p:attrName>
                                        </p:attrNameLst>
                                      </p:cBhvr>
                                      <p:to>
                                        <p:strVal val="visible"/>
                                      </p:to>
                                    </p:set>
                                  </p:childTnLst>
                                </p:cTn>
                              </p:par>
                            </p:childTnLst>
                          </p:cTn>
                        </p:par>
                        <p:par>
                          <p:cTn id="7" fill="hold">
                            <p:stCondLst>
                              <p:cond delay="750"/>
                            </p:stCondLst>
                            <p:childTnLst>
                              <p:par>
                                <p:cTn id="8" presetID="10" presetClass="entr" presetSubtype="0" fill="hold" grpId="0" nodeType="afterEffect">
                                  <p:stCondLst>
                                    <p:cond delay="500"/>
                                  </p:stCondLst>
                                  <p:childTnLst>
                                    <p:set>
                                      <p:cBhvr>
                                        <p:cTn id="9" dur="1" fill="hold">
                                          <p:stCondLst>
                                            <p:cond delay="0"/>
                                          </p:stCondLst>
                                        </p:cTn>
                                        <p:tgtEl>
                                          <p:spTgt spid="33795">
                                            <p:bg/>
                                          </p:spTgt>
                                        </p:tgtEl>
                                        <p:attrNameLst>
                                          <p:attrName>style.visibility</p:attrName>
                                        </p:attrNameLst>
                                      </p:cBhvr>
                                      <p:to>
                                        <p:strVal val="visible"/>
                                      </p:to>
                                    </p:set>
                                    <p:animEffect transition="in" filter="fade">
                                      <p:cBhvr>
                                        <p:cTn id="10" dur="3000"/>
                                        <p:tgtEl>
                                          <p:spTgt spid="33795">
                                            <p:bg/>
                                          </p:spTgt>
                                        </p:tgtEl>
                                      </p:cBhvr>
                                    </p:animEffect>
                                  </p:childTnLst>
                                </p:cTn>
                              </p:par>
                            </p:childTnLst>
                          </p:cTn>
                        </p:par>
                        <p:par>
                          <p:cTn id="11" fill="hold">
                            <p:stCondLst>
                              <p:cond delay="4250"/>
                            </p:stCondLst>
                            <p:childTnLst>
                              <p:par>
                                <p:cTn id="12" presetID="10" presetClass="entr" presetSubtype="0" fill="hold" grpId="0" nodeType="afterEffect" nodePh="1">
                                  <p:stCondLst>
                                    <p:cond delay="500"/>
                                  </p:stCondLst>
                                  <p:endCondLst>
                                    <p:cond evt="begin" delay="0">
                                      <p:tn val="12"/>
                                    </p:cond>
                                  </p:endCondLst>
                                  <p:childTnLst>
                                    <p:set>
                                      <p:cBhvr>
                                        <p:cTn id="13" dur="1" fill="hold">
                                          <p:stCondLst>
                                            <p:cond delay="0"/>
                                          </p:stCondLst>
                                        </p:cTn>
                                        <p:tgtEl>
                                          <p:spTgt spid="33795">
                                            <p:txEl>
                                              <p:pRg st="0" end="0"/>
                                            </p:txEl>
                                          </p:spTgt>
                                        </p:tgtEl>
                                        <p:attrNameLst>
                                          <p:attrName>style.visibility</p:attrName>
                                        </p:attrNameLst>
                                      </p:cBhvr>
                                      <p:to>
                                        <p:strVal val="visible"/>
                                      </p:to>
                                    </p:set>
                                    <p:animEffect transition="in" filter="fade">
                                      <p:cBhvr>
                                        <p:cTn id="14" dur="30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3600" dirty="0" smtClean="0">
                <a:latin typeface="Times New Roman" panose="02020603050405020304" pitchFamily="18" charset="0"/>
                <a:cs typeface="Times New Roman" panose="02020603050405020304" pitchFamily="18" charset="0"/>
              </a:rPr>
              <a:t>It suffered losses and consequent closure three times between 1936 and 1975</a:t>
            </a:r>
            <a:endParaRPr lang="en-IN" sz="3600" dirty="0" smtClean="0">
              <a:latin typeface="Times New Roman" panose="02020603050405020304" pitchFamily="18" charset="0"/>
              <a:cs typeface="Times New Roman" panose="02020603050405020304" pitchFamily="18" charset="0"/>
            </a:endParaRPr>
          </a:p>
        </p:txBody>
      </p:sp>
      <p:sp>
        <p:nvSpPr>
          <p:cNvPr id="34819" name="Content Placeholder 2"/>
          <p:cNvSpPr>
            <a:spLocks noGrp="1"/>
          </p:cNvSpPr>
          <p:nvPr>
            <p:ph idx="1"/>
          </p:nvPr>
        </p:nvSpPr>
        <p:spPr/>
        <p:txBody>
          <a:bodyPr/>
          <a:lstStyle/>
          <a:p>
            <a:r>
              <a:rPr lang="en-US" dirty="0" smtClean="0">
                <a:solidFill>
                  <a:srgbClr val="002060"/>
                </a:solidFill>
                <a:latin typeface="Times New Roman" panose="02020603050405020304" pitchFamily="18" charset="0"/>
                <a:cs typeface="Times New Roman" panose="02020603050405020304" pitchFamily="18" charset="0"/>
              </a:rPr>
              <a:t>From 1978 when it was registered under Society’s Act and as SSI unit of the district of </a:t>
            </a:r>
            <a:r>
              <a:rPr lang="en-US" dirty="0" err="1" smtClean="0">
                <a:solidFill>
                  <a:srgbClr val="002060"/>
                </a:solidFill>
                <a:latin typeface="Times New Roman" panose="02020603050405020304" pitchFamily="18" charset="0"/>
                <a:cs typeface="Times New Roman" panose="02020603050405020304" pitchFamily="18" charset="0"/>
              </a:rPr>
              <a:t>Birbhum</a:t>
            </a:r>
            <a:r>
              <a:rPr lang="en-US" dirty="0" smtClean="0">
                <a:solidFill>
                  <a:srgbClr val="002060"/>
                </a:solidFill>
                <a:latin typeface="Times New Roman" panose="02020603050405020304" pitchFamily="18" charset="0"/>
                <a:cs typeface="Times New Roman" panose="02020603050405020304" pitchFamily="18" charset="0"/>
              </a:rPr>
              <a:t> West </a:t>
            </a:r>
            <a:r>
              <a:rPr lang="en-US" dirty="0" err="1" smtClean="0">
                <a:solidFill>
                  <a:srgbClr val="002060"/>
                </a:solidFill>
                <a:latin typeface="Times New Roman" panose="02020603050405020304" pitchFamily="18" charset="0"/>
                <a:cs typeface="Times New Roman" panose="02020603050405020304" pitchFamily="18" charset="0"/>
              </a:rPr>
              <a:t>Bengal,India</a:t>
            </a:r>
            <a:r>
              <a:rPr lang="en-US" dirty="0" smtClean="0">
                <a:solidFill>
                  <a:srgbClr val="002060"/>
                </a:solidFill>
                <a:latin typeface="Times New Roman" panose="02020603050405020304" pitchFamily="18" charset="0"/>
                <a:cs typeface="Times New Roman" panose="02020603050405020304" pitchFamily="18" charset="0"/>
              </a:rPr>
              <a:t> </a:t>
            </a: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It suffered a loss again till 1988 enhancing its liability to suppliers and the employees</a:t>
            </a:r>
          </a:p>
          <a:p>
            <a:r>
              <a:rPr lang="en-US" dirty="0" smtClean="0">
                <a:solidFill>
                  <a:srgbClr val="002060"/>
                </a:solidFill>
                <a:latin typeface="Times New Roman" panose="02020603050405020304" pitchFamily="18" charset="0"/>
                <a:cs typeface="Times New Roman" panose="02020603050405020304" pitchFamily="18" charset="0"/>
              </a:rPr>
              <a:t>In 1989 the committees and executives were changed and was asked to take all measures to improve the condition of the business </a:t>
            </a:r>
          </a:p>
          <a:p>
            <a:r>
              <a:rPr lang="en-US" dirty="0" smtClean="0">
                <a:solidFill>
                  <a:srgbClr val="002060"/>
                </a:solidFill>
                <a:latin typeface="Times New Roman" panose="02020603050405020304" pitchFamily="18" charset="0"/>
                <a:cs typeface="Times New Roman" panose="02020603050405020304" pitchFamily="18" charset="0"/>
              </a:rPr>
              <a:t>By nest two years the situation improved by re-</a:t>
            </a:r>
            <a:r>
              <a:rPr lang="en-US" dirty="0" err="1" smtClean="0">
                <a:solidFill>
                  <a:srgbClr val="002060"/>
                </a:solidFill>
                <a:latin typeface="Times New Roman" panose="02020603050405020304" pitchFamily="18" charset="0"/>
                <a:cs typeface="Times New Roman" panose="02020603050405020304" pitchFamily="18" charset="0"/>
              </a:rPr>
              <a:t>organising</a:t>
            </a:r>
            <a:r>
              <a:rPr lang="en-US" dirty="0" smtClean="0">
                <a:solidFill>
                  <a:srgbClr val="002060"/>
                </a:solidFill>
                <a:latin typeface="Times New Roman" panose="02020603050405020304" pitchFamily="18" charset="0"/>
                <a:cs typeface="Times New Roman" panose="02020603050405020304" pitchFamily="18" charset="0"/>
              </a:rPr>
              <a:t> the craftsperson through training and improving design of the products &amp; marketing </a:t>
            </a:r>
          </a:p>
          <a:p>
            <a:endParaRPr lang="en-IN" dirty="0" smtClean="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750"/>
                                  </p:stCondLst>
                                  <p:childTnLst>
                                    <p:set>
                                      <p:cBhvr>
                                        <p:cTn id="9" dur="1" fill="hold">
                                          <p:stCondLst>
                                            <p:cond delay="749"/>
                                          </p:stCondLst>
                                        </p:cTn>
                                        <p:tgtEl>
                                          <p:spTgt spid="34819">
                                            <p:txEl>
                                              <p:pRg st="0" end="0"/>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750"/>
                                  </p:stCondLst>
                                  <p:childTnLst>
                                    <p:set>
                                      <p:cBhvr>
                                        <p:cTn id="12" dur="1" fill="hold">
                                          <p:stCondLst>
                                            <p:cond delay="749"/>
                                          </p:stCondLst>
                                        </p:cTn>
                                        <p:tgtEl>
                                          <p:spTgt spid="34819">
                                            <p:txEl>
                                              <p:pRg st="1" end="1"/>
                                            </p:txEl>
                                          </p:spTgt>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750"/>
                                  </p:stCondLst>
                                  <p:childTnLst>
                                    <p:set>
                                      <p:cBhvr>
                                        <p:cTn id="15" dur="1" fill="hold">
                                          <p:stCondLst>
                                            <p:cond delay="749"/>
                                          </p:stCondLst>
                                        </p:cTn>
                                        <p:tgtEl>
                                          <p:spTgt spid="34819">
                                            <p:txEl>
                                              <p:pRg st="2" end="2"/>
                                            </p:txEl>
                                          </p:spTgt>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grpId="0" nodeType="afterEffect">
                                  <p:stCondLst>
                                    <p:cond delay="750"/>
                                  </p:stCondLst>
                                  <p:childTnLst>
                                    <p:set>
                                      <p:cBhvr>
                                        <p:cTn id="18" dur="1" fill="hold">
                                          <p:stCondLst>
                                            <p:cond delay="749"/>
                                          </p:stCondLst>
                                        </p:cTn>
                                        <p:tgtEl>
                                          <p:spTgt spid="348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704850"/>
            <a:ext cx="8382000" cy="1143000"/>
          </a:xfrm>
        </p:spPr>
        <p:txBody>
          <a:bodyPr/>
          <a:lstStyle/>
          <a:p>
            <a:pPr eaLnBrk="1" hangingPunct="1"/>
            <a:r>
              <a:rPr lang="en-US" dirty="0" smtClean="0">
                <a:latin typeface="Times New Roman" panose="02020603050405020304" pitchFamily="18" charset="0"/>
                <a:cs typeface="Times New Roman" panose="02020603050405020304" pitchFamily="18" charset="0"/>
              </a:rPr>
              <a:t>The Culture of Business in India</a:t>
            </a:r>
          </a:p>
        </p:txBody>
      </p:sp>
      <p:sp>
        <p:nvSpPr>
          <p:cNvPr id="6147" name="Content Placeholder 2"/>
          <p:cNvSpPr>
            <a:spLocks noGrp="1"/>
          </p:cNvSpPr>
          <p:nvPr>
            <p:ph idx="1"/>
          </p:nvPr>
        </p:nvSpPr>
        <p:spPr/>
        <p:txBody>
          <a:bodyPr/>
          <a:lstStyle/>
          <a:p>
            <a:pPr eaLnBrk="1" hangingPunct="1"/>
            <a:r>
              <a:rPr lang="en-US" dirty="0" smtClean="0">
                <a:solidFill>
                  <a:srgbClr val="002060"/>
                </a:solidFill>
              </a:rPr>
              <a:t>The social and cultural tradition of India has been rich</a:t>
            </a:r>
          </a:p>
          <a:p>
            <a:pPr eaLnBrk="1" hangingPunct="1"/>
            <a:r>
              <a:rPr lang="en-US" dirty="0" smtClean="0">
                <a:solidFill>
                  <a:srgbClr val="002060"/>
                </a:solidFill>
              </a:rPr>
              <a:t>Business was confined to specific castes</a:t>
            </a:r>
          </a:p>
          <a:p>
            <a:pPr eaLnBrk="1" hangingPunct="1"/>
            <a:r>
              <a:rPr lang="en-US" dirty="0" smtClean="0">
                <a:solidFill>
                  <a:srgbClr val="002060"/>
                </a:solidFill>
              </a:rPr>
              <a:t>All products were made locally and manually </a:t>
            </a:r>
          </a:p>
          <a:p>
            <a:pPr eaLnBrk="1" hangingPunct="1"/>
            <a:r>
              <a:rPr lang="en-US" dirty="0" smtClean="0">
                <a:solidFill>
                  <a:srgbClr val="002060"/>
                </a:solidFill>
              </a:rPr>
              <a:t>Artisans along with their family members were engaged in business with skills inherited from ancestor </a:t>
            </a:r>
          </a:p>
          <a:p>
            <a:pPr eaLnBrk="1" hangingPunct="1"/>
            <a:r>
              <a:rPr lang="en-US" dirty="0" smtClean="0">
                <a:solidFill>
                  <a:srgbClr val="002060"/>
                </a:solidFill>
              </a:rPr>
              <a:t>Industrial revolution during the British Rule changed the age old business scenario</a:t>
            </a:r>
          </a:p>
          <a:p>
            <a:pPr eaLnBrk="1" hangingPunct="1"/>
            <a:r>
              <a:rPr lang="en-US" dirty="0" smtClean="0">
                <a:solidFill>
                  <a:srgbClr val="002060"/>
                </a:solidFill>
              </a:rPr>
              <a:t>Indigenous products was axed by factory product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50"/>
                                  </p:stCondLst>
                                  <p:childTnLst>
                                    <p:set>
                                      <p:cBhvr>
                                        <p:cTn id="6" dur="1" fill="hold">
                                          <p:stCondLst>
                                            <p:cond delay="9"/>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250"/>
                                  </p:stCondLst>
                                  <p:childTnLst>
                                    <p:set>
                                      <p:cBhvr>
                                        <p:cTn id="10" dur="1" fill="hold">
                                          <p:stCondLst>
                                            <p:cond delay="0"/>
                                          </p:stCondLst>
                                        </p:cTn>
                                        <p:tgtEl>
                                          <p:spTgt spid="6147">
                                            <p:txEl>
                                              <p:pRg st="0" end="0"/>
                                            </p:txEl>
                                          </p:spTgt>
                                        </p:tgtEl>
                                        <p:attrNameLst>
                                          <p:attrName>style.visibility</p:attrName>
                                        </p:attrNameLst>
                                      </p:cBhvr>
                                      <p:to>
                                        <p:strVal val="visible"/>
                                      </p:to>
                                    </p:set>
                                    <p:animEffect transition="in" filter="barn(inVertical)">
                                      <p:cBhvr>
                                        <p:cTn id="11" dur="750"/>
                                        <p:tgtEl>
                                          <p:spTgt spid="614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250"/>
                                  </p:stCondLst>
                                  <p:childTnLst>
                                    <p:set>
                                      <p:cBhvr>
                                        <p:cTn id="15" dur="1" fill="hold">
                                          <p:stCondLst>
                                            <p:cond delay="0"/>
                                          </p:stCondLst>
                                        </p:cTn>
                                        <p:tgtEl>
                                          <p:spTgt spid="6147">
                                            <p:txEl>
                                              <p:pRg st="1" end="1"/>
                                            </p:txEl>
                                          </p:spTgt>
                                        </p:tgtEl>
                                        <p:attrNameLst>
                                          <p:attrName>style.visibility</p:attrName>
                                        </p:attrNameLst>
                                      </p:cBhvr>
                                      <p:to>
                                        <p:strVal val="visible"/>
                                      </p:to>
                                    </p:set>
                                    <p:animEffect transition="in" filter="barn(inVertical)">
                                      <p:cBhvr>
                                        <p:cTn id="16" dur="75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250"/>
                                  </p:stCondLst>
                                  <p:childTnLst>
                                    <p:set>
                                      <p:cBhvr>
                                        <p:cTn id="20" dur="1" fill="hold">
                                          <p:stCondLst>
                                            <p:cond delay="0"/>
                                          </p:stCondLst>
                                        </p:cTn>
                                        <p:tgtEl>
                                          <p:spTgt spid="6147">
                                            <p:txEl>
                                              <p:pRg st="2" end="2"/>
                                            </p:txEl>
                                          </p:spTgt>
                                        </p:tgtEl>
                                        <p:attrNameLst>
                                          <p:attrName>style.visibility</p:attrName>
                                        </p:attrNameLst>
                                      </p:cBhvr>
                                      <p:to>
                                        <p:strVal val="visible"/>
                                      </p:to>
                                    </p:set>
                                    <p:animEffect transition="in" filter="barn(inVertical)">
                                      <p:cBhvr>
                                        <p:cTn id="21" dur="750"/>
                                        <p:tgtEl>
                                          <p:spTgt spid="614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250"/>
                                  </p:stCondLst>
                                  <p:childTnLst>
                                    <p:set>
                                      <p:cBhvr>
                                        <p:cTn id="25" dur="1" fill="hold">
                                          <p:stCondLst>
                                            <p:cond delay="0"/>
                                          </p:stCondLst>
                                        </p:cTn>
                                        <p:tgtEl>
                                          <p:spTgt spid="6147">
                                            <p:txEl>
                                              <p:pRg st="3" end="3"/>
                                            </p:txEl>
                                          </p:spTgt>
                                        </p:tgtEl>
                                        <p:attrNameLst>
                                          <p:attrName>style.visibility</p:attrName>
                                        </p:attrNameLst>
                                      </p:cBhvr>
                                      <p:to>
                                        <p:strVal val="visible"/>
                                      </p:to>
                                    </p:set>
                                    <p:animEffect transition="in" filter="barn(inVertical)">
                                      <p:cBhvr>
                                        <p:cTn id="26" dur="750"/>
                                        <p:tgtEl>
                                          <p:spTgt spid="614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250"/>
                                  </p:stCondLst>
                                  <p:childTnLst>
                                    <p:set>
                                      <p:cBhvr>
                                        <p:cTn id="30" dur="1" fill="hold">
                                          <p:stCondLst>
                                            <p:cond delay="0"/>
                                          </p:stCondLst>
                                        </p:cTn>
                                        <p:tgtEl>
                                          <p:spTgt spid="6147">
                                            <p:txEl>
                                              <p:pRg st="4" end="4"/>
                                            </p:txEl>
                                          </p:spTgt>
                                        </p:tgtEl>
                                        <p:attrNameLst>
                                          <p:attrName>style.visibility</p:attrName>
                                        </p:attrNameLst>
                                      </p:cBhvr>
                                      <p:to>
                                        <p:strVal val="visible"/>
                                      </p:to>
                                    </p:set>
                                    <p:animEffect transition="in" filter="barn(inVertical)">
                                      <p:cBhvr>
                                        <p:cTn id="31" dur="750"/>
                                        <p:tgtEl>
                                          <p:spTgt spid="614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250"/>
                                  </p:stCondLst>
                                  <p:childTnLst>
                                    <p:set>
                                      <p:cBhvr>
                                        <p:cTn id="35" dur="1" fill="hold">
                                          <p:stCondLst>
                                            <p:cond delay="0"/>
                                          </p:stCondLst>
                                        </p:cTn>
                                        <p:tgtEl>
                                          <p:spTgt spid="6147">
                                            <p:txEl>
                                              <p:pRg st="5" end="5"/>
                                            </p:txEl>
                                          </p:spTgt>
                                        </p:tgtEl>
                                        <p:attrNameLst>
                                          <p:attrName>style.visibility</p:attrName>
                                        </p:attrNameLst>
                                      </p:cBhvr>
                                      <p:to>
                                        <p:strVal val="visible"/>
                                      </p:to>
                                    </p:set>
                                    <p:animEffect transition="in" filter="barn(inVertical)">
                                      <p:cBhvr>
                                        <p:cTn id="36" dur="75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4000" dirty="0" smtClean="0">
                <a:latin typeface="Times New Roman" panose="02020603050405020304" pitchFamily="18" charset="0"/>
                <a:cs typeface="Times New Roman" panose="02020603050405020304" pitchFamily="18" charset="0"/>
              </a:rPr>
              <a:t>Globalization from 1991 made it further difficult to improve the business</a:t>
            </a:r>
            <a:endParaRPr lang="en-IN" sz="4000" dirty="0" smtClean="0">
              <a:latin typeface="Times New Roman" panose="02020603050405020304" pitchFamily="18" charset="0"/>
              <a:cs typeface="Times New Roman" panose="02020603050405020304" pitchFamily="18" charset="0"/>
            </a:endParaRPr>
          </a:p>
        </p:txBody>
      </p:sp>
      <p:sp>
        <p:nvSpPr>
          <p:cNvPr id="35843" name="Content Placeholder 2"/>
          <p:cNvSpPr>
            <a:spLocks noGrp="1"/>
          </p:cNvSpPr>
          <p:nvPr>
            <p:ph idx="1"/>
          </p:nvPr>
        </p:nvSpPr>
        <p:spPr/>
        <p:txBody>
          <a:bodyPr/>
          <a:lstStyle/>
          <a:p>
            <a:r>
              <a:rPr lang="en-US" dirty="0" smtClean="0">
                <a:solidFill>
                  <a:srgbClr val="002060"/>
                </a:solidFill>
              </a:rPr>
              <a:t>Strategies to meet the demands of the market applied by reorganizing the production process with few new imported machinery and training the Artisans</a:t>
            </a:r>
          </a:p>
          <a:p>
            <a:r>
              <a:rPr lang="en-US" dirty="0" smtClean="0">
                <a:solidFill>
                  <a:srgbClr val="002060"/>
                </a:solidFill>
              </a:rPr>
              <a:t>Special marketing drives in the metros of India and contacting the vendors for regular sales </a:t>
            </a:r>
          </a:p>
          <a:p>
            <a:r>
              <a:rPr lang="en-US" dirty="0" smtClean="0">
                <a:solidFill>
                  <a:srgbClr val="002060"/>
                </a:solidFill>
              </a:rPr>
              <a:t>Participation in Indian and Expo Meets to contact buyers </a:t>
            </a:r>
          </a:p>
          <a:p>
            <a:r>
              <a:rPr lang="en-US" dirty="0" smtClean="0">
                <a:solidFill>
                  <a:srgbClr val="002060"/>
                </a:solidFill>
              </a:rPr>
              <a:t>Improvement in the quality of all products &amp; add value</a:t>
            </a:r>
          </a:p>
          <a:p>
            <a:r>
              <a:rPr lang="en-US" dirty="0" smtClean="0">
                <a:solidFill>
                  <a:srgbClr val="002060"/>
                </a:solidFill>
              </a:rPr>
              <a:t>Improving the factory out lets to promote local sales </a:t>
            </a:r>
          </a:p>
          <a:p>
            <a:r>
              <a:rPr lang="en-US" dirty="0" smtClean="0">
                <a:solidFill>
                  <a:srgbClr val="002060"/>
                </a:solidFill>
              </a:rPr>
              <a:t>Publicity to attract the visitors and local customers </a:t>
            </a:r>
            <a:endParaRPr lang="en-IN"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249"/>
                                          </p:stCondLst>
                                        </p:cTn>
                                        <p:tgtEl>
                                          <p:spTgt spid="35842"/>
                                        </p:tgtEl>
                                        <p:attrNameLst>
                                          <p:attrName>style.visibility</p:attrName>
                                        </p:attrNameLst>
                                      </p:cBhvr>
                                      <p:to>
                                        <p:strVal val="visible"/>
                                      </p:to>
                                    </p:set>
                                  </p:childTnLst>
                                </p:cTn>
                              </p:par>
                            </p:childTnLst>
                          </p:cTn>
                        </p:par>
                        <p:par>
                          <p:cTn id="7" fill="hold">
                            <p:stCondLst>
                              <p:cond delay="1250"/>
                            </p:stCondLst>
                            <p:childTnLst>
                              <p:par>
                                <p:cTn id="8" presetID="42" presetClass="entr" presetSubtype="0" fill="hold" grpId="0" nodeType="after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750"/>
                                        <p:tgtEl>
                                          <p:spTgt spid="35843">
                                            <p:txEl>
                                              <p:pRg st="0" end="0"/>
                                            </p:txEl>
                                          </p:spTgt>
                                        </p:tgtEl>
                                      </p:cBhvr>
                                    </p:animEffect>
                                    <p:anim calcmode="lin" valueType="num">
                                      <p:cBhvr>
                                        <p:cTn id="11" dur="1750" fill="hold"/>
                                        <p:tgtEl>
                                          <p:spTgt spid="35843">
                                            <p:txEl>
                                              <p:pRg st="0" end="0"/>
                                            </p:txEl>
                                          </p:spTgt>
                                        </p:tgtEl>
                                        <p:attrNameLst>
                                          <p:attrName>ppt_x</p:attrName>
                                        </p:attrNameLst>
                                      </p:cBhvr>
                                      <p:tavLst>
                                        <p:tav tm="0">
                                          <p:val>
                                            <p:strVal val="#ppt_x"/>
                                          </p:val>
                                        </p:tav>
                                        <p:tav tm="100000">
                                          <p:val>
                                            <p:strVal val="#ppt_x"/>
                                          </p:val>
                                        </p:tav>
                                      </p:tavLst>
                                    </p:anim>
                                    <p:anim calcmode="lin" valueType="num">
                                      <p:cBhvr>
                                        <p:cTn id="12" dur="1750" fill="hold"/>
                                        <p:tgtEl>
                                          <p:spTgt spid="3584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35843">
                                            <p:txEl>
                                              <p:pRg st="1" end="1"/>
                                            </p:txEl>
                                          </p:spTgt>
                                        </p:tgtEl>
                                        <p:attrNameLst>
                                          <p:attrName>style.visibility</p:attrName>
                                        </p:attrNameLst>
                                      </p:cBhvr>
                                      <p:to>
                                        <p:strVal val="visible"/>
                                      </p:to>
                                    </p:set>
                                    <p:animEffect transition="in" filter="fade">
                                      <p:cBhvr>
                                        <p:cTn id="16" dur="1750"/>
                                        <p:tgtEl>
                                          <p:spTgt spid="35843">
                                            <p:txEl>
                                              <p:pRg st="1" end="1"/>
                                            </p:txEl>
                                          </p:spTgt>
                                        </p:tgtEl>
                                      </p:cBhvr>
                                    </p:animEffect>
                                    <p:anim calcmode="lin" valueType="num">
                                      <p:cBhvr>
                                        <p:cTn id="17" dur="1750" fill="hold"/>
                                        <p:tgtEl>
                                          <p:spTgt spid="35843">
                                            <p:txEl>
                                              <p:pRg st="1" end="1"/>
                                            </p:txEl>
                                          </p:spTgt>
                                        </p:tgtEl>
                                        <p:attrNameLst>
                                          <p:attrName>ppt_x</p:attrName>
                                        </p:attrNameLst>
                                      </p:cBhvr>
                                      <p:tavLst>
                                        <p:tav tm="0">
                                          <p:val>
                                            <p:strVal val="#ppt_x"/>
                                          </p:val>
                                        </p:tav>
                                        <p:tav tm="100000">
                                          <p:val>
                                            <p:strVal val="#ppt_x"/>
                                          </p:val>
                                        </p:tav>
                                      </p:tavLst>
                                    </p:anim>
                                    <p:anim calcmode="lin" valueType="num">
                                      <p:cBhvr>
                                        <p:cTn id="18" dur="1750" fill="hold"/>
                                        <p:tgtEl>
                                          <p:spTgt spid="3584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4750"/>
                            </p:stCondLst>
                            <p:childTnLst>
                              <p:par>
                                <p:cTn id="20" presetID="42" presetClass="entr" presetSubtype="0" fill="hold" grpId="0" nodeType="afterEffect">
                                  <p:stCondLst>
                                    <p:cond delay="0"/>
                                  </p:stCondLst>
                                  <p:childTnLst>
                                    <p:set>
                                      <p:cBhvr>
                                        <p:cTn id="21" dur="1" fill="hold">
                                          <p:stCondLst>
                                            <p:cond delay="0"/>
                                          </p:stCondLst>
                                        </p:cTn>
                                        <p:tgtEl>
                                          <p:spTgt spid="35843">
                                            <p:txEl>
                                              <p:pRg st="2" end="2"/>
                                            </p:txEl>
                                          </p:spTgt>
                                        </p:tgtEl>
                                        <p:attrNameLst>
                                          <p:attrName>style.visibility</p:attrName>
                                        </p:attrNameLst>
                                      </p:cBhvr>
                                      <p:to>
                                        <p:strVal val="visible"/>
                                      </p:to>
                                    </p:set>
                                    <p:animEffect transition="in" filter="fade">
                                      <p:cBhvr>
                                        <p:cTn id="22" dur="1750"/>
                                        <p:tgtEl>
                                          <p:spTgt spid="35843">
                                            <p:txEl>
                                              <p:pRg st="2" end="2"/>
                                            </p:txEl>
                                          </p:spTgt>
                                        </p:tgtEl>
                                      </p:cBhvr>
                                    </p:animEffect>
                                    <p:anim calcmode="lin" valueType="num">
                                      <p:cBhvr>
                                        <p:cTn id="23" dur="1750" fill="hold"/>
                                        <p:tgtEl>
                                          <p:spTgt spid="35843">
                                            <p:txEl>
                                              <p:pRg st="2" end="2"/>
                                            </p:txEl>
                                          </p:spTgt>
                                        </p:tgtEl>
                                        <p:attrNameLst>
                                          <p:attrName>ppt_x</p:attrName>
                                        </p:attrNameLst>
                                      </p:cBhvr>
                                      <p:tavLst>
                                        <p:tav tm="0">
                                          <p:val>
                                            <p:strVal val="#ppt_x"/>
                                          </p:val>
                                        </p:tav>
                                        <p:tav tm="100000">
                                          <p:val>
                                            <p:strVal val="#ppt_x"/>
                                          </p:val>
                                        </p:tav>
                                      </p:tavLst>
                                    </p:anim>
                                    <p:anim calcmode="lin" valueType="num">
                                      <p:cBhvr>
                                        <p:cTn id="24" dur="1750" fill="hold"/>
                                        <p:tgtEl>
                                          <p:spTgt spid="3584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6500"/>
                            </p:stCondLst>
                            <p:childTnLst>
                              <p:par>
                                <p:cTn id="26" presetID="42" presetClass="entr" presetSubtype="0" fill="hold" grpId="0" nodeType="afterEffect">
                                  <p:stCondLst>
                                    <p:cond delay="0"/>
                                  </p:stCondLst>
                                  <p:childTnLst>
                                    <p:set>
                                      <p:cBhvr>
                                        <p:cTn id="27" dur="1" fill="hold">
                                          <p:stCondLst>
                                            <p:cond delay="0"/>
                                          </p:stCondLst>
                                        </p:cTn>
                                        <p:tgtEl>
                                          <p:spTgt spid="35843">
                                            <p:txEl>
                                              <p:pRg st="3" end="3"/>
                                            </p:txEl>
                                          </p:spTgt>
                                        </p:tgtEl>
                                        <p:attrNameLst>
                                          <p:attrName>style.visibility</p:attrName>
                                        </p:attrNameLst>
                                      </p:cBhvr>
                                      <p:to>
                                        <p:strVal val="visible"/>
                                      </p:to>
                                    </p:set>
                                    <p:animEffect transition="in" filter="fade">
                                      <p:cBhvr>
                                        <p:cTn id="28" dur="1750"/>
                                        <p:tgtEl>
                                          <p:spTgt spid="35843">
                                            <p:txEl>
                                              <p:pRg st="3" end="3"/>
                                            </p:txEl>
                                          </p:spTgt>
                                        </p:tgtEl>
                                      </p:cBhvr>
                                    </p:animEffect>
                                    <p:anim calcmode="lin" valueType="num">
                                      <p:cBhvr>
                                        <p:cTn id="29" dur="1750" fill="hold"/>
                                        <p:tgtEl>
                                          <p:spTgt spid="35843">
                                            <p:txEl>
                                              <p:pRg st="3" end="3"/>
                                            </p:txEl>
                                          </p:spTgt>
                                        </p:tgtEl>
                                        <p:attrNameLst>
                                          <p:attrName>ppt_x</p:attrName>
                                        </p:attrNameLst>
                                      </p:cBhvr>
                                      <p:tavLst>
                                        <p:tav tm="0">
                                          <p:val>
                                            <p:strVal val="#ppt_x"/>
                                          </p:val>
                                        </p:tav>
                                        <p:tav tm="100000">
                                          <p:val>
                                            <p:strVal val="#ppt_x"/>
                                          </p:val>
                                        </p:tav>
                                      </p:tavLst>
                                    </p:anim>
                                    <p:anim calcmode="lin" valueType="num">
                                      <p:cBhvr>
                                        <p:cTn id="30" dur="1750" fill="hold"/>
                                        <p:tgtEl>
                                          <p:spTgt spid="3584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8250"/>
                            </p:stCondLst>
                            <p:childTnLst>
                              <p:par>
                                <p:cTn id="32" presetID="42" presetClass="entr" presetSubtype="0" fill="hold" grpId="0" nodeType="afterEffect">
                                  <p:stCondLst>
                                    <p:cond delay="0"/>
                                  </p:stCondLst>
                                  <p:childTnLst>
                                    <p:set>
                                      <p:cBhvr>
                                        <p:cTn id="33" dur="1" fill="hold">
                                          <p:stCondLst>
                                            <p:cond delay="0"/>
                                          </p:stCondLst>
                                        </p:cTn>
                                        <p:tgtEl>
                                          <p:spTgt spid="35843">
                                            <p:txEl>
                                              <p:pRg st="4" end="4"/>
                                            </p:txEl>
                                          </p:spTgt>
                                        </p:tgtEl>
                                        <p:attrNameLst>
                                          <p:attrName>style.visibility</p:attrName>
                                        </p:attrNameLst>
                                      </p:cBhvr>
                                      <p:to>
                                        <p:strVal val="visible"/>
                                      </p:to>
                                    </p:set>
                                    <p:animEffect transition="in" filter="fade">
                                      <p:cBhvr>
                                        <p:cTn id="34" dur="1750"/>
                                        <p:tgtEl>
                                          <p:spTgt spid="35843">
                                            <p:txEl>
                                              <p:pRg st="4" end="4"/>
                                            </p:txEl>
                                          </p:spTgt>
                                        </p:tgtEl>
                                      </p:cBhvr>
                                    </p:animEffect>
                                    <p:anim calcmode="lin" valueType="num">
                                      <p:cBhvr>
                                        <p:cTn id="35" dur="1750" fill="hold"/>
                                        <p:tgtEl>
                                          <p:spTgt spid="35843">
                                            <p:txEl>
                                              <p:pRg st="4" end="4"/>
                                            </p:txEl>
                                          </p:spTgt>
                                        </p:tgtEl>
                                        <p:attrNameLst>
                                          <p:attrName>ppt_x</p:attrName>
                                        </p:attrNameLst>
                                      </p:cBhvr>
                                      <p:tavLst>
                                        <p:tav tm="0">
                                          <p:val>
                                            <p:strVal val="#ppt_x"/>
                                          </p:val>
                                        </p:tav>
                                        <p:tav tm="100000">
                                          <p:val>
                                            <p:strVal val="#ppt_x"/>
                                          </p:val>
                                        </p:tav>
                                      </p:tavLst>
                                    </p:anim>
                                    <p:anim calcmode="lin" valueType="num">
                                      <p:cBhvr>
                                        <p:cTn id="36" dur="1750" fill="hold"/>
                                        <p:tgtEl>
                                          <p:spTgt spid="35843">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35843">
                                            <p:txEl>
                                              <p:pRg st="5" end="5"/>
                                            </p:txEl>
                                          </p:spTgt>
                                        </p:tgtEl>
                                        <p:attrNameLst>
                                          <p:attrName>style.visibility</p:attrName>
                                        </p:attrNameLst>
                                      </p:cBhvr>
                                      <p:to>
                                        <p:strVal val="visible"/>
                                      </p:to>
                                    </p:set>
                                    <p:animEffect transition="in" filter="fade">
                                      <p:cBhvr>
                                        <p:cTn id="40" dur="1750"/>
                                        <p:tgtEl>
                                          <p:spTgt spid="35843">
                                            <p:txEl>
                                              <p:pRg st="5" end="5"/>
                                            </p:txEl>
                                          </p:spTgt>
                                        </p:tgtEl>
                                      </p:cBhvr>
                                    </p:animEffect>
                                    <p:anim calcmode="lin" valueType="num">
                                      <p:cBhvr>
                                        <p:cTn id="41" dur="1750" fill="hold"/>
                                        <p:tgtEl>
                                          <p:spTgt spid="35843">
                                            <p:txEl>
                                              <p:pRg st="5" end="5"/>
                                            </p:txEl>
                                          </p:spTgt>
                                        </p:tgtEl>
                                        <p:attrNameLst>
                                          <p:attrName>ppt_x</p:attrName>
                                        </p:attrNameLst>
                                      </p:cBhvr>
                                      <p:tavLst>
                                        <p:tav tm="0">
                                          <p:val>
                                            <p:strVal val="#ppt_x"/>
                                          </p:val>
                                        </p:tav>
                                        <p:tav tm="100000">
                                          <p:val>
                                            <p:strVal val="#ppt_x"/>
                                          </p:val>
                                        </p:tav>
                                      </p:tavLst>
                                    </p:anim>
                                    <p:anim calcmode="lin" valueType="num">
                                      <p:cBhvr>
                                        <p:cTn id="42" dur="1750" fill="hold"/>
                                        <p:tgtEl>
                                          <p:spTgt spid="3584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704850"/>
            <a:ext cx="8229600" cy="742950"/>
          </a:xfrm>
        </p:spPr>
        <p:txBody>
          <a:bodyPr/>
          <a:lstStyle/>
          <a:p>
            <a:r>
              <a:rPr lang="en-US" dirty="0" smtClean="0">
                <a:latin typeface="Times New Roman" panose="02020603050405020304" pitchFamily="18" charset="0"/>
                <a:cs typeface="Times New Roman" panose="02020603050405020304" pitchFamily="18" charset="0"/>
              </a:rPr>
              <a:t>The Business </a:t>
            </a:r>
            <a:endParaRPr lang="en-IN" dirty="0" smtClean="0">
              <a:latin typeface="Times New Roman" panose="02020603050405020304" pitchFamily="18" charset="0"/>
              <a:cs typeface="Times New Roman" panose="02020603050405020304" pitchFamily="18" charset="0"/>
            </a:endParaRPr>
          </a:p>
        </p:txBody>
      </p:sp>
      <p:sp>
        <p:nvSpPr>
          <p:cNvPr id="36867" name="Content Placeholder 2"/>
          <p:cNvSpPr>
            <a:spLocks noGrp="1"/>
          </p:cNvSpPr>
          <p:nvPr>
            <p:ph idx="1"/>
          </p:nvPr>
        </p:nvSpPr>
        <p:spPr>
          <a:xfrm>
            <a:off x="457200" y="1524000"/>
            <a:ext cx="8229600" cy="4800600"/>
          </a:xfrm>
        </p:spPr>
        <p:txBody>
          <a:bodyPr/>
          <a:lstStyle/>
          <a:p>
            <a:r>
              <a:rPr lang="en-US" dirty="0" smtClean="0">
                <a:solidFill>
                  <a:srgbClr val="002060"/>
                </a:solidFill>
              </a:rPr>
              <a:t>In 1988 the total volume of business was 12 lakhs PA with about 50 people engaged those days</a:t>
            </a:r>
          </a:p>
          <a:p>
            <a:r>
              <a:rPr lang="en-US" dirty="0" smtClean="0">
                <a:solidFill>
                  <a:srgbClr val="002060"/>
                </a:solidFill>
              </a:rPr>
              <a:t>Now with 90 artisans the volume of business is more then 5 crore </a:t>
            </a:r>
          </a:p>
          <a:p>
            <a:r>
              <a:rPr lang="en-US" dirty="0" smtClean="0">
                <a:solidFill>
                  <a:srgbClr val="002060"/>
                </a:solidFill>
              </a:rPr>
              <a:t>Number of artisans trained (mostly women) during the last 25 years has crossed 1000 mark and most of them produce at home for sales in the society’s show room</a:t>
            </a:r>
          </a:p>
          <a:p>
            <a:r>
              <a:rPr lang="en-US" dirty="0" smtClean="0">
                <a:solidFill>
                  <a:srgbClr val="002060"/>
                </a:solidFill>
              </a:rPr>
              <a:t>More than 100 rural entrepreneurs are involved in the business of the </a:t>
            </a:r>
            <a:r>
              <a:rPr lang="en-US" dirty="0" err="1" smtClean="0">
                <a:solidFill>
                  <a:srgbClr val="002060"/>
                </a:solidFill>
              </a:rPr>
              <a:t>organisation</a:t>
            </a:r>
            <a:r>
              <a:rPr lang="en-US" dirty="0" smtClean="0">
                <a:solidFill>
                  <a:srgbClr val="002060"/>
                </a:solidFill>
              </a:rPr>
              <a:t> and many of them directly market the product to the visitors and vendor</a:t>
            </a:r>
          </a:p>
          <a:p>
            <a:endParaRPr lang="en-IN"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6867">
                                            <p:txEl>
                                              <p:pRg st="0" end="0"/>
                                            </p:txEl>
                                          </p:spTgt>
                                        </p:tgtEl>
                                        <p:attrNameLst>
                                          <p:attrName>style.visibility</p:attrName>
                                        </p:attrNameLst>
                                      </p:cBhvr>
                                      <p:to>
                                        <p:strVal val="visible"/>
                                      </p:to>
                                    </p:set>
                                    <p:animEffect transition="in" filter="fade">
                                      <p:cBhvr>
                                        <p:cTn id="11" dur="1000"/>
                                        <p:tgtEl>
                                          <p:spTgt spid="36867">
                                            <p:txEl>
                                              <p:pRg st="0" end="0"/>
                                            </p:txEl>
                                          </p:spTgt>
                                        </p:tgtEl>
                                      </p:cBhvr>
                                    </p:animEffect>
                                    <p:anim calcmode="lin" valueType="num">
                                      <p:cBhvr>
                                        <p:cTn id="12" dur="10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68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867">
                                            <p:txEl>
                                              <p:pRg st="1" end="1"/>
                                            </p:txEl>
                                          </p:spTgt>
                                        </p:tgtEl>
                                        <p:attrNameLst>
                                          <p:attrName>style.visibility</p:attrName>
                                        </p:attrNameLst>
                                      </p:cBhvr>
                                      <p:to>
                                        <p:strVal val="visible"/>
                                      </p:to>
                                    </p:set>
                                    <p:animEffect transition="in" filter="fade">
                                      <p:cBhvr>
                                        <p:cTn id="18" dur="1000"/>
                                        <p:tgtEl>
                                          <p:spTgt spid="36867">
                                            <p:txEl>
                                              <p:pRg st="1" end="1"/>
                                            </p:txEl>
                                          </p:spTgt>
                                        </p:tgtEl>
                                      </p:cBhvr>
                                    </p:animEffect>
                                    <p:anim calcmode="lin" valueType="num">
                                      <p:cBhvr>
                                        <p:cTn id="19" dur="10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68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6867">
                                            <p:txEl>
                                              <p:pRg st="2" end="2"/>
                                            </p:txEl>
                                          </p:spTgt>
                                        </p:tgtEl>
                                        <p:attrNameLst>
                                          <p:attrName>style.visibility</p:attrName>
                                        </p:attrNameLst>
                                      </p:cBhvr>
                                      <p:to>
                                        <p:strVal val="visible"/>
                                      </p:to>
                                    </p:set>
                                    <p:animEffect transition="in" filter="fade">
                                      <p:cBhvr>
                                        <p:cTn id="25" dur="1000"/>
                                        <p:tgtEl>
                                          <p:spTgt spid="36867">
                                            <p:txEl>
                                              <p:pRg st="2" end="2"/>
                                            </p:txEl>
                                          </p:spTgt>
                                        </p:tgtEl>
                                      </p:cBhvr>
                                    </p:animEffect>
                                    <p:anim calcmode="lin" valueType="num">
                                      <p:cBhvr>
                                        <p:cTn id="26" dur="10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68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6867">
                                            <p:txEl>
                                              <p:pRg st="3" end="3"/>
                                            </p:txEl>
                                          </p:spTgt>
                                        </p:tgtEl>
                                        <p:attrNameLst>
                                          <p:attrName>style.visibility</p:attrName>
                                        </p:attrNameLst>
                                      </p:cBhvr>
                                      <p:to>
                                        <p:strVal val="visible"/>
                                      </p:to>
                                    </p:set>
                                    <p:animEffect transition="in" filter="fade">
                                      <p:cBhvr>
                                        <p:cTn id="32" dur="1000"/>
                                        <p:tgtEl>
                                          <p:spTgt spid="36867">
                                            <p:txEl>
                                              <p:pRg st="3" end="3"/>
                                            </p:txEl>
                                          </p:spTgt>
                                        </p:tgtEl>
                                      </p:cBhvr>
                                    </p:animEffect>
                                    <p:anim calcmode="lin" valueType="num">
                                      <p:cBhvr>
                                        <p:cTn id="33" dur="10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686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New Workshop of the Society </a:t>
            </a:r>
            <a:endParaRPr lang="en-IN" dirty="0" smtClean="0">
              <a:latin typeface="Times New Roman" panose="02020603050405020304" pitchFamily="18" charset="0"/>
              <a:cs typeface="Times New Roman" panose="02020603050405020304" pitchFamily="18" charset="0"/>
            </a:endParaRPr>
          </a:p>
        </p:txBody>
      </p:sp>
      <p:pic>
        <p:nvPicPr>
          <p:cNvPr id="37891" name="Picture 1" descr="DSC03217.JPG"/>
          <p:cNvPicPr>
            <a:picLocks noGrp="1" noChangeAspect="1"/>
          </p:cNvPicPr>
          <p:nvPr isPhoto="1">
            <p:ph idx="1"/>
          </p:nvPr>
        </p:nvPicPr>
        <p:blipFill>
          <a:blip r:embed="rId2" cstate="print"/>
          <a:srcRect/>
          <a:stretch>
            <a:fillRect/>
          </a:stretch>
        </p:blipFill>
        <p:spPr>
          <a:xfrm>
            <a:off x="677863" y="1935163"/>
            <a:ext cx="7788275" cy="438943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7891"/>
                                        </p:tgtEl>
                                        <p:attrNameLst>
                                          <p:attrName>style.visibility</p:attrName>
                                        </p:attrNameLst>
                                      </p:cBhvr>
                                      <p:to>
                                        <p:strVal val="visible"/>
                                      </p:to>
                                    </p:set>
                                    <p:animEffect transition="in" filter="fade">
                                      <p:cBhvr>
                                        <p:cTn id="9" dur="225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1666" t="2979" r="1666" b="4215"/>
          <a:stretch/>
        </p:blipFill>
        <p:spPr>
          <a:xfrm>
            <a:off x="447041" y="762000"/>
            <a:ext cx="8249919" cy="5334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4159495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584200"/>
            <a:ext cx="8534400" cy="5689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765031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0784" y="638976"/>
            <a:ext cx="8322432" cy="558004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208456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7595" y="506589"/>
            <a:ext cx="8728810" cy="584482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191649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7135" y="562776"/>
            <a:ext cx="8549731" cy="573244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879154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1390650" y="1308100"/>
            <a:ext cx="6362701" cy="4241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1336098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3333" t="22222" r="5001" b="24445"/>
          <a:stretch/>
        </p:blipFill>
        <p:spPr>
          <a:xfrm>
            <a:off x="904875" y="228600"/>
            <a:ext cx="7334250" cy="6400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793125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latin typeface="Times New Roman" panose="02020603050405020304" pitchFamily="18" charset="0"/>
                <a:cs typeface="Times New Roman" panose="02020603050405020304" pitchFamily="18" charset="0"/>
              </a:rPr>
              <a:t>Tagore and Gandhi on Social Entrepreneurship </a:t>
            </a:r>
            <a:endParaRPr lang="en-US" dirty="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p:txBody>
          <a:bodyPr/>
          <a:lstStyle/>
          <a:p>
            <a:pPr eaLnBrk="1" hangingPunct="1"/>
            <a:r>
              <a:rPr lang="en-US" dirty="0" smtClean="0">
                <a:solidFill>
                  <a:srgbClr val="002060"/>
                </a:solidFill>
              </a:rPr>
              <a:t>Great Social Philosophers like Gandhi and Tagore advocated for social entrepreneurship a century ago</a:t>
            </a:r>
          </a:p>
          <a:p>
            <a:pPr eaLnBrk="1" hangingPunct="1"/>
            <a:r>
              <a:rPr lang="en-US" dirty="0" smtClean="0">
                <a:solidFill>
                  <a:srgbClr val="002060"/>
                </a:solidFill>
              </a:rPr>
              <a:t>When it is not possible to compete individually can be done collectively</a:t>
            </a:r>
          </a:p>
          <a:p>
            <a:pPr eaLnBrk="1" hangingPunct="1"/>
            <a:r>
              <a:rPr lang="en-US" dirty="0" smtClean="0">
                <a:solidFill>
                  <a:srgbClr val="002060"/>
                </a:solidFill>
              </a:rPr>
              <a:t>The concept of Trusteeship promoted by Gandhi is an unique social entrepreneurship </a:t>
            </a:r>
            <a:r>
              <a:rPr lang="en-US" dirty="0" err="1" smtClean="0">
                <a:solidFill>
                  <a:srgbClr val="002060"/>
                </a:solidFill>
              </a:rPr>
              <a:t>programme</a:t>
            </a:r>
            <a:r>
              <a:rPr lang="en-US" dirty="0" smtClean="0">
                <a:solidFill>
                  <a:srgbClr val="002060"/>
                </a:solidFill>
              </a:rPr>
              <a:t> </a:t>
            </a:r>
          </a:p>
          <a:p>
            <a:pPr eaLnBrk="1" hangingPunct="1"/>
            <a:r>
              <a:rPr lang="en-US" dirty="0" smtClean="0">
                <a:solidFill>
                  <a:srgbClr val="002060"/>
                </a:solidFill>
              </a:rPr>
              <a:t>The concept of Cooperative written and applied by Tagore at the turn of the 20</a:t>
            </a:r>
            <a:r>
              <a:rPr lang="en-US" baseline="30000" dirty="0" smtClean="0">
                <a:solidFill>
                  <a:srgbClr val="002060"/>
                </a:solidFill>
              </a:rPr>
              <a:t>th</a:t>
            </a:r>
            <a:r>
              <a:rPr lang="en-US" dirty="0" smtClean="0">
                <a:solidFill>
                  <a:srgbClr val="002060"/>
                </a:solidFill>
              </a:rPr>
              <a:t> Century was highly valued because the movement enabled people to avoid money lenders but meet their economic needs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24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fade">
                                      <p:cBhvr>
                                        <p:cTn id="11" dur="1500"/>
                                        <p:tgtEl>
                                          <p:spTgt spid="7171">
                                            <p:txEl>
                                              <p:pRg st="0" end="0"/>
                                            </p:txEl>
                                          </p:spTgt>
                                        </p:tgtEl>
                                      </p:cBhvr>
                                    </p:animEffect>
                                    <p:anim calcmode="lin" valueType="num">
                                      <p:cBhvr>
                                        <p:cTn id="12" dur="1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171">
                                            <p:txEl>
                                              <p:pRg st="1" end="1"/>
                                            </p:txEl>
                                          </p:spTgt>
                                        </p:tgtEl>
                                        <p:attrNameLst>
                                          <p:attrName>style.visibility</p:attrName>
                                        </p:attrNameLst>
                                      </p:cBhvr>
                                      <p:to>
                                        <p:strVal val="visible"/>
                                      </p:to>
                                    </p:set>
                                    <p:animEffect transition="in" filter="fade">
                                      <p:cBhvr>
                                        <p:cTn id="18" dur="1500"/>
                                        <p:tgtEl>
                                          <p:spTgt spid="7171">
                                            <p:txEl>
                                              <p:pRg st="1" end="1"/>
                                            </p:txEl>
                                          </p:spTgt>
                                        </p:tgtEl>
                                      </p:cBhvr>
                                    </p:animEffect>
                                    <p:anim calcmode="lin" valueType="num">
                                      <p:cBhvr>
                                        <p:cTn id="19" dur="1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20" dur="15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171">
                                            <p:txEl>
                                              <p:pRg st="2" end="2"/>
                                            </p:txEl>
                                          </p:spTgt>
                                        </p:tgtEl>
                                        <p:attrNameLst>
                                          <p:attrName>style.visibility</p:attrName>
                                        </p:attrNameLst>
                                      </p:cBhvr>
                                      <p:to>
                                        <p:strVal val="visible"/>
                                      </p:to>
                                    </p:set>
                                    <p:animEffect transition="in" filter="fade">
                                      <p:cBhvr>
                                        <p:cTn id="25" dur="1500"/>
                                        <p:tgtEl>
                                          <p:spTgt spid="7171">
                                            <p:txEl>
                                              <p:pRg st="2" end="2"/>
                                            </p:txEl>
                                          </p:spTgt>
                                        </p:tgtEl>
                                      </p:cBhvr>
                                    </p:animEffect>
                                    <p:anim calcmode="lin" valueType="num">
                                      <p:cBhvr>
                                        <p:cTn id="26" dur="1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7" dur="15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171">
                                            <p:txEl>
                                              <p:pRg st="3" end="3"/>
                                            </p:txEl>
                                          </p:spTgt>
                                        </p:tgtEl>
                                        <p:attrNameLst>
                                          <p:attrName>style.visibility</p:attrName>
                                        </p:attrNameLst>
                                      </p:cBhvr>
                                      <p:to>
                                        <p:strVal val="visible"/>
                                      </p:to>
                                    </p:set>
                                    <p:animEffect transition="in" filter="fade">
                                      <p:cBhvr>
                                        <p:cTn id="32" dur="1500"/>
                                        <p:tgtEl>
                                          <p:spTgt spid="7171">
                                            <p:txEl>
                                              <p:pRg st="3" end="3"/>
                                            </p:txEl>
                                          </p:spTgt>
                                        </p:tgtEl>
                                      </p:cBhvr>
                                    </p:animEffect>
                                    <p:anim calcmode="lin" valueType="num">
                                      <p:cBhvr>
                                        <p:cTn id="33" dur="1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34" dur="15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171"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 y="533400"/>
            <a:ext cx="8686800" cy="57912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378042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700" y="617525"/>
            <a:ext cx="8610600" cy="56229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962695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6225" y="565150"/>
            <a:ext cx="8591550" cy="57277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513561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2736" y="609729"/>
            <a:ext cx="8458528" cy="563854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812506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 y="2057977"/>
            <a:ext cx="8686800" cy="274204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062298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3333" t="9326" r="3333" b="9326"/>
          <a:stretch/>
        </p:blipFill>
        <p:spPr>
          <a:xfrm>
            <a:off x="304800" y="838200"/>
            <a:ext cx="8534400" cy="518160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469446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9550" y="975122"/>
            <a:ext cx="8724900" cy="490775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872915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2500" t="2978" r="2500" b="2978"/>
          <a:stretch/>
        </p:blipFill>
        <p:spPr>
          <a:xfrm>
            <a:off x="228600" y="533400"/>
            <a:ext cx="8686800" cy="57912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022017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0500" y="1024884"/>
            <a:ext cx="8763000" cy="480823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537575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1666" t="2844" r="1666" b="2844"/>
          <a:stretch/>
        </p:blipFill>
        <p:spPr>
          <a:xfrm>
            <a:off x="266700" y="608286"/>
            <a:ext cx="8610600" cy="564142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115441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dirty="0" smtClean="0">
                <a:latin typeface="Times New Roman" panose="02020603050405020304" pitchFamily="18" charset="0"/>
                <a:cs typeface="Times New Roman" panose="02020603050405020304" pitchFamily="18" charset="0"/>
              </a:rPr>
              <a:t>The era of industrialization </a:t>
            </a:r>
          </a:p>
        </p:txBody>
      </p:sp>
      <p:sp>
        <p:nvSpPr>
          <p:cNvPr id="8195" name="Content Placeholder 2"/>
          <p:cNvSpPr>
            <a:spLocks noGrp="1"/>
          </p:cNvSpPr>
          <p:nvPr>
            <p:ph idx="1"/>
          </p:nvPr>
        </p:nvSpPr>
        <p:spPr/>
        <p:txBody>
          <a:bodyPr/>
          <a:lstStyle/>
          <a:p>
            <a:pPr eaLnBrk="1" hangingPunct="1"/>
            <a:r>
              <a:rPr lang="en-US" dirty="0" smtClean="0">
                <a:solidFill>
                  <a:srgbClr val="002060"/>
                </a:solidFill>
              </a:rPr>
              <a:t>The industrial development in India begun from 1850s</a:t>
            </a:r>
          </a:p>
          <a:p>
            <a:pPr eaLnBrk="1" hangingPunct="1"/>
            <a:r>
              <a:rPr lang="en-US" dirty="0" smtClean="0">
                <a:solidFill>
                  <a:srgbClr val="002060"/>
                </a:solidFill>
              </a:rPr>
              <a:t>Migration of people from rural to urban areas also begun in search of employment </a:t>
            </a:r>
          </a:p>
          <a:p>
            <a:pPr eaLnBrk="1" hangingPunct="1"/>
            <a:r>
              <a:rPr lang="en-US" dirty="0" smtClean="0">
                <a:solidFill>
                  <a:srgbClr val="002060"/>
                </a:solidFill>
              </a:rPr>
              <a:t>The cottage industries in India were adversely affected </a:t>
            </a:r>
          </a:p>
          <a:p>
            <a:pPr eaLnBrk="1" hangingPunct="1"/>
            <a:r>
              <a:rPr lang="en-US" dirty="0" smtClean="0">
                <a:solidFill>
                  <a:srgbClr val="002060"/>
                </a:solidFill>
              </a:rPr>
              <a:t>People started preferring mill products than that of hand made products as mill products were cheaper</a:t>
            </a:r>
          </a:p>
          <a:p>
            <a:pPr eaLnBrk="1" hangingPunct="1"/>
            <a:r>
              <a:rPr lang="en-US" dirty="0" smtClean="0">
                <a:solidFill>
                  <a:srgbClr val="002060"/>
                </a:solidFill>
              </a:rPr>
              <a:t>A few entrepreneurs from this country took the risk of business challenging the British companies </a:t>
            </a:r>
          </a:p>
          <a:p>
            <a:pPr eaLnBrk="1" hangingPunct="1"/>
            <a:r>
              <a:rPr lang="en-US" dirty="0" smtClean="0">
                <a:solidFill>
                  <a:srgbClr val="002060"/>
                </a:solidFill>
              </a:rPr>
              <a:t>The process of indigenous business made the beginning in the country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4"/>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grpId="0" nodeType="afterEffect">
                                  <p:stCondLst>
                                    <p:cond delay="0"/>
                                  </p:stCondLst>
                                  <p:childTnLst>
                                    <p:set>
                                      <p:cBhvr>
                                        <p:cTn id="9" dur="1" fill="hold">
                                          <p:stCondLst>
                                            <p:cond delay="0"/>
                                          </p:stCondLst>
                                        </p:cTn>
                                        <p:tgtEl>
                                          <p:spTgt spid="8195">
                                            <p:txEl>
                                              <p:pRg st="0" end="0"/>
                                            </p:txEl>
                                          </p:spTgt>
                                        </p:tgtEl>
                                        <p:attrNameLst>
                                          <p:attrName>style.visibility</p:attrName>
                                        </p:attrNameLst>
                                      </p:cBhvr>
                                      <p:to>
                                        <p:strVal val="visible"/>
                                      </p:to>
                                    </p:set>
                                    <p:anim calcmode="lin" valueType="num">
                                      <p:cBhvr additive="base">
                                        <p:cTn id="10" dur="175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1" dur="175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2250"/>
                            </p:stCondLst>
                            <p:childTnLst>
                              <p:par>
                                <p:cTn id="13" presetID="2" presetClass="entr" presetSubtype="4" fill="hold" grpId="0" nodeType="afterEffect">
                                  <p:stCondLst>
                                    <p:cond delay="0"/>
                                  </p:stCondLst>
                                  <p:childTnLst>
                                    <p:set>
                                      <p:cBhvr>
                                        <p:cTn id="14" dur="1" fill="hold">
                                          <p:stCondLst>
                                            <p:cond delay="0"/>
                                          </p:stCondLst>
                                        </p:cTn>
                                        <p:tgtEl>
                                          <p:spTgt spid="8195">
                                            <p:txEl>
                                              <p:pRg st="1" end="1"/>
                                            </p:txEl>
                                          </p:spTgt>
                                        </p:tgtEl>
                                        <p:attrNameLst>
                                          <p:attrName>style.visibility</p:attrName>
                                        </p:attrNameLst>
                                      </p:cBhvr>
                                      <p:to>
                                        <p:strVal val="visible"/>
                                      </p:to>
                                    </p:set>
                                    <p:anim calcmode="lin" valueType="num">
                                      <p:cBhvr additive="base">
                                        <p:cTn id="15" dur="175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6" dur="175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4000"/>
                            </p:stCondLst>
                            <p:childTnLst>
                              <p:par>
                                <p:cTn id="18" presetID="2" presetClass="entr" presetSubtype="4" fill="hold" grpId="0" nodeType="afterEffect">
                                  <p:stCondLst>
                                    <p:cond delay="0"/>
                                  </p:stCondLst>
                                  <p:childTnLst>
                                    <p:set>
                                      <p:cBhvr>
                                        <p:cTn id="19" dur="1" fill="hold">
                                          <p:stCondLst>
                                            <p:cond delay="0"/>
                                          </p:stCondLst>
                                        </p:cTn>
                                        <p:tgtEl>
                                          <p:spTgt spid="8195">
                                            <p:txEl>
                                              <p:pRg st="2" end="2"/>
                                            </p:txEl>
                                          </p:spTgt>
                                        </p:tgtEl>
                                        <p:attrNameLst>
                                          <p:attrName>style.visibility</p:attrName>
                                        </p:attrNameLst>
                                      </p:cBhvr>
                                      <p:to>
                                        <p:strVal val="visible"/>
                                      </p:to>
                                    </p:set>
                                    <p:anim calcmode="lin" valueType="num">
                                      <p:cBhvr additive="base">
                                        <p:cTn id="20" dur="175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1" dur="175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750"/>
                            </p:stCondLst>
                            <p:childTnLst>
                              <p:par>
                                <p:cTn id="23" presetID="2" presetClass="entr" presetSubtype="4" fill="hold" grpId="0" nodeType="after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175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175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7500"/>
                            </p:stCondLst>
                            <p:childTnLst>
                              <p:par>
                                <p:cTn id="28" presetID="2" presetClass="entr" presetSubtype="4" fill="hold" grpId="0" nodeType="afterEffect">
                                  <p:stCondLst>
                                    <p:cond delay="0"/>
                                  </p:stCondLst>
                                  <p:childTnLst>
                                    <p:set>
                                      <p:cBhvr>
                                        <p:cTn id="29" dur="1" fill="hold">
                                          <p:stCondLst>
                                            <p:cond delay="0"/>
                                          </p:stCondLst>
                                        </p:cTn>
                                        <p:tgtEl>
                                          <p:spTgt spid="8195">
                                            <p:txEl>
                                              <p:pRg st="4" end="4"/>
                                            </p:txEl>
                                          </p:spTgt>
                                        </p:tgtEl>
                                        <p:attrNameLst>
                                          <p:attrName>style.visibility</p:attrName>
                                        </p:attrNameLst>
                                      </p:cBhvr>
                                      <p:to>
                                        <p:strVal val="visible"/>
                                      </p:to>
                                    </p:set>
                                    <p:anim calcmode="lin" valueType="num">
                                      <p:cBhvr additive="base">
                                        <p:cTn id="30" dur="175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1" dur="175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9250"/>
                            </p:stCondLst>
                            <p:childTnLst>
                              <p:par>
                                <p:cTn id="33" presetID="2" presetClass="entr" presetSubtype="4" fill="hold" grpId="0" nodeType="afterEffect">
                                  <p:stCondLst>
                                    <p:cond delay="0"/>
                                  </p:stCondLst>
                                  <p:childTnLst>
                                    <p:set>
                                      <p:cBhvr>
                                        <p:cTn id="34" dur="1" fill="hold">
                                          <p:stCondLst>
                                            <p:cond delay="0"/>
                                          </p:stCondLst>
                                        </p:cTn>
                                        <p:tgtEl>
                                          <p:spTgt spid="8195">
                                            <p:txEl>
                                              <p:pRg st="5" end="5"/>
                                            </p:txEl>
                                          </p:spTgt>
                                        </p:tgtEl>
                                        <p:attrNameLst>
                                          <p:attrName>style.visibility</p:attrName>
                                        </p:attrNameLst>
                                      </p:cBhvr>
                                      <p:to>
                                        <p:strVal val="visible"/>
                                      </p:to>
                                    </p:set>
                                    <p:anim calcmode="lin" valueType="num">
                                      <p:cBhvr additive="base">
                                        <p:cTn id="35" dur="175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6" dur="175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z="3600" dirty="0" smtClean="0">
                <a:latin typeface="Times New Roman" panose="02020603050405020304" pitchFamily="18" charset="0"/>
                <a:cs typeface="Times New Roman" panose="02020603050405020304" pitchFamily="18" charset="0"/>
              </a:rPr>
              <a:t>Change in infrastructure and attitude of employees  made the </a:t>
            </a:r>
            <a:r>
              <a:rPr lang="en-US" sz="3600" dirty="0" err="1" smtClean="0">
                <a:latin typeface="Times New Roman" panose="02020603050405020304" pitchFamily="18" charset="0"/>
                <a:cs typeface="Times New Roman" panose="02020603050405020304" pitchFamily="18" charset="0"/>
              </a:rPr>
              <a:t>organisation</a:t>
            </a:r>
            <a:r>
              <a:rPr lang="en-US" sz="3600" dirty="0" smtClean="0">
                <a:latin typeface="Times New Roman" panose="02020603050405020304" pitchFamily="18" charset="0"/>
                <a:cs typeface="Times New Roman" panose="02020603050405020304" pitchFamily="18" charset="0"/>
              </a:rPr>
              <a:t> viable</a:t>
            </a:r>
            <a:endParaRPr lang="en-IN" sz="3600" dirty="0" smtClean="0">
              <a:latin typeface="Times New Roman" panose="02020603050405020304" pitchFamily="18" charset="0"/>
              <a:cs typeface="Times New Roman" panose="02020603050405020304" pitchFamily="18" charset="0"/>
            </a:endParaRPr>
          </a:p>
        </p:txBody>
      </p:sp>
      <p:sp>
        <p:nvSpPr>
          <p:cNvPr id="38915" name="Content Placeholder 2"/>
          <p:cNvSpPr>
            <a:spLocks noGrp="1"/>
          </p:cNvSpPr>
          <p:nvPr>
            <p:ph idx="1"/>
          </p:nvPr>
        </p:nvSpPr>
        <p:spPr/>
        <p:txBody>
          <a:bodyPr/>
          <a:lstStyle/>
          <a:p>
            <a:r>
              <a:rPr lang="en-US" dirty="0" smtClean="0">
                <a:solidFill>
                  <a:srgbClr val="002060"/>
                </a:solidFill>
              </a:rPr>
              <a:t>All the employees are covered under social security like PF, Gratuity, Family pension, med claim, GSLI etc.</a:t>
            </a:r>
          </a:p>
          <a:p>
            <a:r>
              <a:rPr lang="en-US" dirty="0" smtClean="0">
                <a:solidFill>
                  <a:srgbClr val="002060"/>
                </a:solidFill>
              </a:rPr>
              <a:t>The management styles adopted are participatory in nature</a:t>
            </a:r>
          </a:p>
          <a:p>
            <a:r>
              <a:rPr lang="en-US" dirty="0" smtClean="0">
                <a:solidFill>
                  <a:srgbClr val="002060"/>
                </a:solidFill>
              </a:rPr>
              <a:t>Workers do not leave the </a:t>
            </a:r>
            <a:r>
              <a:rPr lang="en-US" dirty="0" err="1" smtClean="0">
                <a:solidFill>
                  <a:srgbClr val="002060"/>
                </a:solidFill>
              </a:rPr>
              <a:t>organisation</a:t>
            </a:r>
            <a:r>
              <a:rPr lang="en-US" dirty="0" smtClean="0">
                <a:solidFill>
                  <a:srgbClr val="002060"/>
                </a:solidFill>
              </a:rPr>
              <a:t> till the age of 62 years which is fixed retirement age </a:t>
            </a:r>
          </a:p>
          <a:p>
            <a:r>
              <a:rPr lang="en-US" dirty="0" smtClean="0">
                <a:solidFill>
                  <a:srgbClr val="002060"/>
                </a:solidFill>
              </a:rPr>
              <a:t>The Executive body is elected with professional without any honorarium. The employees (one-third) represent the executive body but can not hold the positions like Chairman, Secretary etc.</a:t>
            </a:r>
            <a:endParaRPr lang="en-IN"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8915">
                                            <p:txEl>
                                              <p:pRg st="0" end="0"/>
                                            </p:txEl>
                                          </p:spTgt>
                                        </p:tgtEl>
                                        <p:attrNameLst>
                                          <p:attrName>style.visibility</p:attrName>
                                        </p:attrNameLst>
                                      </p:cBhvr>
                                      <p:to>
                                        <p:strVal val="visible"/>
                                      </p:to>
                                    </p:set>
                                    <p:anim calcmode="lin" valueType="num">
                                      <p:cBhvr additive="base">
                                        <p:cTn id="11" dur="225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12" dur="225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915">
                                            <p:txEl>
                                              <p:pRg st="1" end="1"/>
                                            </p:txEl>
                                          </p:spTgt>
                                        </p:tgtEl>
                                        <p:attrNameLst>
                                          <p:attrName>style.visibility</p:attrName>
                                        </p:attrNameLst>
                                      </p:cBhvr>
                                      <p:to>
                                        <p:strVal val="visible"/>
                                      </p:to>
                                    </p:set>
                                    <p:anim calcmode="lin" valueType="num">
                                      <p:cBhvr additive="base">
                                        <p:cTn id="17" dur="225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8" dur="225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8915">
                                            <p:txEl>
                                              <p:pRg st="2" end="2"/>
                                            </p:txEl>
                                          </p:spTgt>
                                        </p:tgtEl>
                                        <p:attrNameLst>
                                          <p:attrName>style.visibility</p:attrName>
                                        </p:attrNameLst>
                                      </p:cBhvr>
                                      <p:to>
                                        <p:strVal val="visible"/>
                                      </p:to>
                                    </p:set>
                                    <p:anim calcmode="lin" valueType="num">
                                      <p:cBhvr additive="base">
                                        <p:cTn id="23" dur="225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4" dur="225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915">
                                            <p:txEl>
                                              <p:pRg st="3" end="3"/>
                                            </p:txEl>
                                          </p:spTgt>
                                        </p:tgtEl>
                                        <p:attrNameLst>
                                          <p:attrName>style.visibility</p:attrName>
                                        </p:attrNameLst>
                                      </p:cBhvr>
                                      <p:to>
                                        <p:strVal val="visible"/>
                                      </p:to>
                                    </p:set>
                                    <p:anim calcmode="lin" valueType="num">
                                      <p:cBhvr additive="base">
                                        <p:cTn id="29" dur="225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30" dur="225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704850"/>
            <a:ext cx="8229600" cy="971550"/>
          </a:xfrm>
        </p:spPr>
        <p:txBody>
          <a:bodyPr/>
          <a:lstStyle/>
          <a:p>
            <a:r>
              <a:rPr lang="en-US" sz="4400" dirty="0" smtClean="0">
                <a:latin typeface="Times New Roman" panose="02020603050405020304" pitchFamily="18" charset="0"/>
                <a:cs typeface="Times New Roman" panose="02020603050405020304" pitchFamily="18" charset="0"/>
              </a:rPr>
              <a:t>Fair Trade </a:t>
            </a:r>
            <a:r>
              <a:rPr lang="en-US" sz="4400" dirty="0" smtClean="0">
                <a:latin typeface="Times New Roman" panose="02020603050405020304" pitchFamily="18" charset="0"/>
                <a:cs typeface="Times New Roman" panose="02020603050405020304" pitchFamily="18" charset="0"/>
              </a:rPr>
              <a:t>for </a:t>
            </a:r>
            <a:r>
              <a:rPr lang="en-US" sz="4400" smtClean="0">
                <a:latin typeface="Times New Roman" panose="02020603050405020304" pitchFamily="18" charset="0"/>
                <a:cs typeface="Times New Roman" panose="02020603050405020304" pitchFamily="18" charset="0"/>
              </a:rPr>
              <a:t>Social Entrepreneurs </a:t>
            </a:r>
            <a:endParaRPr lang="en-IN" sz="4400" dirty="0" smtClean="0">
              <a:latin typeface="Times New Roman" panose="02020603050405020304" pitchFamily="18" charset="0"/>
              <a:cs typeface="Times New Roman" panose="02020603050405020304" pitchFamily="18" charset="0"/>
            </a:endParaRPr>
          </a:p>
        </p:txBody>
      </p:sp>
      <p:sp>
        <p:nvSpPr>
          <p:cNvPr id="39939" name="Content Placeholder 2"/>
          <p:cNvSpPr>
            <a:spLocks noGrp="1"/>
          </p:cNvSpPr>
          <p:nvPr>
            <p:ph idx="1"/>
          </p:nvPr>
        </p:nvSpPr>
        <p:spPr>
          <a:xfrm>
            <a:off x="457200" y="1752600"/>
            <a:ext cx="8229600" cy="4572000"/>
          </a:xfrm>
        </p:spPr>
        <p:txBody>
          <a:bodyPr/>
          <a:lstStyle/>
          <a:p>
            <a:r>
              <a:rPr lang="en-US" sz="2800" b="1" dirty="0" smtClean="0">
                <a:solidFill>
                  <a:srgbClr val="002060"/>
                </a:solidFill>
                <a:latin typeface="Times New Roman" panose="02020603050405020304" pitchFamily="18" charset="0"/>
                <a:cs typeface="Times New Roman" panose="02020603050405020304" pitchFamily="18" charset="0"/>
              </a:rPr>
              <a:t>Sustainable business depends on the fairness to all concerned –the Planet, People and the Profit.</a:t>
            </a:r>
          </a:p>
          <a:p>
            <a:r>
              <a:rPr lang="en-US" sz="2800" b="1" dirty="0" smtClean="0">
                <a:solidFill>
                  <a:srgbClr val="002060"/>
                </a:solidFill>
                <a:latin typeface="Times New Roman" panose="02020603050405020304" pitchFamily="18" charset="0"/>
                <a:cs typeface="Times New Roman" panose="02020603050405020304" pitchFamily="18" charset="0"/>
              </a:rPr>
              <a:t>Fair trade following the principles of ethical business and membership of IFTO, WFTO</a:t>
            </a:r>
          </a:p>
          <a:p>
            <a:r>
              <a:rPr lang="en-US" sz="2800" b="1" dirty="0" smtClean="0">
                <a:solidFill>
                  <a:srgbClr val="002060"/>
                </a:solidFill>
                <a:latin typeface="Times New Roman" panose="02020603050405020304" pitchFamily="18" charset="0"/>
                <a:cs typeface="Times New Roman" panose="02020603050405020304" pitchFamily="18" charset="0"/>
              </a:rPr>
              <a:t>Options for the incubators </a:t>
            </a:r>
            <a:r>
              <a:rPr lang="en-IN" sz="2800" b="1" dirty="0" smtClean="0">
                <a:solidFill>
                  <a:srgbClr val="002060"/>
                </a:solidFill>
                <a:latin typeface="Times New Roman" panose="02020603050405020304" pitchFamily="18" charset="0"/>
                <a:cs typeface="Times New Roman" panose="02020603050405020304" pitchFamily="18" charset="0"/>
              </a:rPr>
              <a:t>could be Govt. schemes, social entrepreneurship, CSR program attachment/association for </a:t>
            </a:r>
            <a:r>
              <a:rPr lang="en-US" sz="2800" b="1" dirty="0" smtClean="0">
                <a:solidFill>
                  <a:srgbClr val="002060"/>
                </a:solidFill>
                <a:latin typeface="Times New Roman" panose="02020603050405020304" pitchFamily="18" charset="0"/>
                <a:cs typeface="Times New Roman" panose="02020603050405020304" pitchFamily="18" charset="0"/>
              </a:rPr>
              <a:t>Consultancies in small business development to govt. and non-govt. bodies and individuals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9939">
                                            <p:txEl>
                                              <p:pRg st="0" end="0"/>
                                            </p:txEl>
                                          </p:spTgt>
                                        </p:tgtEl>
                                        <p:attrNameLst>
                                          <p:attrName>style.visibility</p:attrName>
                                        </p:attrNameLst>
                                      </p:cBhvr>
                                      <p:to>
                                        <p:strVal val="visible"/>
                                      </p:to>
                                    </p:set>
                                    <p:animEffect transition="in" filter="fade">
                                      <p:cBhvr>
                                        <p:cTn id="10" dur="1500"/>
                                        <p:tgtEl>
                                          <p:spTgt spid="39939">
                                            <p:txEl>
                                              <p:pRg st="0" end="0"/>
                                            </p:txEl>
                                          </p:spTgt>
                                        </p:tgtEl>
                                      </p:cBhvr>
                                    </p:animEffect>
                                    <p:anim calcmode="lin" valueType="num">
                                      <p:cBhvr>
                                        <p:cTn id="11" dur="1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39939">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39939">
                                            <p:txEl>
                                              <p:pRg st="1" end="1"/>
                                            </p:txEl>
                                          </p:spTgt>
                                        </p:tgtEl>
                                        <p:attrNameLst>
                                          <p:attrName>style.visibility</p:attrName>
                                        </p:attrNameLst>
                                      </p:cBhvr>
                                      <p:to>
                                        <p:strVal val="visible"/>
                                      </p:to>
                                    </p:set>
                                    <p:animEffect transition="in" filter="fade">
                                      <p:cBhvr>
                                        <p:cTn id="16" dur="1500"/>
                                        <p:tgtEl>
                                          <p:spTgt spid="39939">
                                            <p:txEl>
                                              <p:pRg st="1" end="1"/>
                                            </p:txEl>
                                          </p:spTgt>
                                        </p:tgtEl>
                                      </p:cBhvr>
                                    </p:animEffect>
                                    <p:anim calcmode="lin" valueType="num">
                                      <p:cBhvr>
                                        <p:cTn id="17" dur="1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39939">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fade">
                                      <p:cBhvr>
                                        <p:cTn id="22" dur="1500"/>
                                        <p:tgtEl>
                                          <p:spTgt spid="39939">
                                            <p:txEl>
                                              <p:pRg st="2" end="2"/>
                                            </p:txEl>
                                          </p:spTgt>
                                        </p:tgtEl>
                                      </p:cBhvr>
                                    </p:animEffect>
                                    <p:anim calcmode="lin" valueType="num">
                                      <p:cBhvr>
                                        <p:cTn id="23" dur="1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3993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457200" y="1234282"/>
            <a:ext cx="8229600" cy="4389437"/>
          </a:xfrm>
        </p:spPr>
        <p:txBody>
          <a:bodyPr/>
          <a:lstStyle/>
          <a:p>
            <a:pPr algn="ctr">
              <a:buFont typeface="Wingdings 2" pitchFamily="18" charset="2"/>
              <a:buNone/>
            </a:pPr>
            <a:r>
              <a:rPr lang="en-US" sz="4800" b="1" dirty="0" smtClean="0">
                <a:solidFill>
                  <a:srgbClr val="002060"/>
                </a:solidFill>
              </a:rPr>
              <a:t>Thanks for your patience and attention </a:t>
            </a:r>
          </a:p>
          <a:p>
            <a:pPr algn="ctr">
              <a:buFont typeface="Wingdings 2" pitchFamily="18" charset="2"/>
              <a:buNone/>
            </a:pPr>
            <a:r>
              <a:rPr lang="en-US" sz="4800" b="1" dirty="0" smtClean="0">
                <a:solidFill>
                  <a:srgbClr val="002060"/>
                </a:solidFill>
              </a:rPr>
              <a:t>Please feel free to ask Questions / clarifications or comments if any … </a:t>
            </a:r>
            <a:endParaRPr lang="en-IN" sz="4800" b="1"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499"/>
                                          </p:stCondLst>
                                        </p:cTn>
                                        <p:tgtEl>
                                          <p:spTgt spid="409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04850"/>
            <a:ext cx="8229600" cy="666750"/>
          </a:xfrm>
        </p:spPr>
        <p:txBody>
          <a:bodyPr/>
          <a:lstStyle/>
          <a:p>
            <a:pPr eaLnBrk="1" hangingPunct="1"/>
            <a:r>
              <a:rPr lang="en-US" sz="3600" dirty="0" smtClean="0">
                <a:latin typeface="Times New Roman" panose="02020603050405020304" pitchFamily="18" charset="0"/>
                <a:cs typeface="Times New Roman" panose="02020603050405020304" pitchFamily="18" charset="0"/>
              </a:rPr>
              <a:t>Tagore in his article ‘the Problem of Education. wrote </a:t>
            </a:r>
            <a:endParaRPr lang="en-IN" sz="3600" dirty="0" smtClean="0">
              <a:latin typeface="Times New Roman" panose="02020603050405020304" pitchFamily="18" charset="0"/>
              <a:cs typeface="Times New Roman" panose="02020603050405020304" pitchFamily="18" charset="0"/>
            </a:endParaRPr>
          </a:p>
        </p:txBody>
      </p:sp>
      <p:sp>
        <p:nvSpPr>
          <p:cNvPr id="9219" name="Content Placeholder 2"/>
          <p:cNvSpPr>
            <a:spLocks noGrp="1"/>
          </p:cNvSpPr>
          <p:nvPr>
            <p:ph idx="1"/>
          </p:nvPr>
        </p:nvSpPr>
        <p:spPr>
          <a:xfrm>
            <a:off x="457200" y="1600200"/>
            <a:ext cx="8229600" cy="4724400"/>
          </a:xfrm>
        </p:spPr>
        <p:txBody>
          <a:bodyPr/>
          <a:lstStyle/>
          <a:p>
            <a:pPr eaLnBrk="1" hangingPunct="1">
              <a:buFont typeface="Wingdings 2" pitchFamily="18" charset="2"/>
              <a:buNone/>
            </a:pPr>
            <a:r>
              <a:rPr lang="en-US" dirty="0" smtClean="0">
                <a:solidFill>
                  <a:srgbClr val="002060"/>
                </a:solidFill>
              </a:rPr>
              <a:t>“Schools in our country, far from integrated to society, are imposed on it from outside. The courses they teach are dull and dry, painful to learn and useless when learnt. There is nothing in common between the </a:t>
            </a:r>
            <a:r>
              <a:rPr lang="en-US" dirty="0" err="1" smtClean="0">
                <a:solidFill>
                  <a:srgbClr val="002060"/>
                </a:solidFill>
              </a:rPr>
              <a:t>lessions</a:t>
            </a:r>
            <a:r>
              <a:rPr lang="en-US" dirty="0" smtClean="0">
                <a:solidFill>
                  <a:srgbClr val="002060"/>
                </a:solidFill>
              </a:rPr>
              <a:t> of the pupils cram up from ten to four ‘O’ clock and the country where they live; no agreement but only disagreements between what they learn at school and what their parents and relatives talk about at home. The schools are little better than factories for turning out robots”.  Rabindranath Tagore </a:t>
            </a:r>
            <a:endParaRPr lang="en-IN"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9218"/>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0"/>
                                  </p:stCondLst>
                                  <p:childTnLst>
                                    <p:set>
                                      <p:cBhvr>
                                        <p:cTn id="9" dur="1" fill="hold">
                                          <p:stCondLst>
                                            <p:cond delay="999"/>
                                          </p:stCondLst>
                                        </p:cTn>
                                        <p:tgtEl>
                                          <p:spTgt spid="92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2"/>
          <p:cNvSpPr>
            <a:spLocks noGrp="1"/>
          </p:cNvSpPr>
          <p:nvPr>
            <p:ph type="title"/>
          </p:nvPr>
        </p:nvSpPr>
        <p:spPr>
          <a:xfrm>
            <a:off x="457200" y="381000"/>
            <a:ext cx="8229600" cy="762000"/>
          </a:xfrm>
        </p:spPr>
        <p:txBody>
          <a:bodyPr/>
          <a:lstStyle/>
          <a:p>
            <a:pPr eaLnBrk="1" hangingPunct="1"/>
            <a:r>
              <a:rPr lang="en-US" sz="4000" dirty="0" smtClean="0">
                <a:solidFill>
                  <a:srgbClr val="00B050"/>
                </a:solidFill>
                <a:latin typeface="Times New Roman" panose="02020603050405020304" pitchFamily="18" charset="0"/>
                <a:cs typeface="Times New Roman" panose="02020603050405020304" pitchFamily="18" charset="0"/>
              </a:rPr>
              <a:t>Incubation Process</a:t>
            </a:r>
            <a:endParaRPr lang="en-IN" sz="4000" dirty="0" smtClean="0">
              <a:solidFill>
                <a:srgbClr val="00B050"/>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80834441"/>
              </p:ext>
            </p:extLst>
          </p:nvPr>
        </p:nvGraphicFramePr>
        <p:xfrm>
          <a:off x="533400" y="12954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2"/>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2"/>
          <p:cNvSpPr>
            <a:spLocks noGrp="1"/>
          </p:cNvSpPr>
          <p:nvPr>
            <p:ph type="title"/>
          </p:nvPr>
        </p:nvSpPr>
        <p:spPr>
          <a:xfrm>
            <a:off x="457200" y="457200"/>
            <a:ext cx="6858000" cy="838200"/>
          </a:xfrm>
        </p:spPr>
        <p:txBody>
          <a:bodyPr/>
          <a:lstStyle/>
          <a:p>
            <a:pPr eaLnBrk="1" hangingPunct="1"/>
            <a:r>
              <a:rPr lang="en-US" sz="3600" dirty="0" smtClean="0">
                <a:solidFill>
                  <a:srgbClr val="00B050"/>
                </a:solidFill>
                <a:latin typeface="Times New Roman" panose="02020603050405020304" pitchFamily="18" charset="0"/>
                <a:cs typeface="Times New Roman" panose="02020603050405020304" pitchFamily="18" charset="0"/>
              </a:rPr>
              <a:t>Models of social venture Incubation </a:t>
            </a:r>
            <a:endParaRPr lang="en-IN" sz="3600" dirty="0" smtClean="0">
              <a:solidFill>
                <a:srgbClr val="00B050"/>
              </a:solidFill>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457200" y="1600200"/>
            <a:ext cx="8229600" cy="4724400"/>
          </a:xfrm>
        </p:spPr>
        <p:txBody>
          <a:bodyPr>
            <a:normAutofit lnSpcReduction="10000"/>
          </a:bodyPr>
          <a:lstStyle/>
          <a:p>
            <a:pPr marL="274320" indent="-274320" eaLnBrk="1" fontAlgn="auto" hangingPunct="1">
              <a:spcAft>
                <a:spcPts val="0"/>
              </a:spcAft>
              <a:buClr>
                <a:schemeClr val="accent3"/>
              </a:buClr>
              <a:buFont typeface="Wingdings 2"/>
              <a:buNone/>
              <a:defRPr/>
            </a:pPr>
            <a:r>
              <a:rPr lang="en-US" dirty="0" smtClean="0">
                <a:solidFill>
                  <a:srgbClr val="002060"/>
                </a:solidFill>
              </a:rPr>
              <a:t>There are few models of incubation that have emerged</a:t>
            </a:r>
          </a:p>
          <a:p>
            <a:pPr marL="274320" indent="-274320" eaLnBrk="1" fontAlgn="auto" hangingPunct="1">
              <a:spcAft>
                <a:spcPts val="0"/>
              </a:spcAft>
              <a:buClr>
                <a:schemeClr val="accent3"/>
              </a:buClr>
              <a:buFont typeface="Wingdings 2"/>
              <a:buNone/>
              <a:defRPr/>
            </a:pPr>
            <a:r>
              <a:rPr lang="en-US" dirty="0" smtClean="0">
                <a:solidFill>
                  <a:srgbClr val="002060"/>
                </a:solidFill>
              </a:rPr>
              <a:t>to support early–stage social ventures:</a:t>
            </a:r>
          </a:p>
          <a:p>
            <a:pPr marL="274320" indent="-274320" eaLnBrk="1" fontAlgn="auto" hangingPunct="1">
              <a:spcAft>
                <a:spcPts val="0"/>
              </a:spcAft>
              <a:buClr>
                <a:schemeClr val="accent3"/>
              </a:buClr>
              <a:buFont typeface="Wingdings 2" pitchFamily="18" charset="2"/>
              <a:buNone/>
              <a:defRPr/>
            </a:pPr>
            <a:r>
              <a:rPr lang="en-US" dirty="0" smtClean="0">
                <a:solidFill>
                  <a:srgbClr val="002060"/>
                </a:solidFill>
              </a:rPr>
              <a:t>1. Co–working spaces – offering work space and opportunities for founders to access co–founders, networks and, increasingly, training.</a:t>
            </a:r>
          </a:p>
          <a:p>
            <a:pPr marL="274320" indent="-274320" eaLnBrk="1" fontAlgn="auto" hangingPunct="1">
              <a:spcAft>
                <a:spcPts val="0"/>
              </a:spcAft>
              <a:buClr>
                <a:schemeClr val="accent3"/>
              </a:buClr>
              <a:buFont typeface="Wingdings 2" pitchFamily="18" charset="2"/>
              <a:buNone/>
              <a:defRPr/>
            </a:pPr>
            <a:r>
              <a:rPr lang="en-US" dirty="0" smtClean="0">
                <a:solidFill>
                  <a:srgbClr val="002060"/>
                </a:solidFill>
              </a:rPr>
              <a:t>2. Social venture academies – offer training for social venture founders and access to</a:t>
            </a:r>
            <a:r>
              <a:rPr lang="en-IN" dirty="0" smtClean="0">
                <a:solidFill>
                  <a:srgbClr val="002060"/>
                </a:solidFill>
              </a:rPr>
              <a:t>mentoring.</a:t>
            </a:r>
          </a:p>
          <a:p>
            <a:pPr marL="274320" indent="-274320" eaLnBrk="1" fontAlgn="auto" hangingPunct="1">
              <a:spcAft>
                <a:spcPts val="0"/>
              </a:spcAft>
              <a:buClr>
                <a:schemeClr val="accent3"/>
              </a:buClr>
              <a:buFont typeface="Wingdings 2" pitchFamily="18" charset="2"/>
              <a:buNone/>
              <a:defRPr/>
            </a:pPr>
            <a:r>
              <a:rPr lang="en-US" dirty="0" smtClean="0">
                <a:solidFill>
                  <a:srgbClr val="002060"/>
                </a:solidFill>
              </a:rPr>
              <a:t>3. Impact accelerators – offer finance, training, access to networks and usually office space.</a:t>
            </a:r>
          </a:p>
          <a:p>
            <a:pPr marL="274320" indent="-274320" eaLnBrk="1" fontAlgn="auto" hangingPunct="1">
              <a:spcAft>
                <a:spcPts val="0"/>
              </a:spcAft>
              <a:buClr>
                <a:schemeClr val="accent3"/>
              </a:buClr>
              <a:buFont typeface="Wingdings 2" pitchFamily="18" charset="2"/>
              <a:buNone/>
              <a:defRPr/>
            </a:pPr>
            <a:r>
              <a:rPr lang="en-US" dirty="0" smtClean="0">
                <a:solidFill>
                  <a:srgbClr val="002060"/>
                </a:solidFill>
              </a:rPr>
              <a:t>4. Social venture prizes and competitions – offer finance, profile, mentoring and</a:t>
            </a:r>
            <a:endParaRPr lang="en-IN" dirty="0" smtClean="0">
              <a:solidFill>
                <a:srgbClr val="002060"/>
              </a:solidFill>
            </a:endParaRPr>
          </a:p>
          <a:p>
            <a:pPr marL="274320" indent="-274320" eaLnBrk="1" fontAlgn="auto" hangingPunct="1">
              <a:spcAft>
                <a:spcPts val="0"/>
              </a:spcAft>
              <a:buClr>
                <a:schemeClr val="accent3"/>
              </a:buClr>
              <a:buFont typeface="Wingdings 2"/>
              <a:buChar char=""/>
              <a:defRPr/>
            </a:pPr>
            <a:endParaRPr lang="en-IN"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9458"/>
                                        </p:tgtEl>
                                        <p:attrNameLst>
                                          <p:attrName>style.visibility</p:attrName>
                                        </p:attrNameLst>
                                      </p:cBhvr>
                                      <p:to>
                                        <p:strVal val="visible"/>
                                      </p:to>
                                    </p:set>
                                  </p:childTnLst>
                                </p:cTn>
                              </p:par>
                            </p:childTnLst>
                          </p:cTn>
                        </p:par>
                        <p:par>
                          <p:cTn id="7" fill="hold">
                            <p:stCondLst>
                              <p:cond delay="750"/>
                            </p:stCondLst>
                            <p:childTnLst>
                              <p:par>
                                <p:cTn id="8" presetID="2" presetClass="entr" presetSubtype="4"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additive="base">
                                        <p:cTn id="10" dur="17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1" dur="17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175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1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4250"/>
                            </p:stCondLst>
                            <p:childTnLst>
                              <p:par>
                                <p:cTn id="18" presetID="2" presetClass="entr" presetSubtype="4" fill="hold" grpId="0"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175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175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6000"/>
                            </p:stCondLst>
                            <p:childTnLst>
                              <p:par>
                                <p:cTn id="23" presetID="2" presetClass="entr" presetSubtype="4"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175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175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7750"/>
                            </p:stCondLst>
                            <p:childTnLst>
                              <p:par>
                                <p:cTn id="28" presetID="2" presetClass="entr" presetSubtype="4" fill="hold" grpId="0" nodeType="after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175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175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9500"/>
                            </p:stCondLst>
                            <p:childTnLst>
                              <p:par>
                                <p:cTn id="33" presetID="2" presetClass="entr" presetSubtype="4" fill="hold" grpId="0"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17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175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609600"/>
            <a:ext cx="8305800" cy="4419600"/>
          </a:xfrm>
        </p:spPr>
        <p:txBody>
          <a:bodyPr>
            <a:normAutofit lnSpcReduction="10000"/>
          </a:bodyPr>
          <a:lstStyle/>
          <a:p>
            <a:pPr marL="463550" indent="-463550" eaLnBrk="1" fontAlgn="auto" hangingPunct="1">
              <a:spcAft>
                <a:spcPts val="0"/>
              </a:spcAft>
              <a:buClr>
                <a:schemeClr val="accent3"/>
              </a:buClr>
              <a:buFont typeface="Wingdings 2" pitchFamily="18" charset="2"/>
              <a:buNone/>
              <a:defRPr/>
            </a:pPr>
            <a:endParaRPr lang="en-US" sz="3000" dirty="0" smtClean="0">
              <a:solidFill>
                <a:srgbClr val="002060"/>
              </a:solidFill>
            </a:endParaRPr>
          </a:p>
          <a:p>
            <a:pPr marL="463550" indent="-463550" eaLnBrk="1" fontAlgn="auto" hangingPunct="1">
              <a:spcAft>
                <a:spcPts val="0"/>
              </a:spcAft>
              <a:buClr>
                <a:schemeClr val="accent3"/>
              </a:buClr>
              <a:buFont typeface="Wingdings 2"/>
              <a:buChar char=""/>
              <a:defRPr/>
            </a:pPr>
            <a:r>
              <a:rPr lang="en-US" sz="3000" dirty="0" smtClean="0">
                <a:solidFill>
                  <a:srgbClr val="002060"/>
                </a:solidFill>
              </a:rPr>
              <a:t>Customer hunters – need help with access to potential customers by market survey.</a:t>
            </a:r>
          </a:p>
          <a:p>
            <a:pPr marL="463550" indent="-463550" eaLnBrk="1" fontAlgn="auto" hangingPunct="1">
              <a:spcAft>
                <a:spcPts val="0"/>
              </a:spcAft>
              <a:buClr>
                <a:schemeClr val="accent3"/>
              </a:buClr>
              <a:buFont typeface="Wingdings 2"/>
              <a:buChar char=""/>
              <a:defRPr/>
            </a:pPr>
            <a:r>
              <a:rPr lang="en-US" sz="3000" dirty="0" smtClean="0">
                <a:solidFill>
                  <a:srgbClr val="002060"/>
                </a:solidFill>
              </a:rPr>
              <a:t>Model fixers – companies with revenues that have found limits in the scale of their business</a:t>
            </a:r>
          </a:p>
          <a:p>
            <a:pPr marL="274320" indent="-274320" eaLnBrk="1" fontAlgn="auto" hangingPunct="1">
              <a:spcAft>
                <a:spcPts val="0"/>
              </a:spcAft>
              <a:buClr>
                <a:schemeClr val="accent3"/>
              </a:buClr>
              <a:buFont typeface="Wingdings 2"/>
              <a:buNone/>
              <a:defRPr/>
            </a:pPr>
            <a:r>
              <a:rPr lang="en-IN" sz="3000" dirty="0" smtClean="0">
                <a:solidFill>
                  <a:srgbClr val="002060"/>
                </a:solidFill>
              </a:rPr>
              <a:t>     model.</a:t>
            </a:r>
          </a:p>
          <a:p>
            <a:pPr marL="463550" indent="-463550" eaLnBrk="1" fontAlgn="auto" hangingPunct="1">
              <a:spcAft>
                <a:spcPts val="0"/>
              </a:spcAft>
              <a:buClr>
                <a:schemeClr val="accent3"/>
              </a:buClr>
              <a:buFont typeface="Wingdings 2"/>
              <a:buChar char=""/>
              <a:defRPr/>
            </a:pPr>
            <a:r>
              <a:rPr lang="en-US" sz="3000" dirty="0" smtClean="0">
                <a:solidFill>
                  <a:srgbClr val="002060"/>
                </a:solidFill>
              </a:rPr>
              <a:t>Scale up – need marketing support as well as recruitment and other services associated with</a:t>
            </a:r>
          </a:p>
          <a:p>
            <a:pPr marL="274320" indent="-274320" eaLnBrk="1" fontAlgn="auto" hangingPunct="1">
              <a:spcAft>
                <a:spcPts val="0"/>
              </a:spcAft>
              <a:buClr>
                <a:schemeClr val="accent3"/>
              </a:buClr>
              <a:buFont typeface="Wingdings 2"/>
              <a:buNone/>
              <a:defRPr/>
            </a:pPr>
            <a:r>
              <a:rPr lang="en-IN" sz="3000" dirty="0" smtClean="0">
                <a:solidFill>
                  <a:srgbClr val="002060"/>
                </a:solidFill>
              </a:rPr>
              <a:t>     rapid growth.</a:t>
            </a:r>
          </a:p>
          <a:p>
            <a:pPr marL="274320" indent="-274320" eaLnBrk="1" fontAlgn="auto" hangingPunct="1">
              <a:spcAft>
                <a:spcPts val="0"/>
              </a:spcAft>
              <a:buClr>
                <a:schemeClr val="accent3"/>
              </a:buClr>
              <a:buFont typeface="Wingdings 2"/>
              <a:buChar char=""/>
              <a:defRPr/>
            </a:pPr>
            <a:endParaRPr lang="en-IN" sz="3000" dirty="0" smtClean="0">
              <a:solidFill>
                <a:srgbClr val="002060"/>
              </a:solidFill>
            </a:endParaRPr>
          </a:p>
          <a:p>
            <a:pPr marL="274320" indent="-274320" eaLnBrk="1" fontAlgn="auto" hangingPunct="1">
              <a:spcAft>
                <a:spcPts val="0"/>
              </a:spcAft>
              <a:buClr>
                <a:schemeClr val="accent3"/>
              </a:buClr>
              <a:buFont typeface="Wingdings 2"/>
              <a:buChar char=""/>
              <a:defRPr/>
            </a:pPr>
            <a:endParaRPr lang="en-IN" sz="30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9"/>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9"/>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749"/>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749"/>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762000"/>
            <a:ext cx="7620000" cy="5334000"/>
          </a:xfrm>
        </p:spPr>
        <p:txBody>
          <a:bodyPr>
            <a:normAutofit/>
          </a:bodyPr>
          <a:lstStyle/>
          <a:p>
            <a:pPr marL="0" indent="0" eaLnBrk="1" fontAlgn="auto" hangingPunct="1">
              <a:spcAft>
                <a:spcPts val="0"/>
              </a:spcAft>
              <a:buClr>
                <a:schemeClr val="accent3"/>
              </a:buClr>
              <a:buFont typeface="Wingdings 2"/>
              <a:buNone/>
              <a:defRPr/>
            </a:pPr>
            <a:r>
              <a:rPr lang="en-US" sz="3600" dirty="0" smtClean="0">
                <a:solidFill>
                  <a:srgbClr val="00B050"/>
                </a:solidFill>
              </a:rPr>
              <a:t>Most commonly provided services for incubation are: </a:t>
            </a:r>
          </a:p>
          <a:p>
            <a:pPr marL="274320" indent="-274320" eaLnBrk="1" fontAlgn="auto" hangingPunct="1">
              <a:spcAft>
                <a:spcPts val="0"/>
              </a:spcAft>
              <a:buClr>
                <a:schemeClr val="accent3"/>
              </a:buClr>
              <a:buFont typeface="Wingdings 2"/>
              <a:buChar char=""/>
              <a:defRPr/>
            </a:pPr>
            <a:r>
              <a:rPr lang="en-IN" sz="3000" dirty="0" smtClean="0"/>
              <a:t> </a:t>
            </a:r>
            <a:r>
              <a:rPr lang="en-IN" sz="3000" dirty="0" smtClean="0">
                <a:solidFill>
                  <a:srgbClr val="002060"/>
                </a:solidFill>
              </a:rPr>
              <a:t>Talent spotting and selection.</a:t>
            </a:r>
          </a:p>
          <a:p>
            <a:pPr marL="274320" indent="-274320" eaLnBrk="1" fontAlgn="auto" hangingPunct="1">
              <a:spcAft>
                <a:spcPts val="0"/>
              </a:spcAft>
              <a:buClr>
                <a:schemeClr val="accent3"/>
              </a:buClr>
              <a:buFont typeface="Wingdings 2"/>
              <a:buChar char=""/>
              <a:defRPr/>
            </a:pPr>
            <a:r>
              <a:rPr lang="en-IN" sz="3000" dirty="0" smtClean="0">
                <a:solidFill>
                  <a:srgbClr val="002060"/>
                </a:solidFill>
              </a:rPr>
              <a:t> Mentoring.</a:t>
            </a:r>
          </a:p>
          <a:p>
            <a:pPr marL="274320" indent="-274320" eaLnBrk="1" fontAlgn="auto" hangingPunct="1">
              <a:spcAft>
                <a:spcPts val="0"/>
              </a:spcAft>
              <a:buClr>
                <a:schemeClr val="accent3"/>
              </a:buClr>
              <a:buFont typeface="Wingdings 2"/>
              <a:buChar char=""/>
              <a:defRPr/>
            </a:pPr>
            <a:r>
              <a:rPr lang="en-IN" sz="3000" dirty="0" smtClean="0">
                <a:solidFill>
                  <a:srgbClr val="002060"/>
                </a:solidFill>
              </a:rPr>
              <a:t> Focus on impact.</a:t>
            </a:r>
          </a:p>
          <a:p>
            <a:pPr marL="274320" indent="-274320" eaLnBrk="1" fontAlgn="auto" hangingPunct="1">
              <a:spcAft>
                <a:spcPts val="0"/>
              </a:spcAft>
              <a:buClr>
                <a:schemeClr val="accent3"/>
              </a:buClr>
              <a:buFont typeface="Wingdings 2"/>
              <a:buChar char=""/>
              <a:defRPr/>
            </a:pPr>
            <a:r>
              <a:rPr lang="en-IN" sz="3000" dirty="0" smtClean="0">
                <a:solidFill>
                  <a:srgbClr val="002060"/>
                </a:solidFill>
              </a:rPr>
              <a:t> Access to networks.</a:t>
            </a:r>
          </a:p>
          <a:p>
            <a:pPr marL="274320" indent="-274320" eaLnBrk="1" fontAlgn="auto" hangingPunct="1">
              <a:spcAft>
                <a:spcPts val="0"/>
              </a:spcAft>
              <a:buClr>
                <a:schemeClr val="accent3"/>
              </a:buClr>
              <a:buFont typeface="Wingdings 2"/>
              <a:buChar char=""/>
              <a:defRPr/>
            </a:pPr>
            <a:r>
              <a:rPr lang="en-IN" sz="3000" dirty="0" smtClean="0">
                <a:solidFill>
                  <a:srgbClr val="002060"/>
                </a:solidFill>
              </a:rPr>
              <a:t> Co–location.</a:t>
            </a:r>
          </a:p>
          <a:p>
            <a:pPr marL="274320" indent="-274320" eaLnBrk="1" fontAlgn="auto" hangingPunct="1">
              <a:spcAft>
                <a:spcPts val="0"/>
              </a:spcAft>
              <a:buClr>
                <a:schemeClr val="accent3"/>
              </a:buClr>
              <a:buFont typeface="Wingdings 2"/>
              <a:buChar char=""/>
              <a:defRPr/>
            </a:pPr>
            <a:r>
              <a:rPr lang="en-IN" sz="3000" dirty="0" smtClean="0">
                <a:solidFill>
                  <a:srgbClr val="002060"/>
                </a:solidFill>
              </a:rPr>
              <a:t> Finance.</a:t>
            </a:r>
          </a:p>
          <a:p>
            <a:pPr marL="274320" indent="-274320" eaLnBrk="1" fontAlgn="auto" hangingPunct="1">
              <a:spcAft>
                <a:spcPts val="0"/>
              </a:spcAft>
              <a:buClr>
                <a:schemeClr val="accent3"/>
              </a:buClr>
              <a:buFont typeface="Wingdings 2"/>
              <a:buChar char=""/>
              <a:defRPr/>
            </a:pPr>
            <a:r>
              <a:rPr lang="en-US" sz="3000" dirty="0" smtClean="0">
                <a:solidFill>
                  <a:srgbClr val="002060"/>
                </a:solidFill>
              </a:rPr>
              <a:t>Marketing </a:t>
            </a:r>
            <a:endParaRPr lang="en-IN" sz="30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749"/>
                                          </p:stCondLst>
                                        </p:cTn>
                                        <p:tgtEl>
                                          <p:spTgt spid="2">
                                            <p:txEl>
                                              <p:pRg st="0" end="0"/>
                                            </p:txEl>
                                          </p:spTgt>
                                        </p:tgtEl>
                                        <p:attrNameLst>
                                          <p:attrName>style.visibility</p:attrName>
                                        </p:attrNameLst>
                                      </p:cBhvr>
                                      <p:to>
                                        <p:strVal val="visible"/>
                                      </p:to>
                                    </p:set>
                                  </p:childTnLst>
                                </p:cTn>
                              </p:par>
                            </p:childTnLst>
                          </p:cTn>
                        </p:par>
                        <p:par>
                          <p:cTn id="7" fill="hold">
                            <p:stCondLst>
                              <p:cond delay="750"/>
                            </p:stCondLst>
                            <p:childTnLst>
                              <p:par>
                                <p:cTn id="8" presetID="2" presetClass="entr" presetSubtype="4"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 calcmode="lin" valueType="num">
                                      <p:cBhvr additive="base">
                                        <p:cTn id="10"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1" dur="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75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250"/>
                            </p:stCondLst>
                            <p:childTnLst>
                              <p:par>
                                <p:cTn id="18" presetID="2" presetClass="entr" presetSubtype="4"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75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75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750"/>
                            </p:stCondLst>
                            <p:childTnLst>
                              <p:par>
                                <p:cTn id="28" presetID="2" presetClass="entr" presetSubtype="4"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 calcmode="lin" valueType="num">
                                      <p:cBhvr additive="base">
                                        <p:cTn id="30" dur="7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2" presetClass="entr" presetSubtype="4" fill="hold"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75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250"/>
                            </p:stCondLst>
                            <p:childTnLst>
                              <p:par>
                                <p:cTn id="38" presetID="2" presetClass="entr" presetSubtype="4" fill="hold" nodeType="after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 calcmode="lin" valueType="num">
                                      <p:cBhvr additive="base">
                                        <p:cTn id="40" dur="75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1654</TotalTime>
  <Words>1416</Words>
  <Application>Microsoft Office PowerPoint</Application>
  <PresentationFormat>On-screen Show (4:3)</PresentationFormat>
  <Paragraphs>135</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Flow</vt:lpstr>
      <vt:lpstr> Tagore’s Approached to Community Development through Social Entrepreneurship- a case study</vt:lpstr>
      <vt:lpstr>The Culture of Business in India</vt:lpstr>
      <vt:lpstr>Tagore and Gandhi on Social Entrepreneurship </vt:lpstr>
      <vt:lpstr>The era of industrialization </vt:lpstr>
      <vt:lpstr>Tagore in his article ‘the Problem of Education. wrote </vt:lpstr>
      <vt:lpstr>Incubation Process</vt:lpstr>
      <vt:lpstr>Models of social venture Incubation </vt:lpstr>
      <vt:lpstr>Slide 8</vt:lpstr>
      <vt:lpstr>Slide 9</vt:lpstr>
      <vt:lpstr>Feasibility study to assess incubator</vt:lpstr>
      <vt:lpstr>What are social ventures?</vt:lpstr>
      <vt:lpstr>Increasing Revenue Generation through Incubation Process</vt:lpstr>
      <vt:lpstr>Slide 13</vt:lpstr>
      <vt:lpstr>Slide 14</vt:lpstr>
      <vt:lpstr>Slide 15</vt:lpstr>
      <vt:lpstr>The incubators’ view: SOCIAL VENTURE INCUBATION STORIES</vt:lpstr>
      <vt:lpstr>           Case of Amar Kutir Sociey for Rural Development–a Social Entrepreneurship</vt:lpstr>
      <vt:lpstr>Old Workshop at Amar Kutir </vt:lpstr>
      <vt:lpstr>It suffered losses and consequent closure three times between 1936 and 1975</vt:lpstr>
      <vt:lpstr>Globalization from 1991 made it further difficult to improve the business</vt:lpstr>
      <vt:lpstr>The Business </vt:lpstr>
      <vt:lpstr>New Workshop of the Society </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Change in infrastructure and attitude of employees  made the organisation viable</vt:lpstr>
      <vt:lpstr>Fair Trade for Social Entrepreneurs </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Sociovation: Integral Part of A Pan B Plan India</dc:title>
  <dc:creator>Samit Dasgupta</dc:creator>
  <cp:lastModifiedBy>Social Work</cp:lastModifiedBy>
  <cp:revision>168</cp:revision>
  <dcterms:created xsi:type="dcterms:W3CDTF">2017-03-28T06:07:46Z</dcterms:created>
  <dcterms:modified xsi:type="dcterms:W3CDTF">2019-11-04T10:44:32Z</dcterms:modified>
</cp:coreProperties>
</file>