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  <p:sldId id="262" r:id="rId7"/>
    <p:sldId id="270" r:id="rId8"/>
    <p:sldId id="263" r:id="rId9"/>
    <p:sldId id="271" r:id="rId10"/>
    <p:sldId id="272" r:id="rId11"/>
    <p:sldId id="273" r:id="rId12"/>
    <p:sldId id="264" r:id="rId13"/>
    <p:sldId id="274" r:id="rId14"/>
    <p:sldId id="276" r:id="rId15"/>
    <p:sldId id="275" r:id="rId16"/>
    <p:sldId id="266" r:id="rId17"/>
    <p:sldId id="269" r:id="rId18"/>
    <p:sldId id="265" r:id="rId19"/>
    <p:sldId id="267" r:id="rId20"/>
    <p:sldId id="268" r:id="rId2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28529-8267-4C61-896E-076C63F83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33252B-6A98-4898-ACCD-DC234A64D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3925EF9-D0F9-402C-8C22-1732E624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FB89E85-B349-44BE-A244-4B98EF5E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B58E41A-5CB2-4ECB-90E0-DDD52EFB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78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A6FF0B-4AAA-4943-869F-748319C19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8A933B3-5E08-43CB-B5E7-96D4B29DA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C792A2-D044-4113-921D-E9B4D2EE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E8FA18D-6512-4A19-8ADF-F70825BC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3C6415A-B9C5-4F98-9C5F-6917B9DE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858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4B91114-A8A7-46D7-B813-18F4AC548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10FACD4-501F-4D20-AEAA-CBB5695C1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B9EC344-DB24-4633-9A05-44EC60B7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9654056-FCD7-444C-9869-CD6D6C8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F320F33-FED2-4A2F-BD37-82558248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853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06663-0B78-4AAA-A990-5AF3DD37F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5851A98-B23C-4063-BFB5-0C05CB01D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5F509AE-5D46-4508-A761-63B4FE6B8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8759EC6-445D-486C-AC9D-5DAFA00B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2B9CE4-E977-4CCE-B31E-5658BEB2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635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F0942-95E5-4BE9-87EB-4B3B80C06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40894DE-B814-46D5-8C4C-444EA8598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D596532-29CD-464F-AB08-1EB23847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B4A96A6-7404-4EC6-B01B-0168ACC7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2D57090-6883-40EA-B927-745D1F05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701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7EA21-3107-43C7-A661-5DC864EC7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C83D418-9123-4EF5-9816-D76B64840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314008BA-596C-4D16-8F7D-4C8D92631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3FFE8D5-DA39-4C83-98FA-F8AEB65C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528AE53-8456-4D96-ABB5-8E0EE3A3F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B05C70A-9A2C-4D4C-9B00-3764E8AB4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43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6CC00-0967-412B-948F-24619D01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11EBCA9-7647-4E21-92E8-B0D5E9B8A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39BEE34-E73D-49E1-A7CB-CA19F7B26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D07700E2-6E45-442A-B171-F7947CE2B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57AD1B4-5125-4FFD-B8A0-E71FB37AC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FDB7843-4E81-4887-8950-7974F889A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86F9BA2C-73D8-44D2-AAF3-FFB681F4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DF00D45-7B87-4CA8-97FE-742C8694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012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208FE-0C7A-4636-9A3B-B7E449CF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E5C71798-630C-4E23-9934-F3A0110E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A969266-9B9E-43F2-AD52-CEE8FC93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F7A8DFA2-DD63-48E7-B435-6E50551E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605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BA0AD4D-95D6-460B-83CE-BB4837B0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994C831C-D2A8-4257-8454-D7916017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CC12241-CD76-4FD0-A06D-F8EF7D9D5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996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DCA56-6417-4A10-8395-500B26AB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EC87B53-2669-4335-95F1-A62A573F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E349D16-997D-4F73-95FB-8AFBEAE55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858BBF6-3E98-49DC-B7EC-C93F6243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2A2F35-4595-4B1F-BD43-215B0D98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6453179-38B8-4A40-A9F5-06AD68D8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018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E32BE-FB5E-4860-8536-F4D2859B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9C2495DC-4621-4FCB-930E-9EFF39194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5557325-D6D3-4F3C-9452-88D2ABA53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6BAA805-A25F-4FB6-BE10-129420045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E3C6858-094B-4291-9308-847517B1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FC80557-2D48-495A-8387-A931C9BB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108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9D18D22-90BB-4F20-8A1C-B6CB982B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89747FD-1173-44AD-B4DE-84DD46AC0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04B109D-E19D-437E-8FE3-0766E2415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1111F-CEA3-4AE8-97F1-C0E0C144333E}" type="datetimeFigureOut">
              <a:rPr lang="pt-PT" smtClean="0"/>
              <a:t>05/11/2019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29AD8A0-8A4C-4337-A2BD-331676523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DF1295A-47AB-408D-BD4E-EC7F0158C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C759C-B4B8-4BFA-B5F2-B99253D6EE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408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mgaleriavirtual.wordpress.com/maos-a-obra-projeto-de-arte-educacao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apmgaleriavirtual.wordpress.com/arte-na-ru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hyperlink" Target="https://apmgaleriavirtual.wordpress.com/curtas-2016/curtas-fora-de-porta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9iFueSF8Lhdc3JaWUVGbFNrNk0/view" TargetMode="External"/><Relationship Id="rId2" Type="http://schemas.openxmlformats.org/officeDocument/2006/relationships/hyperlink" Target="http://quadernsanimacio.net/ANTERIORES/veintitres/index_htm_files/Um%20Olhar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BB5C-9E97-4C23-93BB-20940BE175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sz="3200" dirty="0">
                <a:latin typeface="+mn-lt"/>
              </a:rPr>
              <a:t>Ana da Silva</a:t>
            </a:r>
            <a:br>
              <a:rPr lang="pt-PT" sz="3200" dirty="0">
                <a:latin typeface="+mn-lt"/>
              </a:rPr>
            </a:br>
            <a:r>
              <a:rPr lang="pt-PT" sz="3200" dirty="0">
                <a:latin typeface="+mn-lt"/>
              </a:rPr>
              <a:t>Escola Superior de Educação </a:t>
            </a:r>
            <a:br>
              <a:rPr lang="pt-PT" sz="3200" dirty="0">
                <a:latin typeface="+mn-lt"/>
              </a:rPr>
            </a:br>
            <a:r>
              <a:rPr lang="pt-PT" sz="3200" dirty="0">
                <a:latin typeface="+mn-lt"/>
              </a:rPr>
              <a:t>do Instituto Politécnico de Santarém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591" y="4079875"/>
            <a:ext cx="10909190" cy="1655762"/>
          </a:xfrm>
        </p:spPr>
        <p:txBody>
          <a:bodyPr/>
          <a:lstStyle/>
          <a:p>
            <a:r>
              <a:rPr lang="fr-FR" b="1" dirty="0"/>
              <a:t>Arts Visuels et Patrimoine Culturel comme Territoires d’Animation Créatrice.</a:t>
            </a:r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85412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44976"/>
          </a:xfrm>
        </p:spPr>
        <p:txBody>
          <a:bodyPr>
            <a:noAutofit/>
          </a:bodyPr>
          <a:lstStyle/>
          <a:p>
            <a:r>
              <a:rPr lang="fr-FR" sz="3200" b="1" dirty="0"/>
              <a:t>PROJET </a:t>
            </a:r>
            <a:r>
              <a:rPr lang="fr-FR" sz="3200" b="1" i="1" dirty="0"/>
              <a:t>MÃOS À OBRA</a:t>
            </a:r>
            <a:br>
              <a:rPr lang="fr-FR" sz="3200" b="1" i="1" dirty="0"/>
            </a:br>
            <a:endParaRPr lang="pt-PT" sz="3200" b="1" dirty="0"/>
          </a:p>
        </p:txBody>
      </p:sp>
      <p:grpSp>
        <p:nvGrpSpPr>
          <p:cNvPr id="11" name="Grupo 19">
            <a:extLst>
              <a:ext uri="{FF2B5EF4-FFF2-40B4-BE49-F238E27FC236}">
                <a16:creationId xmlns:a16="http://schemas.microsoft.com/office/drawing/2014/main" id="{33B41AD8-8EFD-45F4-AAEF-F44BE8B6061C}"/>
              </a:ext>
            </a:extLst>
          </p:cNvPr>
          <p:cNvGrpSpPr/>
          <p:nvPr/>
        </p:nvGrpSpPr>
        <p:grpSpPr>
          <a:xfrm>
            <a:off x="1051269" y="556591"/>
            <a:ext cx="3436096" cy="5212509"/>
            <a:chOff x="0" y="0"/>
            <a:chExt cx="5401945" cy="8194675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45EFC12-24F6-4EE8-AF83-D81DB3445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52900"/>
              <a:ext cx="5388610" cy="4041775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6334022-53E2-47F4-8211-817973E19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401945" cy="4050665"/>
            </a:xfrm>
            <a:prstGeom prst="rect">
              <a:avLst/>
            </a:prstGeom>
          </p:spPr>
        </p:pic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8AA584B9-D621-4C10-A946-3B5B2B4D2F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64" y="556591"/>
            <a:ext cx="6951246" cy="521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44976"/>
          </a:xfrm>
        </p:spPr>
        <p:txBody>
          <a:bodyPr>
            <a:noAutofit/>
          </a:bodyPr>
          <a:lstStyle/>
          <a:p>
            <a:r>
              <a:rPr lang="fr-FR" sz="3200" b="1" dirty="0"/>
              <a:t>PROJET </a:t>
            </a:r>
            <a:r>
              <a:rPr lang="fr-FR" sz="3200" b="1" i="1" dirty="0"/>
              <a:t>MÃOS À OBRA</a:t>
            </a:r>
            <a:br>
              <a:rPr lang="fr-FR" sz="3200" b="1" i="1" dirty="0"/>
            </a:br>
            <a:endParaRPr lang="pt-PT" sz="32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0EABE84-1D4A-48F3-B2F1-8B9A5B8930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79" y="658726"/>
            <a:ext cx="10389151" cy="58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34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7318" y="1908313"/>
            <a:ext cx="5454594" cy="4094922"/>
          </a:xfrm>
        </p:spPr>
        <p:txBody>
          <a:bodyPr>
            <a:normAutofit/>
          </a:bodyPr>
          <a:lstStyle/>
          <a:p>
            <a:r>
              <a:rPr lang="fr-FR" dirty="0" err="1"/>
              <a:t>étudiant.e.s</a:t>
            </a:r>
            <a:r>
              <a:rPr lang="fr-FR" dirty="0"/>
              <a:t> en arts plastiques, </a:t>
            </a:r>
          </a:p>
          <a:p>
            <a:r>
              <a:rPr lang="fr-FR" dirty="0" err="1"/>
              <a:t>étudiant.e.s</a:t>
            </a:r>
            <a:r>
              <a:rPr lang="fr-FR" dirty="0"/>
              <a:t> en multimédia et</a:t>
            </a:r>
          </a:p>
          <a:p>
            <a:r>
              <a:rPr lang="fr-FR" dirty="0" err="1"/>
              <a:t>étudiant.e.s</a:t>
            </a:r>
            <a:r>
              <a:rPr lang="fr-FR" dirty="0"/>
              <a:t> en animation socioculturelle </a:t>
            </a:r>
          </a:p>
          <a:p>
            <a:r>
              <a:rPr lang="fr-FR" dirty="0"/>
              <a:t>sont invités à se retrouver, avec tous types d’autres personnes, pendant un weekend, pour cocréer des courts-métrages en 24h et les exhiber dans un espace culturel de la communauté locale.</a:t>
            </a:r>
            <a:endParaRPr lang="pt-PT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318" y="541918"/>
            <a:ext cx="9144000" cy="944976"/>
          </a:xfrm>
        </p:spPr>
        <p:txBody>
          <a:bodyPr>
            <a:noAutofit/>
          </a:bodyPr>
          <a:lstStyle/>
          <a:p>
            <a:r>
              <a:rPr lang="pt-PT" sz="3200" b="1" dirty="0"/>
              <a:t>PROJET CURTAS FORA DE PORTAS</a:t>
            </a:r>
            <a:br>
              <a:rPr lang="pt-PT" sz="3200" b="1" dirty="0"/>
            </a:br>
            <a:r>
              <a:rPr lang="pt-PT" sz="3200" b="1" dirty="0"/>
              <a:t>Court-</a:t>
            </a:r>
            <a:r>
              <a:rPr lang="pt-PT" sz="3200" b="1" dirty="0" err="1"/>
              <a:t>métrages</a:t>
            </a:r>
            <a:r>
              <a:rPr lang="pt-PT" sz="3200" b="1" dirty="0"/>
              <a:t> </a:t>
            </a:r>
            <a:r>
              <a:rPr lang="pt-PT" sz="3200" b="1" dirty="0" err="1"/>
              <a:t>hors</a:t>
            </a:r>
            <a:r>
              <a:rPr lang="pt-PT" sz="3200" b="1" dirty="0"/>
              <a:t> </a:t>
            </a:r>
            <a:r>
              <a:rPr lang="pt-PT" sz="3200" b="1" dirty="0" err="1"/>
              <a:t>murs</a:t>
            </a:r>
            <a:endParaRPr lang="pt-PT" sz="32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382128-CDEF-4322-AA5E-F1E0503CD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" y="1989593"/>
            <a:ext cx="5925813" cy="29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318" y="541918"/>
            <a:ext cx="9144000" cy="944976"/>
          </a:xfrm>
        </p:spPr>
        <p:txBody>
          <a:bodyPr>
            <a:noAutofit/>
          </a:bodyPr>
          <a:lstStyle/>
          <a:p>
            <a:r>
              <a:rPr lang="pt-PT" sz="3200" b="1" dirty="0"/>
              <a:t>PROJET CURTAS FORA DE PORTAS</a:t>
            </a:r>
            <a:br>
              <a:rPr lang="pt-PT" sz="3200" b="1" dirty="0"/>
            </a:br>
            <a:endParaRPr lang="pt-PT" sz="3200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CAD5231-A15E-4DF0-9225-456ED5F5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9" y="1996440"/>
            <a:ext cx="6095999" cy="307256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3D14565-54E9-460E-83B2-EC8C77C7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36" y="1892717"/>
            <a:ext cx="6077464" cy="31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91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318" y="541918"/>
            <a:ext cx="9144000" cy="944976"/>
          </a:xfrm>
        </p:spPr>
        <p:txBody>
          <a:bodyPr>
            <a:noAutofit/>
          </a:bodyPr>
          <a:lstStyle/>
          <a:p>
            <a:r>
              <a:rPr lang="pt-PT" sz="3200" b="1" dirty="0"/>
              <a:t>PROJET CURTAS FORA DE PORTAS</a:t>
            </a:r>
            <a:br>
              <a:rPr lang="pt-PT" sz="3200" b="1" dirty="0"/>
            </a:br>
            <a:r>
              <a:rPr lang="pt-PT" sz="3200" b="1" dirty="0"/>
              <a:t>DES SURPRISES LE DIMANCHE SOIR</a:t>
            </a:r>
            <a:br>
              <a:rPr lang="pt-PT" sz="3200" b="1" dirty="0"/>
            </a:br>
            <a:endParaRPr lang="pt-PT" sz="32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0D7DF7-3B96-48B2-9E56-8F0DAA55C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1062037"/>
            <a:ext cx="921067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3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318" y="541918"/>
            <a:ext cx="9144000" cy="944976"/>
          </a:xfrm>
        </p:spPr>
        <p:txBody>
          <a:bodyPr>
            <a:noAutofit/>
          </a:bodyPr>
          <a:lstStyle/>
          <a:p>
            <a:r>
              <a:rPr lang="pt-PT" sz="3200" b="1" dirty="0"/>
              <a:t>PROJET CURTAS FORA DE PORTAS</a:t>
            </a:r>
            <a:br>
              <a:rPr lang="pt-PT" sz="3200" b="1" dirty="0"/>
            </a:br>
            <a:endParaRPr lang="pt-PT" sz="3200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E2A880-FBB5-4ED0-86C2-2BF1D21C5FA0}"/>
              </a:ext>
            </a:extLst>
          </p:cNvPr>
          <p:cNvSpPr txBox="1"/>
          <p:nvPr/>
        </p:nvSpPr>
        <p:spPr>
          <a:xfrm>
            <a:off x="326967" y="1248342"/>
            <a:ext cx="4321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prévisible</a:t>
            </a:r>
            <a:r>
              <a:rPr lang="pt-PT" dirty="0"/>
              <a:t> / </a:t>
            </a:r>
            <a:r>
              <a:rPr lang="pt-PT" dirty="0" err="1"/>
              <a:t>idée</a:t>
            </a:r>
            <a:r>
              <a:rPr lang="pt-PT" dirty="0"/>
              <a:t> </a:t>
            </a:r>
            <a:r>
              <a:rPr lang="pt-PT" dirty="0" err="1"/>
              <a:t>préalable</a:t>
            </a:r>
            <a:r>
              <a:rPr lang="pt-PT" dirty="0"/>
              <a:t> </a:t>
            </a:r>
            <a:r>
              <a:rPr lang="pt-PT" dirty="0" err="1"/>
              <a:t>et</a:t>
            </a:r>
            <a:r>
              <a:rPr lang="pt-PT" dirty="0"/>
              <a:t> court-</a:t>
            </a:r>
            <a:r>
              <a:rPr lang="pt-PT" dirty="0" err="1"/>
              <a:t>metrage</a:t>
            </a:r>
            <a:r>
              <a:rPr lang="pt-PT" dirty="0"/>
              <a:t> </a:t>
            </a:r>
          </a:p>
          <a:p>
            <a:r>
              <a:rPr lang="pt-PT" dirty="0" err="1"/>
              <a:t>planifié</a:t>
            </a:r>
            <a:r>
              <a:rPr lang="pt-PT" dirty="0"/>
              <a:t> </a:t>
            </a:r>
            <a:r>
              <a:rPr lang="pt-PT" dirty="0" err="1"/>
              <a:t>samedi</a:t>
            </a:r>
            <a:r>
              <a:rPr lang="pt-PT" dirty="0"/>
              <a:t> </a:t>
            </a:r>
            <a:r>
              <a:rPr lang="pt-PT" dirty="0" err="1"/>
              <a:t>matin</a:t>
            </a:r>
            <a:r>
              <a:rPr lang="pt-PT" dirty="0"/>
              <a:t> | 2014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396395F-7E4A-481B-857B-8177988680D0}"/>
              </a:ext>
            </a:extLst>
          </p:cNvPr>
          <p:cNvSpPr txBox="1"/>
          <p:nvPr/>
        </p:nvSpPr>
        <p:spPr>
          <a:xfrm>
            <a:off x="6096000" y="1284209"/>
            <a:ext cx="630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imprévisible</a:t>
            </a:r>
            <a:r>
              <a:rPr lang="pt-PT" dirty="0"/>
              <a:t> / </a:t>
            </a:r>
            <a:r>
              <a:rPr lang="pt-PT" dirty="0" err="1"/>
              <a:t>idée</a:t>
            </a:r>
            <a:r>
              <a:rPr lang="pt-PT" dirty="0"/>
              <a:t> </a:t>
            </a:r>
            <a:r>
              <a:rPr lang="pt-PT" dirty="0" err="1"/>
              <a:t>survenue</a:t>
            </a:r>
            <a:r>
              <a:rPr lang="pt-PT" dirty="0"/>
              <a:t> </a:t>
            </a:r>
            <a:r>
              <a:rPr lang="pt-PT" dirty="0" err="1"/>
              <a:t>pendant</a:t>
            </a:r>
            <a:r>
              <a:rPr lang="pt-PT" dirty="0"/>
              <a:t> </a:t>
            </a:r>
            <a:r>
              <a:rPr lang="pt-PT" dirty="0" err="1"/>
              <a:t>le</a:t>
            </a:r>
            <a:r>
              <a:rPr lang="pt-PT" dirty="0"/>
              <a:t> </a:t>
            </a:r>
            <a:r>
              <a:rPr lang="pt-PT" dirty="0" err="1"/>
              <a:t>processus</a:t>
            </a:r>
            <a:r>
              <a:rPr lang="pt-PT" dirty="0"/>
              <a:t> de </a:t>
            </a:r>
            <a:r>
              <a:rPr lang="pt-PT" dirty="0" err="1"/>
              <a:t>création</a:t>
            </a:r>
            <a:r>
              <a:rPr lang="pt-PT" dirty="0"/>
              <a:t> </a:t>
            </a:r>
            <a:r>
              <a:rPr lang="pt-PT" dirty="0" err="1"/>
              <a:t>et</a:t>
            </a:r>
            <a:r>
              <a:rPr lang="pt-PT" dirty="0"/>
              <a:t> </a:t>
            </a:r>
          </a:p>
          <a:p>
            <a:r>
              <a:rPr lang="pt-PT" dirty="0"/>
              <a:t>court-metragem non </a:t>
            </a:r>
            <a:r>
              <a:rPr lang="pt-PT" dirty="0" err="1"/>
              <a:t>planifié</a:t>
            </a:r>
            <a:r>
              <a:rPr lang="pt-PT" dirty="0"/>
              <a:t> </a:t>
            </a:r>
            <a:r>
              <a:rPr lang="pt-PT" dirty="0" err="1"/>
              <a:t>samedi</a:t>
            </a:r>
            <a:r>
              <a:rPr lang="pt-PT" dirty="0"/>
              <a:t> </a:t>
            </a:r>
            <a:r>
              <a:rPr lang="pt-PT" dirty="0" err="1"/>
              <a:t>matin</a:t>
            </a:r>
            <a:r>
              <a:rPr lang="pt-PT" dirty="0"/>
              <a:t> | </a:t>
            </a:r>
            <a:r>
              <a:rPr lang="pt-PT" b="1" dirty="0"/>
              <a:t>2017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51977CB-5809-4053-B80B-1884C38CE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732" y="2695811"/>
            <a:ext cx="6099698" cy="27863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5F7C71A-E0E4-43D4-A829-A4D17FC9E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67" y="2695811"/>
            <a:ext cx="4885113" cy="27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45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32667"/>
            <a:ext cx="9144000" cy="495101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Territoires multidisciplinaires et </a:t>
            </a:r>
            <a:r>
              <a:rPr lang="fr-FR" b="1" dirty="0" err="1"/>
              <a:t>multi-«professionnels</a:t>
            </a:r>
            <a:r>
              <a:rPr lang="fr-FR" b="1" dirty="0"/>
              <a:t>»</a:t>
            </a:r>
            <a:r>
              <a:rPr lang="fr-FR" dirty="0"/>
              <a:t> où </a:t>
            </a:r>
            <a:r>
              <a:rPr lang="fr-FR" dirty="0" err="1"/>
              <a:t>étudiant.e.s</a:t>
            </a:r>
            <a:r>
              <a:rPr lang="fr-FR" dirty="0"/>
              <a:t> et d’autres personnes apprennent sans être enseignés.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Territoires vivants </a:t>
            </a:r>
            <a:r>
              <a:rPr lang="fr-FR" dirty="0"/>
              <a:t>(ré)appropriés et partagés </a:t>
            </a:r>
            <a:r>
              <a:rPr lang="fr-FR" b="1" dirty="0"/>
              <a:t>où a lieu l’expérience artistique</a:t>
            </a:r>
            <a:r>
              <a:rPr lang="fr-FR" dirty="0"/>
              <a:t>.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Territoires-projets de </a:t>
            </a:r>
            <a:r>
              <a:rPr lang="fr-FR" dirty="0"/>
              <a:t>personnes en (inter)</a:t>
            </a:r>
            <a:r>
              <a:rPr lang="fr-FR" b="1" dirty="0" err="1"/>
              <a:t>particiaction</a:t>
            </a:r>
            <a:r>
              <a:rPr lang="fr-FR" dirty="0"/>
              <a:t>(création)transformation collective.</a:t>
            </a:r>
          </a:p>
          <a:p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b="1" dirty="0" err="1"/>
              <a:t>Territoires</a:t>
            </a:r>
            <a:r>
              <a:rPr lang="pt-PT" b="1" dirty="0"/>
              <a:t> d’</a:t>
            </a:r>
            <a:r>
              <a:rPr lang="pt-PT" b="1" dirty="0" err="1"/>
              <a:t>animation</a:t>
            </a:r>
            <a:r>
              <a:rPr lang="pt-PT" b="1" dirty="0"/>
              <a:t> </a:t>
            </a:r>
            <a:r>
              <a:rPr lang="pt-PT" b="1" dirty="0" err="1"/>
              <a:t>créatrice</a:t>
            </a:r>
            <a:r>
              <a:rPr lang="pt-PT" b="1" dirty="0"/>
              <a:t> </a:t>
            </a:r>
            <a:r>
              <a:rPr lang="pt-PT" dirty="0" err="1"/>
              <a:t>avec</a:t>
            </a:r>
            <a:r>
              <a:rPr lang="pt-PT" dirty="0"/>
              <a:t> </a:t>
            </a:r>
            <a:r>
              <a:rPr lang="pt-PT" dirty="0" err="1"/>
              <a:t>des</a:t>
            </a:r>
            <a:r>
              <a:rPr lang="pt-PT" dirty="0"/>
              <a:t> </a:t>
            </a:r>
            <a:r>
              <a:rPr lang="pt-PT" dirty="0" err="1"/>
              <a:t>groupes</a:t>
            </a:r>
            <a:r>
              <a:rPr lang="pt-PT" dirty="0"/>
              <a:t>/</a:t>
            </a:r>
            <a:r>
              <a:rPr lang="pt-PT" dirty="0" err="1"/>
              <a:t>des</a:t>
            </a:r>
            <a:r>
              <a:rPr lang="pt-PT" dirty="0"/>
              <a:t> </a:t>
            </a:r>
            <a:r>
              <a:rPr lang="pt-PT" dirty="0" err="1"/>
              <a:t>personnes</a:t>
            </a:r>
            <a:r>
              <a:rPr lang="pt-PT" dirty="0"/>
              <a:t> </a:t>
            </a:r>
            <a:r>
              <a:rPr lang="pt-PT" b="1" dirty="0" err="1"/>
              <a:t>pour</a:t>
            </a:r>
            <a:r>
              <a:rPr lang="pt-PT" b="1" dirty="0"/>
              <a:t> </a:t>
            </a:r>
            <a:r>
              <a:rPr lang="pt-PT" b="1" dirty="0" err="1"/>
              <a:t>faire</a:t>
            </a:r>
            <a:r>
              <a:rPr lang="pt-PT" b="1" dirty="0"/>
              <a:t> </a:t>
            </a:r>
            <a:r>
              <a:rPr lang="pt-PT" b="1" dirty="0" err="1"/>
              <a:t>culture</a:t>
            </a:r>
            <a:r>
              <a:rPr lang="pt-PT" dirty="0"/>
              <a:t>, </a:t>
            </a:r>
            <a:r>
              <a:rPr lang="pt-PT" dirty="0" err="1"/>
              <a:t>plutôt</a:t>
            </a:r>
            <a:r>
              <a:rPr lang="pt-PT" dirty="0"/>
              <a:t> que d’</a:t>
            </a:r>
            <a:r>
              <a:rPr lang="pt-PT" dirty="0" err="1"/>
              <a:t>intervention</a:t>
            </a:r>
            <a:r>
              <a:rPr lang="pt-PT" dirty="0"/>
              <a:t> </a:t>
            </a:r>
            <a:r>
              <a:rPr lang="pt-PT" dirty="0" err="1"/>
              <a:t>socioculturelle</a:t>
            </a:r>
            <a:r>
              <a:rPr lang="pt-PT" dirty="0"/>
              <a:t> </a:t>
            </a:r>
            <a:r>
              <a:rPr lang="pt-PT" dirty="0" err="1"/>
              <a:t>pour</a:t>
            </a:r>
            <a:r>
              <a:rPr lang="pt-PT" dirty="0"/>
              <a:t> </a:t>
            </a:r>
            <a:r>
              <a:rPr lang="pt-PT" dirty="0" err="1"/>
              <a:t>les</a:t>
            </a:r>
            <a:r>
              <a:rPr lang="pt-PT" dirty="0"/>
              <a:t> “</a:t>
            </a:r>
            <a:r>
              <a:rPr lang="pt-PT" dirty="0" err="1"/>
              <a:t>aider</a:t>
            </a:r>
            <a:r>
              <a:rPr lang="pt-PT" dirty="0"/>
              <a:t>”, </a:t>
            </a:r>
            <a:r>
              <a:rPr lang="pt-PT" dirty="0" err="1"/>
              <a:t>les</a:t>
            </a:r>
            <a:r>
              <a:rPr lang="pt-PT" dirty="0"/>
              <a:t> “</a:t>
            </a:r>
            <a:r>
              <a:rPr lang="pt-PT" dirty="0" err="1"/>
              <a:t>soutenir</a:t>
            </a:r>
            <a:r>
              <a:rPr lang="pt-PT" dirty="0"/>
              <a:t>”, </a:t>
            </a:r>
            <a:r>
              <a:rPr lang="pt-PT" dirty="0" err="1"/>
              <a:t>les</a:t>
            </a:r>
            <a:r>
              <a:rPr lang="pt-PT" dirty="0"/>
              <a:t> “</a:t>
            </a:r>
            <a:r>
              <a:rPr lang="pt-PT" dirty="0" err="1"/>
              <a:t>acompagner</a:t>
            </a:r>
            <a:r>
              <a:rPr lang="pt-PT" dirty="0"/>
              <a:t>” </a:t>
            </a:r>
            <a:r>
              <a:rPr lang="pt-PT" dirty="0" err="1"/>
              <a:t>dans</a:t>
            </a:r>
            <a:r>
              <a:rPr lang="pt-PT" dirty="0"/>
              <a:t> </a:t>
            </a:r>
            <a:r>
              <a:rPr lang="pt-PT" dirty="0" err="1"/>
              <a:t>un</a:t>
            </a:r>
            <a:r>
              <a:rPr lang="pt-PT" dirty="0"/>
              <a:t> </a:t>
            </a:r>
            <a:r>
              <a:rPr lang="pt-PT" dirty="0" err="1"/>
              <a:t>projet</a:t>
            </a:r>
            <a:r>
              <a:rPr lang="pt-PT" dirty="0"/>
              <a:t> </a:t>
            </a:r>
            <a:r>
              <a:rPr lang="pt-PT" dirty="0" err="1"/>
              <a:t>culturel</a:t>
            </a:r>
            <a:r>
              <a:rPr lang="pt-PT" dirty="0"/>
              <a:t>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1190"/>
            <a:ext cx="9144000" cy="944976"/>
          </a:xfrm>
        </p:spPr>
        <p:txBody>
          <a:bodyPr>
            <a:noAutofit/>
          </a:bodyPr>
          <a:lstStyle/>
          <a:p>
            <a:r>
              <a:rPr lang="pt-PT" sz="3200" b="1" dirty="0"/>
              <a:t>QUELS TERRITOIRES?</a:t>
            </a:r>
          </a:p>
        </p:txBody>
      </p:sp>
    </p:spTree>
    <p:extLst>
      <p:ext uri="{BB962C8B-B14F-4D97-AF65-F5344CB8AC3E}">
        <p14:creationId xmlns:p14="http://schemas.microsoft.com/office/powerpoint/2010/main" val="128891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9100" y="1204291"/>
            <a:ext cx="3677920" cy="430165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/>
              <a:t>Territoires œuvres d’art </a:t>
            </a:r>
            <a:r>
              <a:rPr lang="fr-FR" dirty="0"/>
              <a:t>qui enrichissent le patrimoine culturel des territoires lieux-vivants.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6"/>
            <a:ext cx="9144000" cy="944976"/>
          </a:xfrm>
        </p:spPr>
        <p:txBody>
          <a:bodyPr>
            <a:noAutofit/>
          </a:bodyPr>
          <a:lstStyle/>
          <a:p>
            <a:r>
              <a:rPr lang="pt-PT" sz="3200" b="1" dirty="0"/>
              <a:t>QUELS TERRITOIRES?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3851A32-85FF-4E53-8C62-BB1C5EB04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" y="1146166"/>
            <a:ext cx="7134860" cy="47565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F31B92C-46A4-44EF-BB64-420F37F0A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2774603"/>
            <a:ext cx="3749346" cy="18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14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561" y="645284"/>
            <a:ext cx="9144000" cy="575154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La recherche scientifique dans le domaine des arts et de l'éducation non formelle peut être axée sur la créativité plutôt que sur la résolution de problèmes;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Ressources pour l’animation créatrice: engager les </a:t>
            </a:r>
            <a:r>
              <a:rPr lang="fr-FR" sz="2000" dirty="0" err="1"/>
              <a:t>étudiant.e.s</a:t>
            </a:r>
            <a:r>
              <a:rPr lang="fr-FR" sz="2000" dirty="0"/>
              <a:t> en art et étudiants en animation socioculturelle / engager les institutions d’enseignement supérieur;</a:t>
            </a:r>
            <a:endParaRPr lang="pt-P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Le processus créatif et participatif d’apprentissage par projet a un impact positif important sur la façon dont les </a:t>
            </a:r>
            <a:r>
              <a:rPr lang="fr-FR" sz="2000" dirty="0" err="1"/>
              <a:t>étudiant.e.s</a:t>
            </a:r>
            <a:r>
              <a:rPr lang="fr-FR" sz="2000" dirty="0"/>
              <a:t> perçoivent et expérimentent l’art, sur leur estime de soi et leurs interactions sociales;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Les </a:t>
            </a:r>
            <a:r>
              <a:rPr lang="fr-FR" sz="2000" dirty="0" err="1"/>
              <a:t>étudiant.e.s</a:t>
            </a:r>
            <a:r>
              <a:rPr lang="fr-FR" sz="2000" dirty="0"/>
              <a:t> apprécient l'expérience principalement pour sa dimension humaine et pour l'opportunité de développer des compétences en matière de travail social, artistique et culturel, pour lesquels </a:t>
            </a:r>
            <a:r>
              <a:rPr lang="fr-FR" sz="2000" dirty="0" err="1"/>
              <a:t>ils.elles</a:t>
            </a:r>
            <a:r>
              <a:rPr lang="fr-FR" sz="2000" dirty="0"/>
              <a:t> ne sont pas </a:t>
            </a:r>
            <a:r>
              <a:rPr lang="fr-FR" sz="2000" dirty="0" err="1"/>
              <a:t>préparé.e.s</a:t>
            </a:r>
            <a:r>
              <a:rPr lang="fr-FR" sz="2000" dirty="0"/>
              <a:t> par les programmes d'études, trop centrés sur des savoirs et des </a:t>
            </a:r>
            <a:r>
              <a:rPr lang="fr-FR" sz="2000" dirty="0" err="1"/>
              <a:t>savoirs-faire</a:t>
            </a:r>
            <a:r>
              <a:rPr lang="fr-FR" sz="2000" dirty="0"/>
              <a:t>.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Les institutions locales apprécient les expériences principalement pour leur dimension humaine et la possibilité d'améliorer l'esthétique de leurs espaces et la conservation de leur patrimoine culturel. </a:t>
            </a:r>
            <a:endParaRPr lang="pt-PT" sz="2000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561" y="80742"/>
            <a:ext cx="9144000" cy="564542"/>
          </a:xfrm>
        </p:spPr>
        <p:txBody>
          <a:bodyPr>
            <a:noAutofit/>
          </a:bodyPr>
          <a:lstStyle/>
          <a:p>
            <a:r>
              <a:rPr lang="pt-PT" sz="3200" b="1"/>
              <a:t>QUELQUES PISTES</a:t>
            </a:r>
            <a:endParaRPr lang="pt-PT" sz="3200" b="1" dirty="0"/>
          </a:p>
        </p:txBody>
      </p:sp>
    </p:spTree>
    <p:extLst>
      <p:ext uri="{BB962C8B-B14F-4D97-AF65-F5344CB8AC3E}">
        <p14:creationId xmlns:p14="http://schemas.microsoft.com/office/powerpoint/2010/main" val="3228392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561" y="1025718"/>
            <a:ext cx="9144000" cy="5751540"/>
          </a:xfrm>
        </p:spPr>
        <p:txBody>
          <a:bodyPr>
            <a:noAutofit/>
          </a:bodyPr>
          <a:lstStyle/>
          <a:p>
            <a:endParaRPr lang="pt-PT" dirty="0"/>
          </a:p>
          <a:p>
            <a:r>
              <a:rPr lang="pt-PT" sz="1400" dirty="0"/>
              <a:t>PROJET ARTE NA RUA</a:t>
            </a:r>
          </a:p>
          <a:p>
            <a:r>
              <a:rPr lang="pt-PT" sz="1400" dirty="0">
                <a:hlinkClick r:id="rId2"/>
              </a:rPr>
              <a:t>https://apmgaleriavirtual.wordpress.com/arte-na-rua/</a:t>
            </a:r>
            <a:r>
              <a:rPr lang="pt-PT" sz="1400" dirty="0"/>
              <a:t> </a:t>
            </a:r>
          </a:p>
          <a:p>
            <a:endParaRPr lang="pt-PT" sz="1400" dirty="0"/>
          </a:p>
          <a:p>
            <a:endParaRPr lang="pt-PT" sz="1400" dirty="0"/>
          </a:p>
          <a:p>
            <a:endParaRPr lang="pt-PT" sz="1400" dirty="0"/>
          </a:p>
          <a:p>
            <a:endParaRPr lang="pt-PT" sz="1400" dirty="0"/>
          </a:p>
          <a:p>
            <a:endParaRPr lang="pt-PT" sz="1400" dirty="0"/>
          </a:p>
          <a:p>
            <a:r>
              <a:rPr lang="pt-PT" sz="1400" dirty="0"/>
              <a:t>PROJET MÃOS À OBRA</a:t>
            </a:r>
          </a:p>
          <a:p>
            <a:r>
              <a:rPr lang="pt-PT" sz="1400" dirty="0">
                <a:hlinkClick r:id="rId3"/>
              </a:rPr>
              <a:t>https://apmgaleriavirtual.wordpress.com/maos-a-obra-projeto-de-arte-educacao/</a:t>
            </a:r>
            <a:r>
              <a:rPr lang="pt-PT" sz="1400" dirty="0"/>
              <a:t> </a:t>
            </a:r>
          </a:p>
          <a:p>
            <a:endParaRPr lang="pt-PT" sz="1400" dirty="0"/>
          </a:p>
          <a:p>
            <a:endParaRPr lang="pt-PT" sz="1400" dirty="0"/>
          </a:p>
          <a:p>
            <a:endParaRPr lang="pt-PT" sz="1400" dirty="0"/>
          </a:p>
          <a:p>
            <a:endParaRPr lang="pt-PT" sz="1400" dirty="0"/>
          </a:p>
          <a:p>
            <a:r>
              <a:rPr lang="pt-PT" sz="1400" dirty="0"/>
              <a:t>PROJET CURTAS FORA DE PORTAS</a:t>
            </a:r>
          </a:p>
          <a:p>
            <a:endParaRPr lang="pt-PT" sz="1400" dirty="0"/>
          </a:p>
          <a:p>
            <a:r>
              <a:rPr lang="pt-PT" sz="1400" dirty="0">
                <a:hlinkClick r:id="rId4"/>
              </a:rPr>
              <a:t>https://apmgaleriavirtual.wordpress.com/curtas-2016/curtas-fora-de-portas/</a:t>
            </a:r>
            <a:r>
              <a:rPr lang="pt-PT" sz="1400" dirty="0"/>
              <a:t> 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742"/>
            <a:ext cx="9144000" cy="944976"/>
          </a:xfrm>
        </p:spPr>
        <p:txBody>
          <a:bodyPr>
            <a:noAutofit/>
          </a:bodyPr>
          <a:lstStyle/>
          <a:p>
            <a:r>
              <a:rPr lang="pt-PT" sz="3200" b="1" dirty="0"/>
              <a:t>LIENS POUR LES TERRITOIRES-PROJETS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167BD1-0ACE-4DF7-BA91-A25F0BC0833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3425213"/>
            <a:ext cx="1346200" cy="1346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7629304-E16B-4ACB-898B-EEF5B28E9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1" y="571154"/>
            <a:ext cx="2799080" cy="27990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1B062C1-DDDE-40A9-9B90-CADF0C201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3" y="5696810"/>
            <a:ext cx="2156834" cy="10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8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BB5C-9E97-4C23-93BB-20940BE1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7200" y="568959"/>
            <a:ext cx="9144000" cy="1000443"/>
          </a:xfrm>
        </p:spPr>
        <p:txBody>
          <a:bodyPr>
            <a:normAutofit/>
          </a:bodyPr>
          <a:lstStyle/>
          <a:p>
            <a:r>
              <a:rPr lang="fr-FR" sz="3200" dirty="0"/>
              <a:t>Dimension socioculturelle de l'éducation non formelle à travers des projets basés sur la créativité.</a:t>
            </a:r>
            <a:endParaRPr lang="pt-PT" sz="3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45A10E1-763B-48A4-9A1D-8686C40C8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40" y="1671002"/>
            <a:ext cx="7213600" cy="4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45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CCD33-068F-48FE-B78F-ECC6290B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RÉFÉRENCES BIBLIOGRAPHIQUES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B1BA5B9-E12B-41F0-AF49-A12D4F117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/>
              <a:t>Da Silva, Ana (2016). Um olhar sobre o passado da animação sociocultural para um futuro menos tecnológico e mais humano. </a:t>
            </a:r>
            <a:r>
              <a:rPr lang="pt-PT" dirty="0" err="1"/>
              <a:t>Quaderns</a:t>
            </a:r>
            <a:r>
              <a:rPr lang="pt-PT" dirty="0"/>
              <a:t> d'</a:t>
            </a:r>
            <a:r>
              <a:rPr lang="pt-PT" dirty="0" err="1"/>
              <a:t>Animació</a:t>
            </a:r>
            <a:r>
              <a:rPr lang="pt-PT" dirty="0"/>
              <a:t> i </a:t>
            </a:r>
            <a:r>
              <a:rPr lang="pt-PT" dirty="0" err="1"/>
              <a:t>Educació</a:t>
            </a:r>
            <a:r>
              <a:rPr lang="pt-PT" dirty="0"/>
              <a:t> Social, n.º 23 jan. ISSN: 1698-4404. </a:t>
            </a:r>
            <a:r>
              <a:rPr lang="pt-PT" dirty="0">
                <a:hlinkClick r:id="rId2"/>
              </a:rPr>
              <a:t>http://quadernsanimacio.net/ANTERIORES/veintitres/index_htm_files/Um%20Olhar.pdf</a:t>
            </a:r>
            <a:r>
              <a:rPr lang="pt-PT" dirty="0"/>
              <a:t>  </a:t>
            </a:r>
          </a:p>
          <a:p>
            <a:pPr marL="0" indent="0">
              <a:buNone/>
            </a:pPr>
            <a:endParaRPr lang="pt-PT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pt-PT" dirty="0"/>
              <a:t>Da Silva, Ana; </a:t>
            </a:r>
            <a:r>
              <a:rPr lang="pt-PT" dirty="0" err="1"/>
              <a:t>Duță</a:t>
            </a:r>
            <a:r>
              <a:rPr lang="pt-PT" dirty="0"/>
              <a:t>, </a:t>
            </a:r>
            <a:r>
              <a:rPr lang="pt-PT" dirty="0" err="1"/>
              <a:t>Ilie</a:t>
            </a:r>
            <a:r>
              <a:rPr lang="pt-PT" dirty="0"/>
              <a:t> ; Soares, José. (2017). Lixo é arte: da transformação do desperdício em património cultural, através da criação artística e animação territorial. In Atas do XXIV Congresso Internacional de Animação Sociocultural- Comunicações, Projetos, Workshops, pp. 97-118,  </a:t>
            </a:r>
            <a:r>
              <a:rPr lang="pt-PT" dirty="0">
                <a:hlinkClick r:id="rId3"/>
              </a:rPr>
              <a:t>https://drive.google.com/file/d/0B9iFueSF8Lhdc3JaWUVGbFNrNk0/view</a:t>
            </a:r>
            <a:endParaRPr lang="pt-PT" dirty="0"/>
          </a:p>
          <a:p>
            <a:pPr marL="0" indent="0">
              <a:buNone/>
            </a:pPr>
            <a:endParaRPr lang="pt-PT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pt-PT" dirty="0" err="1"/>
              <a:t>Matarasso</a:t>
            </a:r>
            <a:r>
              <a:rPr lang="pt-PT" dirty="0"/>
              <a:t>, François (2019). </a:t>
            </a:r>
            <a:r>
              <a:rPr lang="pt-PT" i="1" dirty="0"/>
              <a:t>Uma arte irrequieta. Reflexões sobre o triunfo e a importância da prática participativa</a:t>
            </a:r>
            <a:r>
              <a:rPr lang="pt-PT" dirty="0"/>
              <a:t>. Lisboa: Fundação Calouste Gulbenkian.</a:t>
            </a:r>
          </a:p>
        </p:txBody>
      </p:sp>
    </p:spTree>
    <p:extLst>
      <p:ext uri="{BB962C8B-B14F-4D97-AF65-F5344CB8AC3E}">
        <p14:creationId xmlns:p14="http://schemas.microsoft.com/office/powerpoint/2010/main" val="3964825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BB5C-9E97-4C23-93BB-20940BE1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289340"/>
            <a:ext cx="9144000" cy="825707"/>
          </a:xfrm>
        </p:spPr>
        <p:txBody>
          <a:bodyPr>
            <a:normAutofit fontScale="90000"/>
          </a:bodyPr>
          <a:lstStyle/>
          <a:p>
            <a:r>
              <a:rPr lang="pt-PT" sz="3200" b="1" dirty="0"/>
              <a:t>LE PROJET NE VISE PAS RÉSOUDRE DE PROBLÈME(S)</a:t>
            </a:r>
            <a:br>
              <a:rPr lang="pt-PT" sz="3200" b="1" dirty="0"/>
            </a:br>
            <a:br>
              <a:rPr lang="pt-PT" sz="3200" b="1" dirty="0"/>
            </a:br>
            <a:br>
              <a:rPr lang="pt-PT" sz="3200" b="1" dirty="0"/>
            </a:br>
            <a:endParaRPr lang="pt-PT" sz="32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6194" y="1289340"/>
            <a:ext cx="5193086" cy="5168348"/>
          </a:xfrm>
        </p:spPr>
        <p:txBody>
          <a:bodyPr>
            <a:normAutofit lnSpcReduction="10000"/>
          </a:bodyPr>
          <a:lstStyle/>
          <a:p>
            <a:r>
              <a:rPr lang="pt-PT" sz="2600" dirty="0" err="1"/>
              <a:t>Les</a:t>
            </a:r>
            <a:r>
              <a:rPr lang="pt-PT" sz="2600" dirty="0"/>
              <a:t> </a:t>
            </a:r>
            <a:r>
              <a:rPr lang="pt-PT" sz="2600" dirty="0" err="1"/>
              <a:t>Projets</a:t>
            </a:r>
            <a:r>
              <a:rPr lang="pt-PT" sz="2600" dirty="0"/>
              <a:t> </a:t>
            </a:r>
            <a:r>
              <a:rPr lang="pt-PT" sz="2600" dirty="0" err="1"/>
              <a:t>ont</a:t>
            </a:r>
            <a:r>
              <a:rPr lang="pt-PT" sz="2600" dirty="0"/>
              <a:t> une </a:t>
            </a:r>
            <a:r>
              <a:rPr lang="pt-PT" sz="2600" dirty="0" err="1"/>
              <a:t>vision</a:t>
            </a:r>
            <a:r>
              <a:rPr lang="pt-PT" sz="2600" dirty="0"/>
              <a:t> </a:t>
            </a:r>
            <a:r>
              <a:rPr lang="pt-PT" sz="2600" dirty="0" err="1"/>
              <a:t>des</a:t>
            </a:r>
            <a:r>
              <a:rPr lang="pt-PT" sz="2600" dirty="0"/>
              <a:t> </a:t>
            </a:r>
            <a:r>
              <a:rPr lang="pt-PT" sz="2600" dirty="0" err="1"/>
              <a:t>problèmes</a:t>
            </a:r>
            <a:r>
              <a:rPr lang="pt-PT" sz="2600" dirty="0"/>
              <a:t> </a:t>
            </a:r>
            <a:r>
              <a:rPr lang="pt-PT" sz="2600" dirty="0" err="1"/>
              <a:t>sociaux</a:t>
            </a:r>
            <a:r>
              <a:rPr lang="pt-PT" sz="2600" dirty="0"/>
              <a:t>, mais </a:t>
            </a:r>
            <a:r>
              <a:rPr lang="pt-PT" sz="2600" dirty="0" err="1"/>
              <a:t>ne</a:t>
            </a:r>
            <a:r>
              <a:rPr lang="pt-PT" sz="2600" dirty="0"/>
              <a:t> </a:t>
            </a:r>
            <a:r>
              <a:rPr lang="pt-PT" sz="2600" dirty="0" err="1"/>
              <a:t>visent</a:t>
            </a:r>
            <a:r>
              <a:rPr lang="pt-PT" sz="2600" dirty="0"/>
              <a:t> </a:t>
            </a:r>
            <a:r>
              <a:rPr lang="pt-PT" sz="2600" dirty="0" err="1"/>
              <a:t>pas</a:t>
            </a:r>
            <a:r>
              <a:rPr lang="pt-PT" sz="2600" dirty="0"/>
              <a:t> </a:t>
            </a:r>
            <a:r>
              <a:rPr lang="pt-PT" sz="2600" dirty="0" err="1"/>
              <a:t>les</a:t>
            </a:r>
            <a:r>
              <a:rPr lang="pt-PT" sz="2600" dirty="0"/>
              <a:t> </a:t>
            </a:r>
            <a:r>
              <a:rPr lang="pt-PT" sz="2600" dirty="0" err="1"/>
              <a:t>résoudre</a:t>
            </a:r>
            <a:r>
              <a:rPr lang="pt-PT" sz="2600" dirty="0"/>
              <a:t> (</a:t>
            </a:r>
            <a:r>
              <a:rPr lang="pt-PT" sz="2600" dirty="0" err="1"/>
              <a:t>même</a:t>
            </a:r>
            <a:r>
              <a:rPr lang="pt-PT" sz="2600" dirty="0"/>
              <a:t> </a:t>
            </a:r>
            <a:r>
              <a:rPr lang="pt-PT" sz="2600" dirty="0" err="1"/>
              <a:t>s’ils</a:t>
            </a:r>
            <a:r>
              <a:rPr lang="pt-PT" sz="2600" dirty="0"/>
              <a:t> </a:t>
            </a:r>
            <a:r>
              <a:rPr lang="pt-PT" sz="2600" dirty="0" err="1"/>
              <a:t>peuvent</a:t>
            </a:r>
            <a:r>
              <a:rPr lang="pt-PT" sz="2600" dirty="0"/>
              <a:t> y </a:t>
            </a:r>
            <a:r>
              <a:rPr lang="pt-PT" sz="2600" dirty="0" err="1"/>
              <a:t>contribuer</a:t>
            </a:r>
            <a:r>
              <a:rPr lang="pt-PT" sz="2600" dirty="0"/>
              <a:t>).</a:t>
            </a:r>
          </a:p>
          <a:p>
            <a:endParaRPr lang="pt-PT" sz="2600" dirty="0"/>
          </a:p>
          <a:p>
            <a:r>
              <a:rPr lang="pt-PT" sz="2600" dirty="0" err="1"/>
              <a:t>Il</a:t>
            </a:r>
            <a:r>
              <a:rPr lang="pt-PT" sz="2600" dirty="0"/>
              <a:t> </a:t>
            </a:r>
            <a:r>
              <a:rPr lang="pt-PT" sz="2600" dirty="0" err="1"/>
              <a:t>ne</a:t>
            </a:r>
            <a:r>
              <a:rPr lang="pt-PT" sz="2600" dirty="0"/>
              <a:t> </a:t>
            </a:r>
            <a:r>
              <a:rPr lang="pt-PT" sz="2600" dirty="0" err="1"/>
              <a:t>s’agit</a:t>
            </a:r>
            <a:r>
              <a:rPr lang="pt-PT" sz="2600" dirty="0"/>
              <a:t> </a:t>
            </a:r>
            <a:r>
              <a:rPr lang="pt-PT" sz="2600" dirty="0" err="1"/>
              <a:t>pas</a:t>
            </a:r>
            <a:r>
              <a:rPr lang="pt-PT" sz="2600" dirty="0"/>
              <a:t> d’</a:t>
            </a:r>
            <a:r>
              <a:rPr lang="pt-PT" sz="2600" dirty="0" err="1"/>
              <a:t>intervention</a:t>
            </a:r>
            <a:r>
              <a:rPr lang="pt-PT" sz="2600" dirty="0"/>
              <a:t> </a:t>
            </a:r>
            <a:r>
              <a:rPr lang="pt-PT" sz="2600" dirty="0" err="1"/>
              <a:t>socioculturelle</a:t>
            </a:r>
            <a:r>
              <a:rPr lang="pt-PT" sz="2600" dirty="0"/>
              <a:t> à </a:t>
            </a:r>
            <a:r>
              <a:rPr lang="pt-PT" sz="2600" dirty="0" err="1"/>
              <a:t>travers</a:t>
            </a:r>
            <a:r>
              <a:rPr lang="pt-PT" sz="2600" dirty="0"/>
              <a:t> </a:t>
            </a:r>
            <a:r>
              <a:rPr lang="pt-PT" sz="2600" dirty="0" err="1"/>
              <a:t>des</a:t>
            </a:r>
            <a:r>
              <a:rPr lang="pt-PT" sz="2600" dirty="0"/>
              <a:t> pratiques </a:t>
            </a:r>
            <a:r>
              <a:rPr lang="pt-PT" sz="2600" dirty="0" err="1"/>
              <a:t>artistiques</a:t>
            </a:r>
            <a:r>
              <a:rPr lang="pt-PT" sz="2600" dirty="0"/>
              <a:t> </a:t>
            </a:r>
            <a:r>
              <a:rPr lang="pt-PT" sz="2600" dirty="0" err="1"/>
              <a:t>pour</a:t>
            </a:r>
            <a:r>
              <a:rPr lang="pt-PT" sz="2600" dirty="0"/>
              <a:t> </a:t>
            </a:r>
            <a:r>
              <a:rPr lang="pt-PT" sz="2600" dirty="0" err="1"/>
              <a:t>répondre</a:t>
            </a:r>
            <a:r>
              <a:rPr lang="pt-PT" sz="2600" dirty="0"/>
              <a:t> à </a:t>
            </a:r>
            <a:r>
              <a:rPr lang="pt-PT" sz="2600" dirty="0" err="1"/>
              <a:t>des</a:t>
            </a:r>
            <a:r>
              <a:rPr lang="pt-PT" sz="2600" dirty="0"/>
              <a:t> </a:t>
            </a:r>
            <a:r>
              <a:rPr lang="pt-PT" sz="2600" dirty="0" err="1"/>
              <a:t>besoins</a:t>
            </a:r>
            <a:r>
              <a:rPr lang="pt-PT" sz="2600" dirty="0"/>
              <a:t>, </a:t>
            </a:r>
            <a:r>
              <a:rPr lang="pt-PT" sz="2600" dirty="0" err="1"/>
              <a:t>même</a:t>
            </a:r>
            <a:r>
              <a:rPr lang="pt-PT" sz="2600" dirty="0"/>
              <a:t> si </a:t>
            </a:r>
            <a:r>
              <a:rPr lang="pt-PT" sz="2600" dirty="0" err="1"/>
              <a:t>les</a:t>
            </a:r>
            <a:r>
              <a:rPr lang="pt-PT" sz="2600" dirty="0"/>
              <a:t> </a:t>
            </a:r>
            <a:r>
              <a:rPr lang="pt-PT" sz="2600" dirty="0" err="1"/>
              <a:t>besoins</a:t>
            </a:r>
            <a:r>
              <a:rPr lang="pt-PT" sz="2600" dirty="0"/>
              <a:t> </a:t>
            </a:r>
            <a:r>
              <a:rPr lang="pt-PT" sz="2600" dirty="0" err="1"/>
              <a:t>sont</a:t>
            </a:r>
            <a:r>
              <a:rPr lang="pt-PT" sz="2600" dirty="0"/>
              <a:t> </a:t>
            </a:r>
            <a:r>
              <a:rPr lang="pt-PT" sz="2600" dirty="0" err="1"/>
              <a:t>source</a:t>
            </a:r>
            <a:r>
              <a:rPr lang="pt-PT" sz="2600" dirty="0"/>
              <a:t> d’</a:t>
            </a:r>
            <a:r>
              <a:rPr lang="pt-PT" sz="2600" dirty="0" err="1"/>
              <a:t>inspiration</a:t>
            </a:r>
            <a:r>
              <a:rPr lang="pt-PT" sz="2600" dirty="0"/>
              <a:t>.</a:t>
            </a:r>
          </a:p>
          <a:p>
            <a:endParaRPr lang="pt-PT" sz="2600" dirty="0"/>
          </a:p>
          <a:p>
            <a:r>
              <a:rPr lang="fr-FR" dirty="0"/>
              <a:t>Projets sans but identitaire, mais qui remuent des identités et agitent une identité créatrice</a:t>
            </a:r>
            <a:endParaRPr lang="pt-PT" dirty="0"/>
          </a:p>
          <a:p>
            <a:endParaRPr lang="pt-PT" sz="2600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2CD98B-36AB-4E44-AE0B-2C09FDED44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89340"/>
            <a:ext cx="6551874" cy="42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5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BB5C-9E97-4C23-93BB-20940BE1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254" y="1122363"/>
            <a:ext cx="9729746" cy="952927"/>
          </a:xfrm>
        </p:spPr>
        <p:txBody>
          <a:bodyPr>
            <a:normAutofit fontScale="90000"/>
          </a:bodyPr>
          <a:lstStyle/>
          <a:p>
            <a:r>
              <a:rPr lang="pt-PT" sz="3200" b="1" dirty="0"/>
              <a:t>DÉFIS ET VOLONTÉS PARTAGÉES DE PARTICIPER À LA CRÉATION</a:t>
            </a:r>
            <a:br>
              <a:rPr lang="pt-PT" sz="3200" b="1" dirty="0"/>
            </a:br>
            <a:br>
              <a:rPr lang="pt-PT" sz="3200" b="1" dirty="0"/>
            </a:br>
            <a:br>
              <a:rPr lang="pt-PT" sz="3200" b="1" dirty="0"/>
            </a:br>
            <a:endParaRPr lang="pt-PT" sz="3200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5830" y="2401294"/>
            <a:ext cx="3782170" cy="4245996"/>
          </a:xfrm>
        </p:spPr>
        <p:txBody>
          <a:bodyPr>
            <a:normAutofit/>
          </a:bodyPr>
          <a:lstStyle/>
          <a:p>
            <a:r>
              <a:rPr lang="pt-PT" sz="2600" dirty="0" err="1"/>
              <a:t>Projets</a:t>
            </a:r>
            <a:r>
              <a:rPr lang="pt-PT" sz="2600" dirty="0"/>
              <a:t> qui </a:t>
            </a:r>
            <a:r>
              <a:rPr lang="pt-PT" sz="2600" b="1" dirty="0" err="1"/>
              <a:t>mettent</a:t>
            </a:r>
            <a:r>
              <a:rPr lang="pt-PT" sz="2600" b="1" dirty="0"/>
              <a:t> </a:t>
            </a:r>
            <a:r>
              <a:rPr lang="pt-PT" sz="2600" b="1" dirty="0" err="1"/>
              <a:t>en</a:t>
            </a:r>
            <a:r>
              <a:rPr lang="pt-PT" sz="2600" b="1" dirty="0"/>
              <a:t> </a:t>
            </a:r>
            <a:r>
              <a:rPr lang="pt-PT" sz="2600" b="1" dirty="0" err="1"/>
              <a:t>relation</a:t>
            </a:r>
            <a:r>
              <a:rPr lang="pt-PT" sz="2600" b="1" dirty="0"/>
              <a:t> </a:t>
            </a:r>
            <a:r>
              <a:rPr lang="pt-PT" sz="2600" dirty="0" err="1"/>
              <a:t>des</a:t>
            </a:r>
            <a:r>
              <a:rPr lang="pt-PT" sz="2600" dirty="0"/>
              <a:t> </a:t>
            </a:r>
            <a:r>
              <a:rPr lang="pt-PT" sz="2600" dirty="0" err="1"/>
              <a:t>personnes</a:t>
            </a:r>
            <a:r>
              <a:rPr lang="pt-PT" sz="2600" dirty="0"/>
              <a:t> qui se </a:t>
            </a:r>
            <a:r>
              <a:rPr lang="pt-PT" sz="2600" dirty="0" err="1"/>
              <a:t>lient</a:t>
            </a:r>
            <a:r>
              <a:rPr lang="pt-PT" sz="2600" dirty="0"/>
              <a:t> </a:t>
            </a:r>
            <a:r>
              <a:rPr lang="pt-PT" sz="2600" dirty="0" err="1"/>
              <a:t>pour</a:t>
            </a:r>
            <a:r>
              <a:rPr lang="pt-PT" sz="2600" dirty="0"/>
              <a:t> </a:t>
            </a:r>
            <a:r>
              <a:rPr lang="pt-PT" sz="2600" dirty="0" err="1"/>
              <a:t>créer</a:t>
            </a:r>
            <a:r>
              <a:rPr lang="pt-PT" sz="2600" dirty="0"/>
              <a:t> de </a:t>
            </a:r>
            <a:r>
              <a:rPr lang="pt-PT" sz="2600" dirty="0" err="1"/>
              <a:t>l’art</a:t>
            </a:r>
            <a:r>
              <a:rPr lang="pt-PT" sz="2600" dirty="0"/>
              <a:t>.</a:t>
            </a:r>
          </a:p>
          <a:p>
            <a:endParaRPr lang="pt-PT" sz="2600" dirty="0"/>
          </a:p>
          <a:p>
            <a:r>
              <a:rPr lang="pt-PT" sz="2600" dirty="0" err="1"/>
              <a:t>Il</a:t>
            </a:r>
            <a:r>
              <a:rPr lang="pt-PT" sz="2600" dirty="0"/>
              <a:t> </a:t>
            </a:r>
            <a:r>
              <a:rPr lang="pt-PT" sz="2600" dirty="0" err="1"/>
              <a:t>s’agit</a:t>
            </a:r>
            <a:r>
              <a:rPr lang="pt-PT" sz="2600" dirty="0"/>
              <a:t> de </a:t>
            </a:r>
            <a:r>
              <a:rPr lang="pt-PT" sz="2600" dirty="0" err="1"/>
              <a:t>planification</a:t>
            </a:r>
            <a:r>
              <a:rPr lang="pt-PT" sz="2600" dirty="0"/>
              <a:t> </a:t>
            </a:r>
            <a:r>
              <a:rPr lang="pt-PT" sz="2600" dirty="0" err="1"/>
              <a:t>et</a:t>
            </a:r>
            <a:r>
              <a:rPr lang="pt-PT" sz="2600" dirty="0"/>
              <a:t> </a:t>
            </a:r>
            <a:r>
              <a:rPr lang="pt-PT" sz="2600" dirty="0" err="1"/>
              <a:t>action</a:t>
            </a:r>
            <a:r>
              <a:rPr lang="pt-PT" sz="2600" dirty="0"/>
              <a:t> (</a:t>
            </a:r>
            <a:r>
              <a:rPr lang="pt-PT" sz="2600" b="1" dirty="0" err="1"/>
              <a:t>planifiaction</a:t>
            </a:r>
            <a:r>
              <a:rPr lang="pt-PT" sz="2600" dirty="0"/>
              <a:t>) </a:t>
            </a:r>
            <a:r>
              <a:rPr lang="pt-PT" sz="2600" dirty="0" err="1"/>
              <a:t>culturelle</a:t>
            </a:r>
            <a:r>
              <a:rPr lang="pt-PT" sz="2600" dirty="0"/>
              <a:t> </a:t>
            </a:r>
            <a:r>
              <a:rPr lang="pt-PT" sz="2600" dirty="0" err="1"/>
              <a:t>et</a:t>
            </a:r>
            <a:r>
              <a:rPr lang="pt-PT" sz="2600" dirty="0"/>
              <a:t> </a:t>
            </a:r>
            <a:r>
              <a:rPr lang="pt-PT" sz="2600" dirty="0" err="1"/>
              <a:t>artistique</a:t>
            </a:r>
            <a:r>
              <a:rPr lang="pt-PT" sz="2600" dirty="0"/>
              <a:t> de </a:t>
            </a:r>
            <a:r>
              <a:rPr lang="pt-PT" sz="2600" dirty="0" err="1"/>
              <a:t>création</a:t>
            </a:r>
            <a:r>
              <a:rPr lang="pt-PT" sz="2600" dirty="0"/>
              <a:t> </a:t>
            </a:r>
            <a:r>
              <a:rPr lang="pt-PT" sz="2600" dirty="0" err="1"/>
              <a:t>participée</a:t>
            </a:r>
            <a:r>
              <a:rPr lang="pt-PT" sz="2600" dirty="0"/>
              <a:t> ou </a:t>
            </a:r>
            <a:r>
              <a:rPr lang="pt-PT" sz="2600" dirty="0" err="1"/>
              <a:t>communautaire</a:t>
            </a:r>
            <a:r>
              <a:rPr lang="pt-PT" sz="2600" dirty="0"/>
              <a:t>.</a:t>
            </a:r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9C2DFD-5036-4A5E-B61C-5A74ACF58ED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" y="1945531"/>
            <a:ext cx="5731828" cy="4299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45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7404" y="1390817"/>
            <a:ext cx="6223221" cy="4961613"/>
          </a:xfrm>
        </p:spPr>
        <p:txBody>
          <a:bodyPr>
            <a:normAutofit/>
          </a:bodyPr>
          <a:lstStyle/>
          <a:p>
            <a:r>
              <a:rPr lang="pt-PT" dirty="0"/>
              <a:t>Une </a:t>
            </a:r>
            <a:r>
              <a:rPr lang="pt-PT" dirty="0" err="1"/>
              <a:t>citoyenneté</a:t>
            </a:r>
            <a:r>
              <a:rPr lang="pt-PT" dirty="0"/>
              <a:t> </a:t>
            </a:r>
            <a:r>
              <a:rPr lang="pt-PT" dirty="0" err="1"/>
              <a:t>socioculturelle</a:t>
            </a:r>
            <a:r>
              <a:rPr lang="pt-PT" dirty="0"/>
              <a:t> qui n’</a:t>
            </a:r>
            <a:r>
              <a:rPr lang="pt-PT" dirty="0" err="1"/>
              <a:t>est</a:t>
            </a:r>
            <a:r>
              <a:rPr lang="pt-PT" dirty="0"/>
              <a:t> </a:t>
            </a:r>
            <a:r>
              <a:rPr lang="pt-PT" dirty="0" err="1"/>
              <a:t>pas</a:t>
            </a:r>
            <a:r>
              <a:rPr lang="pt-PT" dirty="0"/>
              <a:t> </a:t>
            </a:r>
            <a:r>
              <a:rPr lang="pt-PT" dirty="0" err="1"/>
              <a:t>tellement</a:t>
            </a:r>
            <a:r>
              <a:rPr lang="pt-PT" dirty="0"/>
              <a:t> une </a:t>
            </a:r>
            <a:r>
              <a:rPr lang="pt-PT" dirty="0" err="1"/>
              <a:t>question</a:t>
            </a:r>
            <a:r>
              <a:rPr lang="pt-PT" dirty="0"/>
              <a:t> ni de </a:t>
            </a:r>
            <a:r>
              <a:rPr lang="pt-PT" dirty="0" err="1"/>
              <a:t>droits</a:t>
            </a:r>
            <a:r>
              <a:rPr lang="pt-PT" dirty="0"/>
              <a:t> </a:t>
            </a:r>
            <a:r>
              <a:rPr lang="pt-PT" dirty="0" err="1"/>
              <a:t>sociaux</a:t>
            </a:r>
            <a:r>
              <a:rPr lang="pt-PT" dirty="0"/>
              <a:t> </a:t>
            </a:r>
            <a:r>
              <a:rPr lang="pt-PT" dirty="0" err="1"/>
              <a:t>et</a:t>
            </a:r>
            <a:r>
              <a:rPr lang="pt-PT" dirty="0"/>
              <a:t> </a:t>
            </a:r>
            <a:r>
              <a:rPr lang="pt-PT" dirty="0" err="1"/>
              <a:t>culturels</a:t>
            </a:r>
            <a:r>
              <a:rPr lang="pt-PT" dirty="0"/>
              <a:t> </a:t>
            </a:r>
            <a:r>
              <a:rPr lang="pt-PT" dirty="0" err="1"/>
              <a:t>et</a:t>
            </a:r>
            <a:r>
              <a:rPr lang="pt-PT" dirty="0"/>
              <a:t> ni de </a:t>
            </a:r>
            <a:r>
              <a:rPr lang="pt-PT" dirty="0" err="1"/>
              <a:t>devoirs</a:t>
            </a:r>
            <a:r>
              <a:rPr lang="pt-PT" dirty="0"/>
              <a:t> </a:t>
            </a:r>
            <a:r>
              <a:rPr lang="pt-PT" dirty="0" err="1"/>
              <a:t>envers</a:t>
            </a:r>
            <a:r>
              <a:rPr lang="pt-PT" dirty="0"/>
              <a:t> la </a:t>
            </a:r>
            <a:r>
              <a:rPr lang="pt-PT" dirty="0" err="1"/>
              <a:t>société</a:t>
            </a:r>
            <a:r>
              <a:rPr lang="pt-PT" dirty="0"/>
              <a:t> </a:t>
            </a:r>
            <a:r>
              <a:rPr lang="pt-PT" dirty="0" err="1"/>
              <a:t>et</a:t>
            </a:r>
            <a:r>
              <a:rPr lang="pt-PT" dirty="0"/>
              <a:t> la </a:t>
            </a:r>
            <a:r>
              <a:rPr lang="pt-PT" dirty="0" err="1"/>
              <a:t>culture</a:t>
            </a:r>
            <a:r>
              <a:rPr lang="pt-PT" dirty="0"/>
              <a:t>, mais une </a:t>
            </a:r>
            <a:r>
              <a:rPr lang="pt-PT" dirty="0" err="1"/>
              <a:t>question</a:t>
            </a:r>
            <a:r>
              <a:rPr lang="pt-PT" dirty="0"/>
              <a:t> de:</a:t>
            </a:r>
          </a:p>
          <a:p>
            <a:r>
              <a:rPr lang="pt-PT" dirty="0"/>
              <a:t>- </a:t>
            </a:r>
            <a:r>
              <a:rPr lang="pt-PT" b="1" dirty="0" err="1"/>
              <a:t>identité</a:t>
            </a:r>
            <a:r>
              <a:rPr lang="pt-PT" b="1" dirty="0"/>
              <a:t>(s) </a:t>
            </a:r>
            <a:r>
              <a:rPr lang="pt-PT" dirty="0" err="1"/>
              <a:t>créatrice</a:t>
            </a:r>
            <a:r>
              <a:rPr lang="pt-PT" dirty="0"/>
              <a:t>(s) </a:t>
            </a:r>
            <a:r>
              <a:rPr lang="pt-PT" dirty="0" err="1"/>
              <a:t>en</a:t>
            </a:r>
            <a:r>
              <a:rPr lang="pt-PT" dirty="0"/>
              <a:t> </a:t>
            </a:r>
            <a:r>
              <a:rPr lang="pt-PT" dirty="0" err="1"/>
              <a:t>action</a:t>
            </a:r>
            <a:r>
              <a:rPr lang="pt-PT" dirty="0"/>
              <a:t>;</a:t>
            </a:r>
          </a:p>
          <a:p>
            <a:r>
              <a:rPr lang="pt-PT" dirty="0"/>
              <a:t>- </a:t>
            </a:r>
            <a:r>
              <a:rPr lang="pt-PT" b="1" dirty="0" err="1"/>
              <a:t>apprentissage</a:t>
            </a:r>
            <a:r>
              <a:rPr lang="pt-PT" dirty="0"/>
              <a:t> de </a:t>
            </a:r>
            <a:r>
              <a:rPr lang="pt-PT" dirty="0" err="1"/>
              <a:t>participation</a:t>
            </a:r>
            <a:r>
              <a:rPr lang="pt-PT" dirty="0"/>
              <a:t> à la </a:t>
            </a:r>
            <a:r>
              <a:rPr lang="pt-PT" dirty="0" err="1"/>
              <a:t>création</a:t>
            </a:r>
            <a:r>
              <a:rPr lang="pt-PT" dirty="0"/>
              <a:t> </a:t>
            </a:r>
            <a:r>
              <a:rPr lang="pt-PT" dirty="0" err="1"/>
              <a:t>artistique</a:t>
            </a:r>
            <a:r>
              <a:rPr lang="pt-PT" dirty="0"/>
              <a:t>;</a:t>
            </a:r>
          </a:p>
          <a:p>
            <a:pPr marL="342900" indent="-342900">
              <a:buFontTx/>
              <a:buChar char="-"/>
            </a:pPr>
            <a:r>
              <a:rPr lang="pt-PT" b="1" dirty="0" err="1"/>
              <a:t>expérience</a:t>
            </a:r>
            <a:r>
              <a:rPr lang="pt-PT" b="1" dirty="0"/>
              <a:t> </a:t>
            </a:r>
            <a:r>
              <a:rPr lang="pt-PT" dirty="0"/>
              <a:t>de </a:t>
            </a:r>
            <a:r>
              <a:rPr lang="pt-PT" dirty="0" err="1"/>
              <a:t>création</a:t>
            </a:r>
            <a:r>
              <a:rPr lang="pt-PT" dirty="0"/>
              <a:t> </a:t>
            </a:r>
            <a:r>
              <a:rPr lang="pt-PT" dirty="0" err="1"/>
              <a:t>collective</a:t>
            </a:r>
            <a:r>
              <a:rPr lang="pt-PT" dirty="0"/>
              <a:t>;</a:t>
            </a:r>
          </a:p>
          <a:p>
            <a:pPr marL="342900" indent="-342900">
              <a:buFontTx/>
              <a:buChar char="-"/>
            </a:pPr>
            <a:r>
              <a:rPr lang="pt-PT" b="1" dirty="0" err="1"/>
              <a:t>un</a:t>
            </a:r>
            <a:r>
              <a:rPr lang="pt-PT" b="1" dirty="0"/>
              <a:t> </a:t>
            </a:r>
            <a:r>
              <a:rPr lang="pt-PT" b="1" dirty="0" err="1"/>
              <a:t>vécu</a:t>
            </a:r>
            <a:r>
              <a:rPr lang="pt-PT" b="1" dirty="0"/>
              <a:t> de </a:t>
            </a:r>
            <a:r>
              <a:rPr lang="pt-PT" b="1" dirty="0" err="1"/>
              <a:t>relations</a:t>
            </a:r>
            <a:r>
              <a:rPr lang="pt-PT" b="1" dirty="0"/>
              <a:t> </a:t>
            </a:r>
            <a:r>
              <a:rPr lang="pt-PT" dirty="0"/>
              <a:t>qui se </a:t>
            </a:r>
            <a:r>
              <a:rPr lang="pt-PT" dirty="0" err="1"/>
              <a:t>construisent</a:t>
            </a:r>
            <a:r>
              <a:rPr lang="pt-PT" dirty="0"/>
              <a:t> </a:t>
            </a:r>
            <a:r>
              <a:rPr lang="pt-PT" dirty="0" err="1"/>
              <a:t>autour</a:t>
            </a:r>
            <a:r>
              <a:rPr lang="pt-PT" dirty="0"/>
              <a:t> de </a:t>
            </a:r>
            <a:r>
              <a:rPr lang="pt-PT" dirty="0" err="1"/>
              <a:t>l’expérience</a:t>
            </a:r>
            <a:r>
              <a:rPr lang="pt-PT" dirty="0"/>
              <a:t> </a:t>
            </a:r>
            <a:r>
              <a:rPr lang="pt-PT" dirty="0" err="1"/>
              <a:t>artistique</a:t>
            </a:r>
            <a:r>
              <a:rPr lang="pt-PT" dirty="0"/>
              <a:t>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03200"/>
            <a:ext cx="9144000" cy="944976"/>
          </a:xfrm>
        </p:spPr>
        <p:txBody>
          <a:bodyPr>
            <a:normAutofit/>
          </a:bodyPr>
          <a:lstStyle/>
          <a:p>
            <a:r>
              <a:rPr lang="pt-PT" sz="3200" b="1" dirty="0"/>
              <a:t>CITOYENNETÉ CULTURELLE ET ARTISTIQUE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1B0A9E-6FA9-4758-A4AB-DAC117197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857207"/>
            <a:ext cx="4348480" cy="28989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DA3B608-F36C-4212-9142-BAE9D6AC1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3871624"/>
            <a:ext cx="4348480" cy="289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4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9582" y="1685677"/>
            <a:ext cx="4068417" cy="3768919"/>
          </a:xfrm>
        </p:spPr>
        <p:txBody>
          <a:bodyPr>
            <a:normAutofit/>
          </a:bodyPr>
          <a:lstStyle/>
          <a:p>
            <a:r>
              <a:rPr lang="fr-FR" sz="2200" dirty="0" err="1"/>
              <a:t>étudiant.e.s</a:t>
            </a:r>
            <a:r>
              <a:rPr lang="fr-FR" sz="2200" dirty="0"/>
              <a:t> en arts plastiques sont invités à transformer l’espace publique à vue de tous les gens qui y passent ou qui l’habitent, et à interagir avec eux/elles.</a:t>
            </a:r>
          </a:p>
          <a:p>
            <a:endParaRPr lang="fr-FR" sz="2200" dirty="0"/>
          </a:p>
          <a:p>
            <a:r>
              <a:rPr lang="fr-FR" sz="1800" dirty="0"/>
              <a:t>préoccupations environnementales / utilisation de déchets pour la création artistique </a:t>
            </a:r>
            <a:endParaRPr lang="pt-PT" sz="1800" dirty="0"/>
          </a:p>
          <a:p>
            <a:endParaRPr lang="pt-PT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8428"/>
            <a:ext cx="9144000" cy="944976"/>
          </a:xfrm>
        </p:spPr>
        <p:txBody>
          <a:bodyPr>
            <a:noAutofit/>
          </a:bodyPr>
          <a:lstStyle/>
          <a:p>
            <a:r>
              <a:rPr lang="pt-PT" sz="3200" b="1" dirty="0"/>
              <a:t>PROJET ARTE NA RUA</a:t>
            </a:r>
            <a:br>
              <a:rPr lang="pt-PT" sz="3200" b="1" dirty="0"/>
            </a:br>
            <a:r>
              <a:rPr lang="pt-PT" sz="3200" b="1" dirty="0" err="1"/>
              <a:t>art</a:t>
            </a:r>
            <a:r>
              <a:rPr lang="pt-PT" sz="3200" b="1" dirty="0"/>
              <a:t> </a:t>
            </a:r>
            <a:r>
              <a:rPr lang="pt-PT" sz="3200" b="1" dirty="0" err="1"/>
              <a:t>dans</a:t>
            </a:r>
            <a:r>
              <a:rPr lang="pt-PT" sz="3200" b="1" dirty="0"/>
              <a:t> la </a:t>
            </a:r>
            <a:r>
              <a:rPr lang="pt-PT" sz="3200" b="1" dirty="0" err="1"/>
              <a:t>rue</a:t>
            </a:r>
            <a:endParaRPr lang="pt-PT" sz="32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6D746CA-9442-4135-A0F9-3B84FBDBF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1685677"/>
            <a:ext cx="6188765" cy="41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8428"/>
            <a:ext cx="9144000" cy="567732"/>
          </a:xfrm>
        </p:spPr>
        <p:txBody>
          <a:bodyPr>
            <a:noAutofit/>
          </a:bodyPr>
          <a:lstStyle/>
          <a:p>
            <a:r>
              <a:rPr lang="pt-PT" sz="3200" b="1" dirty="0"/>
              <a:t>PROJET ARTE NA RUA</a:t>
            </a:r>
            <a:br>
              <a:rPr lang="pt-PT" sz="3200" b="1" dirty="0"/>
            </a:br>
            <a:endParaRPr lang="pt-PT" sz="32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EB34C43-806A-4D33-98CF-57C06E892E15}"/>
              </a:ext>
            </a:extLst>
          </p:cNvPr>
          <p:cNvSpPr txBox="1"/>
          <p:nvPr/>
        </p:nvSpPr>
        <p:spPr>
          <a:xfrm>
            <a:off x="2647784" y="24012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2BFBBC9-B123-4EAC-BF0A-AEB87B7680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20" y="1710372"/>
            <a:ext cx="5400040" cy="359981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811B0FE-ADAB-41D4-BEB4-976ED879D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64" y="557144"/>
            <a:ext cx="3837056" cy="57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12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79E8DCD-60FF-4D21-A132-1B785A939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3722" y="1991800"/>
            <a:ext cx="5022573" cy="4051192"/>
          </a:xfrm>
        </p:spPr>
        <p:txBody>
          <a:bodyPr>
            <a:normAutofit/>
          </a:bodyPr>
          <a:lstStyle/>
          <a:p>
            <a:r>
              <a:rPr lang="fr-FR" dirty="0" err="1"/>
              <a:t>étudiant.e.s</a:t>
            </a:r>
            <a:r>
              <a:rPr lang="fr-FR" dirty="0"/>
              <a:t> en arts plastiques et étudiants en animation socioculturelle </a:t>
            </a:r>
          </a:p>
          <a:p>
            <a:r>
              <a:rPr lang="fr-FR" dirty="0"/>
              <a:t>sont </a:t>
            </a:r>
            <a:r>
              <a:rPr lang="fr-FR" dirty="0" err="1"/>
              <a:t>invité.e.s</a:t>
            </a:r>
            <a:r>
              <a:rPr lang="fr-FR" dirty="0"/>
              <a:t> à défier des groupes de personnes à la création collective de patrimoine artistique et culturel dans les lieux qu’ils/elles habitent ou fréquentent.</a:t>
            </a:r>
            <a:endParaRPr lang="pt-PT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8428"/>
            <a:ext cx="9144000" cy="944976"/>
          </a:xfrm>
        </p:spPr>
        <p:txBody>
          <a:bodyPr>
            <a:noAutofit/>
          </a:bodyPr>
          <a:lstStyle/>
          <a:p>
            <a:r>
              <a:rPr lang="fr-FR" sz="3200" b="1" dirty="0"/>
              <a:t>PROJET </a:t>
            </a:r>
            <a:r>
              <a:rPr lang="fr-FR" sz="3200" b="1" i="1" dirty="0"/>
              <a:t>MÃOS À OBRA</a:t>
            </a:r>
            <a:br>
              <a:rPr lang="fr-FR" sz="3200" b="1" i="1" dirty="0"/>
            </a:br>
            <a:r>
              <a:rPr lang="fr-FR" sz="3200" b="1" i="1" dirty="0"/>
              <a:t>mains à l’</a:t>
            </a:r>
            <a:r>
              <a:rPr lang="fr-FR" sz="3200" b="1" i="1" dirty="0" err="1"/>
              <a:t>oeuvre</a:t>
            </a:r>
            <a:endParaRPr lang="pt-PT" sz="3200" b="1" dirty="0"/>
          </a:p>
        </p:txBody>
      </p:sp>
      <p:grpSp>
        <p:nvGrpSpPr>
          <p:cNvPr id="5" name="Grupo 18">
            <a:extLst>
              <a:ext uri="{FF2B5EF4-FFF2-40B4-BE49-F238E27FC236}">
                <a16:creationId xmlns:a16="http://schemas.microsoft.com/office/drawing/2014/main" id="{47CB8B12-470F-4931-9F5F-2762CBD57E5E}"/>
              </a:ext>
            </a:extLst>
          </p:cNvPr>
          <p:cNvGrpSpPr/>
          <p:nvPr/>
        </p:nvGrpSpPr>
        <p:grpSpPr>
          <a:xfrm>
            <a:off x="970217" y="1403404"/>
            <a:ext cx="4406010" cy="5353739"/>
            <a:chOff x="0" y="0"/>
            <a:chExt cx="5408295" cy="6571615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29BF9C4-7E15-4DF3-94E7-DE9318EBB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3000"/>
              <a:ext cx="5408295" cy="2888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515C507-8D9B-4FFC-8393-03399271C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95595" cy="3596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46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7CF487-64FE-474D-B501-03524C6B6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44976"/>
          </a:xfrm>
        </p:spPr>
        <p:txBody>
          <a:bodyPr>
            <a:noAutofit/>
          </a:bodyPr>
          <a:lstStyle/>
          <a:p>
            <a:r>
              <a:rPr lang="fr-FR" sz="3200" b="1" dirty="0"/>
              <a:t>PROJET </a:t>
            </a:r>
            <a:r>
              <a:rPr lang="fr-FR" sz="3200" b="1" i="1" dirty="0"/>
              <a:t>MÃOS À OBRA</a:t>
            </a:r>
            <a:br>
              <a:rPr lang="fr-FR" sz="3200" b="1" i="1" dirty="0"/>
            </a:br>
            <a:endParaRPr lang="pt-PT" sz="3200" b="1" dirty="0"/>
          </a:p>
        </p:txBody>
      </p:sp>
      <p:grpSp>
        <p:nvGrpSpPr>
          <p:cNvPr id="8" name="Grupo 15">
            <a:extLst>
              <a:ext uri="{FF2B5EF4-FFF2-40B4-BE49-F238E27FC236}">
                <a16:creationId xmlns:a16="http://schemas.microsoft.com/office/drawing/2014/main" id="{2147EBB7-56F2-4F4B-908D-B83BBA757ED8}"/>
              </a:ext>
            </a:extLst>
          </p:cNvPr>
          <p:cNvGrpSpPr/>
          <p:nvPr/>
        </p:nvGrpSpPr>
        <p:grpSpPr>
          <a:xfrm>
            <a:off x="411789" y="866692"/>
            <a:ext cx="4295383" cy="5324364"/>
            <a:chOff x="0" y="0"/>
            <a:chExt cx="5410200" cy="7765415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A49233F-9F2D-407C-A2F6-1FDAF15E3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403850" cy="4052570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C8AF82F-3ADB-4811-A61C-D302DB834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59250"/>
              <a:ext cx="5410200" cy="3606165"/>
            </a:xfrm>
            <a:prstGeom prst="rect">
              <a:avLst/>
            </a:prstGeom>
          </p:spPr>
        </p:pic>
      </p:grpSp>
      <p:grpSp>
        <p:nvGrpSpPr>
          <p:cNvPr id="14" name="Grupo 20">
            <a:extLst>
              <a:ext uri="{FF2B5EF4-FFF2-40B4-BE49-F238E27FC236}">
                <a16:creationId xmlns:a16="http://schemas.microsoft.com/office/drawing/2014/main" id="{BE1B88F2-5649-47DE-9512-F2234A7A0D55}"/>
              </a:ext>
            </a:extLst>
          </p:cNvPr>
          <p:cNvGrpSpPr/>
          <p:nvPr/>
        </p:nvGrpSpPr>
        <p:grpSpPr>
          <a:xfrm>
            <a:off x="5667726" y="866692"/>
            <a:ext cx="3301346" cy="5259788"/>
            <a:chOff x="0" y="0"/>
            <a:chExt cx="5402580" cy="8607108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1D5DBA84-F960-481F-AAE3-94730479C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402580" cy="3039110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CF089F4B-56D7-4AC2-A9D3-1FDD0743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66750" y="3829050"/>
              <a:ext cx="5461000" cy="4095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089909"/>
      </p:ext>
    </p:extLst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924</Words>
  <Application>Microsoft Office PowerPoint</Application>
  <PresentationFormat>Ecrã Panorâmico</PresentationFormat>
  <Paragraphs>88</Paragraphs>
  <Slides>20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Ana da Silva Escola Superior de Educação  do Instituto Politécnico de Santarém</vt:lpstr>
      <vt:lpstr>Dimension socioculturelle de l'éducation non formelle à travers des projets basés sur la créativité.</vt:lpstr>
      <vt:lpstr>LE PROJET NE VISE PAS RÉSOUDRE DE PROBLÈME(S)   </vt:lpstr>
      <vt:lpstr>DÉFIS ET VOLONTÉS PARTAGÉES DE PARTICIPER À LA CRÉATION   </vt:lpstr>
      <vt:lpstr>CITOYENNETÉ CULTURELLE ET ARTISTIQUE</vt:lpstr>
      <vt:lpstr>PROJET ARTE NA RUA art dans la rue</vt:lpstr>
      <vt:lpstr>PROJET ARTE NA RUA </vt:lpstr>
      <vt:lpstr>PROJET MÃOS À OBRA mains à l’oeuvre</vt:lpstr>
      <vt:lpstr>PROJET MÃOS À OBRA </vt:lpstr>
      <vt:lpstr>PROJET MÃOS À OBRA </vt:lpstr>
      <vt:lpstr>PROJET MÃOS À OBRA </vt:lpstr>
      <vt:lpstr>PROJET CURTAS FORA DE PORTAS Court-métrages hors murs</vt:lpstr>
      <vt:lpstr>PROJET CURTAS FORA DE PORTAS </vt:lpstr>
      <vt:lpstr>PROJET CURTAS FORA DE PORTAS DES SURPRISES LE DIMANCHE SOIR </vt:lpstr>
      <vt:lpstr>PROJET CURTAS FORA DE PORTAS </vt:lpstr>
      <vt:lpstr>QUELS TERRITOIRES?</vt:lpstr>
      <vt:lpstr>QUELS TERRITOIRES?</vt:lpstr>
      <vt:lpstr>QUELQUES PISTES</vt:lpstr>
      <vt:lpstr>LIENS POUR LES TERRITOIRES-PROJETS</vt:lpstr>
      <vt:lpstr>RÉFÉRENCES BIBLIOGRAPHIQUES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 da Silva Escola Superior de Educação  do Instituto Politécnico de Santarém</dc:title>
  <dc:creator>ANA DA SILVA</dc:creator>
  <cp:lastModifiedBy>ANA DA SILVA</cp:lastModifiedBy>
  <cp:revision>32</cp:revision>
  <dcterms:created xsi:type="dcterms:W3CDTF">2019-11-05T04:21:38Z</dcterms:created>
  <dcterms:modified xsi:type="dcterms:W3CDTF">2019-11-05T09:48:08Z</dcterms:modified>
</cp:coreProperties>
</file>