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6" r:id="rId1"/>
    <p:sldMasterId id="2147483887" r:id="rId2"/>
  </p:sldMasterIdLst>
  <p:notesMasterIdLst>
    <p:notesMasterId r:id="rId18"/>
  </p:notesMasterIdLst>
  <p:sldIdLst>
    <p:sldId id="256" r:id="rId3"/>
    <p:sldId id="258" r:id="rId4"/>
    <p:sldId id="260" r:id="rId5"/>
    <p:sldId id="261" r:id="rId6"/>
    <p:sldId id="264" r:id="rId7"/>
    <p:sldId id="262" r:id="rId8"/>
    <p:sldId id="257" r:id="rId9"/>
    <p:sldId id="265" r:id="rId10"/>
    <p:sldId id="268" r:id="rId11"/>
    <p:sldId id="276" r:id="rId12"/>
    <p:sldId id="270" r:id="rId13"/>
    <p:sldId id="274" r:id="rId14"/>
    <p:sldId id="271" r:id="rId15"/>
    <p:sldId id="275" r:id="rId16"/>
    <p:sldId id="273" r:id="rId1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5" autoAdjust="0"/>
    <p:restoredTop sz="58245" autoAdjust="0"/>
  </p:normalViewPr>
  <p:slideViewPr>
    <p:cSldViewPr snapToGrid="0">
      <p:cViewPr varScale="1">
        <p:scale>
          <a:sx n="59" d="100"/>
          <a:sy n="59" d="100"/>
        </p:scale>
        <p:origin x="2872" y="184"/>
      </p:cViewPr>
      <p:guideLst>
        <p:guide orient="horz" pos="2160"/>
        <p:guide pos="2880"/>
      </p:guideLst>
    </p:cSldViewPr>
  </p:slideViewPr>
  <p:notesTextViewPr>
    <p:cViewPr>
      <p:scale>
        <a:sx n="1" d="1"/>
        <a:sy n="1" d="1"/>
      </p:scale>
      <p:origin x="0" y="0"/>
    </p:cViewPr>
  </p:notesTextViewPr>
  <p:notesViewPr>
    <p:cSldViewPr snapToGrid="0">
      <p:cViewPr varScale="1">
        <p:scale>
          <a:sx n="98" d="100"/>
          <a:sy n="98" d="100"/>
        </p:scale>
        <p:origin x="3664"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02E0D-DF3B-403E-B970-23C78FA63057}" type="datetimeFigureOut">
              <a:rPr lang="fr-CH" smtClean="0"/>
              <a:t>06.11.19</a:t>
            </a:fld>
            <a:endParaRPr lang="fr-CH"/>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7D32A-311A-4DA5-90F3-1BBC0D769089}" type="slidenum">
              <a:rPr lang="fr-CH" smtClean="0"/>
              <a:t>‹N°›</a:t>
            </a:fld>
            <a:endParaRPr lang="fr-CH"/>
          </a:p>
        </p:txBody>
      </p:sp>
    </p:spTree>
    <p:extLst>
      <p:ext uri="{BB962C8B-B14F-4D97-AF65-F5344CB8AC3E}">
        <p14:creationId xmlns:p14="http://schemas.microsoft.com/office/powerpoint/2010/main" val="1141730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fld id="{FB17D32A-311A-4DA5-90F3-1BBC0D769089}" type="slidenum">
              <a:rPr lang="fr-CH" smtClean="0"/>
              <a:t>1</a:t>
            </a:fld>
            <a:endParaRPr lang="fr-CH"/>
          </a:p>
        </p:txBody>
      </p:sp>
    </p:spTree>
    <p:extLst>
      <p:ext uri="{BB962C8B-B14F-4D97-AF65-F5344CB8AC3E}">
        <p14:creationId xmlns:p14="http://schemas.microsoft.com/office/powerpoint/2010/main" val="230000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57388" y="482600"/>
            <a:ext cx="2824162" cy="2117725"/>
          </a:xfrm>
        </p:spPr>
      </p:sp>
      <p:sp>
        <p:nvSpPr>
          <p:cNvPr id="3" name="Espace réservé des notes 2"/>
          <p:cNvSpPr>
            <a:spLocks noGrp="1"/>
          </p:cNvSpPr>
          <p:nvPr>
            <p:ph type="body" idx="1"/>
          </p:nvPr>
        </p:nvSpPr>
        <p:spPr>
          <a:xfrm>
            <a:off x="588603" y="2818899"/>
            <a:ext cx="5870541" cy="5679641"/>
          </a:xfrm>
        </p:spPr>
        <p:txBody>
          <a:bodyPr/>
          <a:lstStyle/>
          <a:p>
            <a:pPr>
              <a:lnSpc>
                <a:spcPct val="110000"/>
              </a:lnSpc>
            </a:pPr>
            <a:r>
              <a:rPr lang="fr-FR" dirty="0"/>
              <a:t>Le travail de </a:t>
            </a:r>
            <a:r>
              <a:rPr lang="fr-FR" i="1" dirty="0"/>
              <a:t>care</a:t>
            </a:r>
            <a:r>
              <a:rPr lang="fr-FR" dirty="0"/>
              <a:t>, représente ainsi un « sale boulot » (Hughes, 1996) qui est délégué aux bénévoles, aux quelques animatrices et aux « monitrices ». Car malgré la rhétorique autour de l’élargissement des centres à un public adulte, la prise en charge des enfants et des jeunes reste centrale dans l’activité des centres.</a:t>
            </a:r>
            <a:endParaRPr lang="fr-CH" dirty="0"/>
          </a:p>
          <a:p>
            <a:pPr>
              <a:lnSpc>
                <a:spcPct val="110000"/>
              </a:lnSpc>
            </a:pPr>
            <a:endParaRPr lang="fr-FR" dirty="0"/>
          </a:p>
          <a:p>
            <a:pPr>
              <a:lnSpc>
                <a:spcPct val="110000"/>
              </a:lnSpc>
            </a:pPr>
            <a:r>
              <a:rPr lang="fr-FR" dirty="0"/>
              <a:t>Cette délégation du travail de </a:t>
            </a:r>
            <a:r>
              <a:rPr lang="fr-FR" i="1" dirty="0"/>
              <a:t>care</a:t>
            </a:r>
            <a:r>
              <a:rPr lang="fr-FR" dirty="0"/>
              <a:t> se traduit, d’une part, par un renforcement de la division sexuée du travail au sein des équipes d’animation. Les animatrices se voient reléguées aux seconds rôles, dans la prise en charge des enfants et des tâches domestiques. Alors que, « </a:t>
            </a:r>
            <a:r>
              <a:rPr lang="fr-FR" i="1" dirty="0"/>
              <a:t>les collègues masculins étaient ceux qui réfléchissaient, qui étaient ou dans le bureau, ou devant l’ordinateur », </a:t>
            </a:r>
            <a:r>
              <a:rPr lang="fr-FR" dirty="0"/>
              <a:t>ce sont eux qui prennent la parole lorsqu’il s’agit de parler avec les autorités</a:t>
            </a:r>
            <a:r>
              <a:rPr lang="fr-FR" i="1" dirty="0"/>
              <a:t>. </a:t>
            </a:r>
            <a:r>
              <a:rPr lang="fr-FR" dirty="0"/>
              <a:t> Dans les sources des années 1970-80, notamment les programmes des centres, les quelques rapports et procès-verbaux des séances retrouvés, n’apparaissent souvent que les noms des « animateurs responsables » : essentiellement des hommes.</a:t>
            </a:r>
          </a:p>
          <a:p>
            <a:pPr>
              <a:lnSpc>
                <a:spcPct val="110000"/>
              </a:lnSpc>
            </a:pPr>
            <a:endParaRPr lang="fr-CH" dirty="0"/>
          </a:p>
          <a:p>
            <a:pPr>
              <a:lnSpc>
                <a:spcPct val="110000"/>
              </a:lnSpc>
            </a:pPr>
            <a:r>
              <a:rPr lang="fr-FR" dirty="0"/>
              <a:t>D’autres part, ce « sale boulot » va être délégué à l’extérieur de la profession, à des bénévoles ou d’autres salariées. Ainsi, le statut de « monitrice » se généralise sans de réelles discussions sur la nécessité de ces différents statuts. Ces dernières sont moins rémunérées, à temps partiel, plus précaires … bref les caractéristiques habituelles de l’emploi féminin. Cette hiérarchisation est d’autant plus intéressante que pendant longtemps, les animateurs ne sont pas nécessairement plus formés que les monitrices, et que bon nombre de ces dernières semblent passer d’une activité très ponctuelle à un engagement assez conséquent dans l’animation d’activités régulières. Si cette distinction s’impose aussi aisément, c’est bien qu’elle sert une division sexuée du travail qui n’est pas remise en cause et que les débuts du processus de professionnalisation de l’animation se jouent sur une mise à distance du travail social et en particulier de sa dimension de travail de </a:t>
            </a:r>
            <a:r>
              <a:rPr lang="fr-FR" i="1" dirty="0"/>
              <a:t>care</a:t>
            </a:r>
            <a:r>
              <a:rPr lang="fr-FR" dirty="0"/>
              <a:t>. </a:t>
            </a:r>
            <a:endParaRPr lang="fr-CH" dirty="0"/>
          </a:p>
          <a:p>
            <a:pPr>
              <a:lnSpc>
                <a:spcPct val="110000"/>
              </a:lnSpc>
            </a:pPr>
            <a:endParaRPr lang="fr-FR" dirty="0"/>
          </a:p>
        </p:txBody>
      </p:sp>
      <p:sp>
        <p:nvSpPr>
          <p:cNvPr id="4" name="Espace réservé du numéro de diapositive 3"/>
          <p:cNvSpPr>
            <a:spLocks noGrp="1"/>
          </p:cNvSpPr>
          <p:nvPr>
            <p:ph type="sldNum" sz="quarter" idx="10"/>
          </p:nvPr>
        </p:nvSpPr>
        <p:spPr/>
        <p:txBody>
          <a:bodyPr/>
          <a:lstStyle/>
          <a:p>
            <a:fld id="{FB17D32A-311A-4DA5-90F3-1BBC0D769089}" type="slidenum">
              <a:rPr lang="fr-CH" smtClean="0"/>
              <a:t>10</a:t>
            </a:fld>
            <a:endParaRPr lang="fr-CH"/>
          </a:p>
        </p:txBody>
      </p:sp>
    </p:spTree>
    <p:extLst>
      <p:ext uri="{BB962C8B-B14F-4D97-AF65-F5344CB8AC3E}">
        <p14:creationId xmlns:p14="http://schemas.microsoft.com/office/powerpoint/2010/main" val="790948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Les enfants</a:t>
            </a:r>
            <a:r>
              <a:rPr lang="fr-FR" sz="1200" kern="1200" baseline="0" dirty="0">
                <a:solidFill>
                  <a:schemeClr val="tx1"/>
                </a:solidFill>
                <a:effectLst/>
                <a:latin typeface="+mn-lt"/>
                <a:ea typeface="+mn-ea"/>
                <a:cs typeface="+mn-cs"/>
              </a:rPr>
              <a:t> =&gt; prise en charge important, lié aux manque de structures</a:t>
            </a:r>
          </a:p>
          <a:p>
            <a:endParaRPr lang="fr-FR" sz="1200" kern="1200" baseline="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les jeunes des classes populaires occupent une place centrale dans les discours et les activités qui y sont proposées.  Il s’agit de leur proposer des activités de loisirs saines et formatrices, dans un objectif explicite de prévention de la délinquance et déviance juvénile. L’accent est mis sur les adolescents et les jeunes hommes, ce sont eux qui sont identifiés comme susceptibles d’avoir des comportements à risque. Ce qui rejoint les constats établis par des chercheurs à propos d’autres villes en Suisse (</a:t>
            </a:r>
            <a:r>
              <a:rPr lang="fr-FR" sz="1200" kern="1200" dirty="0" err="1">
                <a:solidFill>
                  <a:schemeClr val="tx1"/>
                </a:solidFill>
                <a:effectLst/>
                <a:latin typeface="+mn-lt"/>
                <a:ea typeface="+mn-ea"/>
                <a:cs typeface="+mn-cs"/>
              </a:rPr>
              <a:t>Felder</a:t>
            </a:r>
            <a:r>
              <a:rPr lang="fr-FR" sz="1200" kern="1200" dirty="0">
                <a:solidFill>
                  <a:schemeClr val="tx1"/>
                </a:solidFill>
                <a:effectLst/>
                <a:latin typeface="+mn-lt"/>
                <a:ea typeface="+mn-ea"/>
                <a:cs typeface="+mn-cs"/>
              </a:rPr>
              <a:t> &amp; </a:t>
            </a:r>
            <a:r>
              <a:rPr lang="fr-FR" sz="1200" kern="1200" dirty="0" err="1">
                <a:solidFill>
                  <a:schemeClr val="tx1"/>
                </a:solidFill>
                <a:effectLst/>
                <a:latin typeface="+mn-lt"/>
                <a:ea typeface="+mn-ea"/>
                <a:cs typeface="+mn-cs"/>
              </a:rPr>
              <a:t>Vuille</a:t>
            </a:r>
            <a:r>
              <a:rPr lang="fr-FR" sz="1200" kern="1200" dirty="0">
                <a:solidFill>
                  <a:schemeClr val="tx1"/>
                </a:solidFill>
                <a:effectLst/>
                <a:latin typeface="+mn-lt"/>
                <a:ea typeface="+mn-ea"/>
                <a:cs typeface="+mn-cs"/>
              </a:rPr>
              <a:t>, 1979 ; </a:t>
            </a:r>
            <a:r>
              <a:rPr lang="fr-FR" sz="1200" kern="1200" dirty="0" err="1">
                <a:solidFill>
                  <a:schemeClr val="tx1"/>
                </a:solidFill>
                <a:effectLst/>
                <a:latin typeface="+mn-lt"/>
                <a:ea typeface="+mn-ea"/>
                <a:cs typeface="+mn-cs"/>
              </a:rPr>
              <a:t>Cattacin</a:t>
            </a:r>
            <a:r>
              <a:rPr lang="fr-FR" sz="1200" kern="1200" dirty="0">
                <a:solidFill>
                  <a:schemeClr val="tx1"/>
                </a:solidFill>
                <a:effectLst/>
                <a:latin typeface="+mn-lt"/>
                <a:ea typeface="+mn-ea"/>
                <a:cs typeface="+mn-cs"/>
              </a:rPr>
              <a:t>, 1999).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documents produits par les centres évoquent ainsi presque exclusivement les adolescents, les problèmes qu’ils posent et les moyens mis en œuvre pour les intéresser et les éduquer, ainsi que les activités qui leur sont destinées (foot, course, arts martiaux, construction, mécanique, …).  </a:t>
            </a:r>
          </a:p>
          <a:p>
            <a:endParaRPr lang="fr-FR" dirty="0"/>
          </a:p>
          <a:p>
            <a:r>
              <a:rPr lang="fr-FR" sz="1200" kern="1200" dirty="0">
                <a:solidFill>
                  <a:schemeClr val="tx1"/>
                </a:solidFill>
                <a:effectLst/>
                <a:latin typeface="+mn-lt"/>
                <a:ea typeface="+mn-ea"/>
                <a:cs typeface="+mn-cs"/>
              </a:rPr>
              <a:t>Nos analyses montrent que les filles ne sont pas pour autant absentes des centres. Elles sont présentes parfois mêmes dans les comités de maison. </a:t>
            </a:r>
            <a:endParaRPr lang="fr-FR" dirty="0"/>
          </a:p>
        </p:txBody>
      </p:sp>
      <p:sp>
        <p:nvSpPr>
          <p:cNvPr id="4" name="Espace réservé de l'en-tête 3"/>
          <p:cNvSpPr>
            <a:spLocks noGrp="1"/>
          </p:cNvSpPr>
          <p:nvPr>
            <p:ph type="hdr" sz="quarter" idx="10"/>
          </p:nvPr>
        </p:nvSpPr>
        <p:spPr/>
        <p:txBody>
          <a:bodyPr/>
          <a:lstStyle/>
          <a:p>
            <a:endParaRPr lang="fr-FR"/>
          </a:p>
        </p:txBody>
      </p:sp>
    </p:spTree>
    <p:extLst>
      <p:ext uri="{BB962C8B-B14F-4D97-AF65-F5344CB8AC3E}">
        <p14:creationId xmlns:p14="http://schemas.microsoft.com/office/powerpoint/2010/main" val="3939338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27188" y="630238"/>
            <a:ext cx="3743325" cy="2808287"/>
          </a:xfrm>
        </p:spPr>
      </p:sp>
      <p:sp>
        <p:nvSpPr>
          <p:cNvPr id="3" name="Espace réservé des commentaires 2"/>
          <p:cNvSpPr>
            <a:spLocks noGrp="1"/>
          </p:cNvSpPr>
          <p:nvPr>
            <p:ph type="body" idx="1"/>
          </p:nvPr>
        </p:nvSpPr>
        <p:spPr>
          <a:xfrm>
            <a:off x="685800" y="3738282"/>
            <a:ext cx="5486400" cy="4007224"/>
          </a:xfrm>
        </p:spPr>
        <p:txBody>
          <a:bodyPr/>
          <a:lstStyle/>
          <a:p>
            <a:r>
              <a:rPr lang="fr-FR" sz="1200" kern="1200" dirty="0">
                <a:solidFill>
                  <a:schemeClr val="tx1"/>
                </a:solidFill>
                <a:effectLst/>
                <a:latin typeface="+mn-lt"/>
                <a:ea typeface="+mn-ea"/>
                <a:cs typeface="+mn-cs"/>
              </a:rPr>
              <a:t>C’est surtout en mobilisant les sources orales que nous pouvons analyser la présence des filles. Ainsi, lors d’un entretien, un animateur qui exerce dans un centre durant les années 1960 remarque : </a:t>
            </a:r>
            <a:r>
              <a:rPr lang="fr-CH" sz="1200" kern="1200" dirty="0">
                <a:solidFill>
                  <a:schemeClr val="tx1"/>
                </a:solidFill>
                <a:effectLst/>
                <a:latin typeface="+mn-lt"/>
                <a:ea typeface="+mn-ea"/>
                <a:cs typeface="+mn-cs"/>
              </a:rPr>
              <a:t>=&gt;</a:t>
            </a:r>
            <a:r>
              <a:rPr lang="fr-CH" sz="1200" kern="1200" baseline="0" dirty="0">
                <a:solidFill>
                  <a:schemeClr val="tx1"/>
                </a:solidFill>
                <a:effectLst/>
                <a:latin typeface="+mn-lt"/>
                <a:ea typeface="+mn-ea"/>
                <a:cs typeface="+mn-cs"/>
              </a:rPr>
              <a:t> citation</a:t>
            </a:r>
          </a:p>
          <a:p>
            <a:endParaRPr lang="fr-CH" sz="1200" kern="1200" baseline="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 qui est intéressant à observer dans cette citation, c’est que les activités plus encadrées ( non « ouvertes ») sont de fait présentées comme destinées essentiellement aux garçons.</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Ce n’est donc pas que les filles ne sont pas présentes, c’est qu’on ne s’adresse pas à elles.</a:t>
            </a:r>
            <a:endParaRPr lang="fr-CH"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même animateur, interrogé à propos de l’organisation d’une conférence sur la sexualité, nous répond : « </a:t>
            </a:r>
            <a:r>
              <a:rPr lang="fr-FR" sz="1200" i="1" kern="1200" dirty="0">
                <a:solidFill>
                  <a:schemeClr val="tx1"/>
                </a:solidFill>
                <a:effectLst/>
                <a:latin typeface="+mn-lt"/>
                <a:ea typeface="+mn-ea"/>
                <a:cs typeface="+mn-cs"/>
              </a:rPr>
              <a:t>alors c’était pour tout le monde, mais il y avait une majorité de garçons, les filles c’était les copines</a:t>
            </a:r>
            <a:r>
              <a:rPr lang="fr-FR" sz="1200" kern="1200" dirty="0">
                <a:solidFill>
                  <a:schemeClr val="tx1"/>
                </a:solidFill>
                <a:effectLst/>
                <a:latin typeface="+mn-lt"/>
                <a:ea typeface="+mn-ea"/>
                <a:cs typeface="+mn-cs"/>
              </a:rPr>
              <a:t> ».  Cette présentation des filles désignées comme étant « </a:t>
            </a:r>
            <a:r>
              <a:rPr lang="fr-FR" sz="1200" i="1" kern="1200" dirty="0">
                <a:solidFill>
                  <a:schemeClr val="tx1"/>
                </a:solidFill>
                <a:effectLst/>
                <a:latin typeface="+mn-lt"/>
                <a:ea typeface="+mn-ea"/>
                <a:cs typeface="+mn-cs"/>
              </a:rPr>
              <a:t>les copines de</a:t>
            </a:r>
            <a:r>
              <a:rPr lang="fr-FR" sz="1200" kern="1200" dirty="0">
                <a:solidFill>
                  <a:schemeClr val="tx1"/>
                </a:solidFill>
                <a:effectLst/>
                <a:latin typeface="+mn-lt"/>
                <a:ea typeface="+mn-ea"/>
                <a:cs typeface="+mn-cs"/>
              </a:rPr>
              <a:t> » revient dans d’autres témoignages.</a:t>
            </a:r>
            <a:endParaRPr lang="fr-CH"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	</a:t>
            </a:r>
            <a:endParaRPr lang="fr-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Ainsi, si les filles ne sont pas complètement absentes et que des centres leur proposent certaines activités spécifiques à partir des années 1970, elles restent à la marge. Les « problématiques » des jeunes, abordées dans les centres, se rapporte le plus souvent à la situation des jeunes hommes, les craintes et préoccupations qu’ils soulèvent. Extrait d’entretien avec un animateur ayant exercé dans un centre dans les années 1960.</a:t>
            </a:r>
            <a:endParaRPr lang="fr-CH"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FB17D32A-311A-4DA5-90F3-1BBC0D769089}" type="slidenum">
              <a:rPr lang="fr-CH" smtClean="0"/>
              <a:t>12</a:t>
            </a:fld>
            <a:endParaRPr lang="fr-CH"/>
          </a:p>
        </p:txBody>
      </p:sp>
    </p:spTree>
    <p:extLst>
      <p:ext uri="{BB962C8B-B14F-4D97-AF65-F5344CB8AC3E}">
        <p14:creationId xmlns:p14="http://schemas.microsoft.com/office/powerpoint/2010/main" val="2410769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539750"/>
            <a:ext cx="4114800" cy="3086100"/>
          </a:xfrm>
        </p:spPr>
      </p:sp>
      <p:sp>
        <p:nvSpPr>
          <p:cNvPr id="3" name="Espace réservé des commentaires 2"/>
          <p:cNvSpPr>
            <a:spLocks noGrp="1"/>
          </p:cNvSpPr>
          <p:nvPr>
            <p:ph type="body" idx="1"/>
          </p:nvPr>
        </p:nvSpPr>
        <p:spPr>
          <a:xfrm>
            <a:off x="685800" y="3911600"/>
            <a:ext cx="5486400" cy="4089400"/>
          </a:xfrm>
        </p:spPr>
        <p:txBody>
          <a:bodyPr/>
          <a:lstStyle/>
          <a:p>
            <a:r>
              <a:rPr lang="fr-FR" sz="1200" kern="1200" dirty="0">
                <a:solidFill>
                  <a:schemeClr val="tx1"/>
                </a:solidFill>
                <a:effectLst/>
                <a:latin typeface="+mn-lt"/>
                <a:ea typeface="+mn-ea"/>
                <a:cs typeface="+mn-cs"/>
              </a:rPr>
              <a:t>Si les activités des centres restent centrées sur les jeunes garçons et les enfants, des activités sont organisées pour attirer un public adulte : conférences, fêtes, cours de gymnastique, cuisine, danse, … Les femmes, en particulier les femmes migrantes et des classes populaires, semblent être particulièrement la cible de ces quelques initiatives.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Ainsi, par exemple, un centre est créé par la ville durant la deuxième moitié des années 1970, dans un quartier en construction, destiné à accueillir la main d’œuvre migrante (italienne, espagnole, portugaise). Des activités y sont mises en place pour recevoir les femmes : gymnastique dame, couture, gym mère-enfant. Les femmes, en particulier les mères, sont également fortement présentes comme bénévoles. Elles sont encouragées à s’engager dans la prise en charge des enfants. Elles occupent ainsi une position entre deux : entre usagères et </a:t>
            </a:r>
            <a:r>
              <a:rPr lang="fr-FR" sz="1200" kern="1200" dirty="0" err="1">
                <a:solidFill>
                  <a:schemeClr val="tx1"/>
                </a:solidFill>
                <a:effectLst/>
                <a:latin typeface="+mn-lt"/>
                <a:ea typeface="+mn-ea"/>
                <a:cs typeface="+mn-cs"/>
              </a:rPr>
              <a:t>professionnel·les</a:t>
            </a:r>
            <a:r>
              <a:rPr lang="fr-FR" sz="1200" kern="1200" dirty="0">
                <a:solidFill>
                  <a:schemeClr val="tx1"/>
                </a:solidFill>
                <a:effectLst/>
                <a:latin typeface="+mn-lt"/>
                <a:ea typeface="+mn-ea"/>
                <a:cs typeface="+mn-cs"/>
              </a:rPr>
              <a:t>. </a:t>
            </a:r>
          </a:p>
          <a:p>
            <a:endParaRPr lang="fr-FR" dirty="0"/>
          </a:p>
          <a:p>
            <a:r>
              <a:rPr lang="fr-FR" sz="1200" kern="1200" dirty="0">
                <a:solidFill>
                  <a:schemeClr val="tx1"/>
                </a:solidFill>
                <a:effectLst/>
                <a:latin typeface="+mn-lt"/>
                <a:ea typeface="+mn-ea"/>
                <a:cs typeface="+mn-cs"/>
              </a:rPr>
              <a:t>Cet engagement permet aux centres à la fois de pouvoir compter sur le travail de ces bénévoles, tout en valorisant les compétences des </a:t>
            </a:r>
            <a:r>
              <a:rPr lang="fr-FR" sz="1200" kern="1200" dirty="0" err="1">
                <a:solidFill>
                  <a:schemeClr val="tx1"/>
                </a:solidFill>
                <a:effectLst/>
                <a:latin typeface="+mn-lt"/>
                <a:ea typeface="+mn-ea"/>
                <a:cs typeface="+mn-cs"/>
              </a:rPr>
              <a:t>professionnel·le·s</a:t>
            </a:r>
            <a:r>
              <a:rPr lang="fr-FR" sz="1200" kern="1200" dirty="0">
                <a:solidFill>
                  <a:schemeClr val="tx1"/>
                </a:solidFill>
                <a:effectLst/>
                <a:latin typeface="+mn-lt"/>
                <a:ea typeface="+mn-ea"/>
                <a:cs typeface="+mn-cs"/>
              </a:rPr>
              <a:t> à promouvoir la participation sociale. Des compétences qui collent mieux à l’idéal professionnel de « promoteur », « organisateur imaginatif », « modérateur ».</a:t>
            </a:r>
            <a:endParaRPr lang="fr-CH"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FB17D32A-311A-4DA5-90F3-1BBC0D769089}" type="slidenum">
              <a:rPr lang="fr-CH" smtClean="0"/>
              <a:t>13</a:t>
            </a:fld>
            <a:endParaRPr lang="fr-CH"/>
          </a:p>
        </p:txBody>
      </p:sp>
    </p:spTree>
    <p:extLst>
      <p:ext uri="{BB962C8B-B14F-4D97-AF65-F5344CB8AC3E}">
        <p14:creationId xmlns:p14="http://schemas.microsoft.com/office/powerpoint/2010/main" val="1843988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Le travail bénévole de ces mères, main d’œuvre gratuite, est présenté comme un engagement qui leur permettrait « une ouverture sociale »</a:t>
            </a:r>
            <a:r>
              <a:rPr lang="fr-FR" baseline="30000" dirty="0"/>
              <a:t> </a:t>
            </a:r>
            <a:r>
              <a:rPr lang="fr-FR" dirty="0"/>
              <a:t>. Des centres prévoient déjà au début des années 1970 des temps de formation de « mères monitrices », ainsi que</a:t>
            </a:r>
            <a:r>
              <a:rPr lang="fr-FR" baseline="30000" dirty="0"/>
              <a:t> </a:t>
            </a:r>
            <a:r>
              <a:rPr lang="fr-FR" dirty="0"/>
              <a:t>des cycles de conférences à leur intention (cours de civisme, conférences de la Fédération romande des consommatrices, …). </a:t>
            </a:r>
          </a:p>
          <a:p>
            <a:endParaRPr lang="fr-FR" dirty="0"/>
          </a:p>
          <a:p>
            <a:r>
              <a:rPr lang="fr-CH" dirty="0"/>
              <a:t>Nicole Arnaud, « Une expérience lausannoise. Le club du centre de loisirs », </a:t>
            </a:r>
            <a:r>
              <a:rPr lang="fr-CH" i="1" dirty="0"/>
              <a:t>Femina, </a:t>
            </a:r>
            <a:r>
              <a:rPr lang="fr-CH" dirty="0"/>
              <a:t>1971, [n° ?], p.71-73, coupure de presse conservée dans les archives de l’Espace 44.</a:t>
            </a:r>
          </a:p>
          <a:p>
            <a:endParaRPr lang="fr-CH" dirty="0"/>
          </a:p>
          <a:p>
            <a:r>
              <a:rPr lang="fr-CH" dirty="0"/>
              <a:t> </a:t>
            </a:r>
          </a:p>
          <a:p>
            <a:r>
              <a:rPr lang="fr-FR" i="1" dirty="0"/>
              <a:t>La Fédération romande des consommatrices, Section vaudoise organise en collaboration avec Le Centre de loisirs – Maison pour tous de </a:t>
            </a:r>
            <a:r>
              <a:rPr lang="fr-FR" i="1" dirty="0" err="1"/>
              <a:t>Boisy-Pierrefleur</a:t>
            </a:r>
            <a:r>
              <a:rPr lang="fr-FR" i="1" dirty="0"/>
              <a:t> un cycle d’information au Centre de loisirs. </a:t>
            </a:r>
            <a:r>
              <a:rPr lang="fr-FR" dirty="0"/>
              <a:t>Archives du Centre Socioculturel de </a:t>
            </a:r>
            <a:r>
              <a:rPr lang="fr-FR" dirty="0" err="1"/>
              <a:t>Boisy</a:t>
            </a:r>
            <a:r>
              <a:rPr lang="fr-FR" dirty="0"/>
              <a:t>.</a:t>
            </a:r>
            <a:endParaRPr lang="fr-CH" dirty="0"/>
          </a:p>
          <a:p>
            <a:endParaRPr lang="fr-CH" dirty="0"/>
          </a:p>
        </p:txBody>
      </p:sp>
      <p:sp>
        <p:nvSpPr>
          <p:cNvPr id="4" name="Espace réservé du numéro de diapositive 3"/>
          <p:cNvSpPr>
            <a:spLocks noGrp="1"/>
          </p:cNvSpPr>
          <p:nvPr>
            <p:ph type="sldNum" sz="quarter" idx="10"/>
          </p:nvPr>
        </p:nvSpPr>
        <p:spPr/>
        <p:txBody>
          <a:bodyPr/>
          <a:lstStyle/>
          <a:p>
            <a:fld id="{FB17D32A-311A-4DA5-90F3-1BBC0D769089}" type="slidenum">
              <a:rPr lang="fr-CH" smtClean="0"/>
              <a:t>14</a:t>
            </a:fld>
            <a:endParaRPr lang="fr-CH"/>
          </a:p>
        </p:txBody>
      </p:sp>
    </p:spTree>
    <p:extLst>
      <p:ext uri="{BB962C8B-B14F-4D97-AF65-F5344CB8AC3E}">
        <p14:creationId xmlns:p14="http://schemas.microsoft.com/office/powerpoint/2010/main" val="3708867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05038" y="519113"/>
            <a:ext cx="2571750" cy="1928812"/>
          </a:xfrm>
        </p:spPr>
      </p:sp>
      <p:sp>
        <p:nvSpPr>
          <p:cNvPr id="3" name="Espace réservé des notes 2"/>
          <p:cNvSpPr>
            <a:spLocks noGrp="1"/>
          </p:cNvSpPr>
          <p:nvPr>
            <p:ph type="body" idx="1"/>
          </p:nvPr>
        </p:nvSpPr>
        <p:spPr>
          <a:xfrm>
            <a:off x="524434" y="2641599"/>
            <a:ext cx="5822578" cy="6043614"/>
          </a:xfrm>
        </p:spPr>
        <p:txBody>
          <a:bodyPr/>
          <a:lstStyle/>
          <a:p>
            <a:r>
              <a:rPr lang="fr-FR" sz="1200" kern="1200" dirty="0">
                <a:solidFill>
                  <a:schemeClr val="tx1"/>
                </a:solidFill>
                <a:effectLst/>
                <a:latin typeface="+mn-lt"/>
                <a:ea typeface="+mn-ea"/>
                <a:cs typeface="+mn-cs"/>
              </a:rPr>
              <a:t> Malgré le discours sur le métier d’animateur, </a:t>
            </a:r>
            <a:r>
              <a:rPr lang="fr-FR" sz="1200" b="1" kern="1200" dirty="0">
                <a:solidFill>
                  <a:schemeClr val="tx1"/>
                </a:solidFill>
                <a:effectLst/>
                <a:latin typeface="+mn-lt"/>
                <a:ea typeface="+mn-ea"/>
                <a:cs typeface="+mn-cs"/>
              </a:rPr>
              <a:t>le travail de care, en particulier le travail de prise en charge des enfants, demeure une tâche importante des centres et qui va même s’accroître avec la féminisation du salariat à partir des années 1980</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Une bonne partie de ce travail sera délégué à des femmes bénévoles et à des monitrices, mais également à des animatrices. </a:t>
            </a:r>
          </a:p>
          <a:p>
            <a:r>
              <a:rPr lang="fr-FR" sz="1200" b="1" kern="1200" dirty="0">
                <a:solidFill>
                  <a:schemeClr val="tx1"/>
                </a:solidFill>
                <a:effectLst/>
                <a:latin typeface="+mn-lt"/>
                <a:ea typeface="+mn-ea"/>
                <a:cs typeface="+mn-cs"/>
              </a:rPr>
              <a:t>Ainsi, quand bien même les hommes sont encore majoritaires au milieu des années 1970, ce sont les femmes qui vont représenter les deux tiers des équipes d’animation des centres lausannois, dans le courant des années 80. </a:t>
            </a:r>
            <a:r>
              <a:rPr lang="fr-FR" sz="1200" kern="1200" dirty="0">
                <a:solidFill>
                  <a:schemeClr val="tx1"/>
                </a:solidFill>
                <a:effectLst/>
                <a:latin typeface="+mn-lt"/>
                <a:ea typeface="+mn-ea"/>
                <a:cs typeface="+mn-cs"/>
              </a:rPr>
              <a:t>Les derniers chiffres </a:t>
            </a:r>
            <a:r>
              <a:rPr lang="fr-FR" sz="1200" kern="1200" dirty="0" err="1">
                <a:solidFill>
                  <a:schemeClr val="tx1"/>
                </a:solidFill>
                <a:effectLst/>
                <a:latin typeface="+mn-lt"/>
                <a:ea typeface="+mn-ea"/>
                <a:cs typeface="+mn-cs"/>
              </a:rPr>
              <a:t>tenderaient</a:t>
            </a:r>
            <a:r>
              <a:rPr lang="fr-FR" sz="1200" kern="1200" dirty="0">
                <a:solidFill>
                  <a:schemeClr val="tx1"/>
                </a:solidFill>
                <a:effectLst/>
                <a:latin typeface="+mn-lt"/>
                <a:ea typeface="+mn-ea"/>
                <a:cs typeface="+mn-cs"/>
              </a:rPr>
              <a:t> toutefois à relativiser cette féminisation : en 2017, le site de la Fondation lausannoise pour l’animation socioculturelle répertorie 36 animatrices et 31 animateurs. A ce propos, il est intéressant de remarquer que le « groupe enfant » est composé de 10 animatrices et de 2 animateurs, et que la proportion s’inverse dans le « groupe de réflexions et d’actions lié à l’adolescence » (2/8), ainsi que dans le groupe des </a:t>
            </a:r>
            <a:r>
              <a:rPr lang="fr-FR" sz="1200" kern="1200" dirty="0" err="1">
                <a:solidFill>
                  <a:schemeClr val="tx1"/>
                </a:solidFill>
                <a:effectLst/>
                <a:latin typeface="+mn-lt"/>
                <a:ea typeface="+mn-ea"/>
                <a:cs typeface="+mn-cs"/>
              </a:rPr>
              <a:t>référent·e·s</a:t>
            </a:r>
            <a:r>
              <a:rPr lang="fr-FR" sz="1200" kern="1200" dirty="0">
                <a:solidFill>
                  <a:schemeClr val="tx1"/>
                </a:solidFill>
                <a:effectLst/>
                <a:latin typeface="+mn-lt"/>
                <a:ea typeface="+mn-ea"/>
                <a:cs typeface="+mn-cs"/>
              </a:rPr>
              <a:t> communication (3/9) et des </a:t>
            </a:r>
            <a:r>
              <a:rPr lang="fr-FR" sz="1200" kern="1200" dirty="0" err="1">
                <a:solidFill>
                  <a:schemeClr val="tx1"/>
                </a:solidFill>
                <a:effectLst/>
                <a:latin typeface="+mn-lt"/>
                <a:ea typeface="+mn-ea"/>
                <a:cs typeface="+mn-cs"/>
              </a:rPr>
              <a:t>practicien·ne·s</a:t>
            </a:r>
            <a:r>
              <a:rPr lang="fr-FR" sz="1200" kern="1200" dirty="0">
                <a:solidFill>
                  <a:schemeClr val="tx1"/>
                </a:solidFill>
                <a:effectLst/>
                <a:latin typeface="+mn-lt"/>
                <a:ea typeface="+mn-ea"/>
                <a:cs typeface="+mn-cs"/>
              </a:rPr>
              <a:t> formateurs (4/11). Si en France les explications de cette féminisation ont été identifiées dans une précarisation des emplois (</a:t>
            </a:r>
            <a:r>
              <a:rPr lang="fr-FR" sz="1200" kern="1200" dirty="0" err="1">
                <a:solidFill>
                  <a:schemeClr val="tx1"/>
                </a:solidFill>
                <a:effectLst/>
                <a:latin typeface="+mn-lt"/>
                <a:ea typeface="+mn-ea"/>
                <a:cs typeface="+mn-cs"/>
              </a:rPr>
              <a:t>Bacou</a:t>
            </a:r>
            <a:r>
              <a:rPr lang="fr-FR" sz="1200" kern="1200" dirty="0">
                <a:solidFill>
                  <a:schemeClr val="tx1"/>
                </a:solidFill>
                <a:effectLst/>
                <a:latin typeface="+mn-lt"/>
                <a:ea typeface="+mn-ea"/>
                <a:cs typeface="+mn-cs"/>
              </a:rPr>
              <a:t>, 2004), en Suisse les raisons semblent plutôt à chercher dans l’importance de la prise en charge du travail de </a:t>
            </a:r>
            <a:r>
              <a:rPr lang="fr-FR" sz="1200" i="1" kern="1200" dirty="0">
                <a:solidFill>
                  <a:schemeClr val="tx1"/>
                </a:solidFill>
                <a:effectLst/>
                <a:latin typeface="+mn-lt"/>
                <a:ea typeface="+mn-ea"/>
                <a:cs typeface="+mn-cs"/>
              </a:rPr>
              <a:t>care</a:t>
            </a:r>
            <a:r>
              <a:rPr lang="fr-FR" sz="1200" kern="1200" dirty="0">
                <a:solidFill>
                  <a:schemeClr val="tx1"/>
                </a:solidFill>
                <a:effectLst/>
                <a:latin typeface="+mn-lt"/>
                <a:ea typeface="+mn-ea"/>
                <a:cs typeface="+mn-cs"/>
              </a:rPr>
              <a:t>, en particulier de la prise en charge des enfants en âge pré et parascolaire. </a:t>
            </a:r>
            <a:endParaRPr lang="fr-CH"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Des études montrent qu’aujourd’hui encore la valorisation par les </a:t>
            </a:r>
            <a:r>
              <a:rPr lang="fr-FR" sz="1200" kern="1200" dirty="0" err="1">
                <a:solidFill>
                  <a:schemeClr val="tx1"/>
                </a:solidFill>
                <a:effectLst/>
                <a:latin typeface="+mn-lt"/>
                <a:ea typeface="+mn-ea"/>
                <a:cs typeface="+mn-cs"/>
              </a:rPr>
              <a:t>professionnel·le·s</a:t>
            </a:r>
            <a:r>
              <a:rPr lang="fr-FR" sz="1200" kern="1200" dirty="0">
                <a:solidFill>
                  <a:schemeClr val="tx1"/>
                </a:solidFill>
                <a:effectLst/>
                <a:latin typeface="+mn-lt"/>
                <a:ea typeface="+mn-ea"/>
                <a:cs typeface="+mn-cs"/>
              </a:rPr>
              <a:t> et les bénévoles de la mixité des équipes des centres socioculturels, traduit souvent une vision essentialiste de la différence entre femmes et hommes (</a:t>
            </a:r>
            <a:r>
              <a:rPr lang="fr-FR" sz="1200" kern="1200" dirty="0" err="1">
                <a:solidFill>
                  <a:schemeClr val="tx1"/>
                </a:solidFill>
                <a:effectLst/>
                <a:latin typeface="+mn-lt"/>
                <a:ea typeface="+mn-ea"/>
                <a:cs typeface="+mn-cs"/>
              </a:rPr>
              <a:t>Battistini</a:t>
            </a:r>
            <a:r>
              <a:rPr lang="fr-FR" sz="1200" kern="1200" dirty="0">
                <a:solidFill>
                  <a:schemeClr val="tx1"/>
                </a:solidFill>
                <a:effectLst/>
                <a:latin typeface="+mn-lt"/>
                <a:ea typeface="+mn-ea"/>
                <a:cs typeface="+mn-cs"/>
              </a:rPr>
              <a:t>, 2014). </a:t>
            </a:r>
            <a:endParaRPr lang="fr-CH"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Face à de tels constats, il nous paraît nécessaire d’opposer à la rhétorique de la complémentarité - qui contribue à reproduire une division sexuée du travail au sein de ces structures et à déléguer le travail de </a:t>
            </a:r>
            <a:r>
              <a:rPr lang="fr-FR" sz="1200" i="1" kern="1200" dirty="0">
                <a:solidFill>
                  <a:schemeClr val="tx1"/>
                </a:solidFill>
                <a:effectLst/>
                <a:latin typeface="+mn-lt"/>
                <a:ea typeface="+mn-ea"/>
                <a:cs typeface="+mn-cs"/>
              </a:rPr>
              <a:t>care</a:t>
            </a:r>
            <a:r>
              <a:rPr lang="fr-FR" sz="1200" kern="1200" dirty="0">
                <a:solidFill>
                  <a:schemeClr val="tx1"/>
                </a:solidFill>
                <a:effectLst/>
                <a:latin typeface="+mn-lt"/>
                <a:ea typeface="+mn-ea"/>
                <a:cs typeface="+mn-cs"/>
              </a:rPr>
              <a:t> aux femmes, qu’elles soient professionnelles ou bénévoles – une réflexion sur la valeur politique et sociale du travail de </a:t>
            </a:r>
            <a:r>
              <a:rPr lang="fr-FR" sz="1200" i="1" kern="1200" dirty="0">
                <a:solidFill>
                  <a:schemeClr val="tx1"/>
                </a:solidFill>
                <a:effectLst/>
                <a:latin typeface="+mn-lt"/>
                <a:ea typeface="+mn-ea"/>
                <a:cs typeface="+mn-cs"/>
              </a:rPr>
              <a:t>care</a:t>
            </a:r>
            <a:r>
              <a:rPr lang="fr-FR" sz="1200" kern="1200" dirty="0">
                <a:solidFill>
                  <a:schemeClr val="tx1"/>
                </a:solidFill>
                <a:effectLst/>
                <a:latin typeface="+mn-lt"/>
                <a:ea typeface="+mn-ea"/>
                <a:cs typeface="+mn-cs"/>
              </a:rPr>
              <a:t> pour l’ensemble du « projet animation ».</a:t>
            </a:r>
          </a:p>
          <a:p>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21 animatrices pour 9 animateurs, Liste du 22 mai 1986, </a:t>
            </a:r>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Couverture Brochure Maison des </a:t>
            </a:r>
            <a:r>
              <a:rPr lang="fr-FR" sz="1200" dirty="0" err="1"/>
              <a:t>Boveresses</a:t>
            </a:r>
            <a:r>
              <a:rPr lang="fr-FR" sz="1200" dirty="0"/>
              <a:t>, années 1970. Archives privées.</a:t>
            </a:r>
          </a:p>
          <a:p>
            <a:endParaRPr lang="fr-CH" dirty="0"/>
          </a:p>
        </p:txBody>
      </p:sp>
      <p:sp>
        <p:nvSpPr>
          <p:cNvPr id="4" name="Espace réservé du numéro de diapositive 3"/>
          <p:cNvSpPr>
            <a:spLocks noGrp="1"/>
          </p:cNvSpPr>
          <p:nvPr>
            <p:ph type="sldNum" sz="quarter" idx="10"/>
          </p:nvPr>
        </p:nvSpPr>
        <p:spPr/>
        <p:txBody>
          <a:bodyPr/>
          <a:lstStyle/>
          <a:p>
            <a:fld id="{FB17D32A-311A-4DA5-90F3-1BBC0D769089}" type="slidenum">
              <a:rPr lang="fr-CH" smtClean="0"/>
              <a:t>15</a:t>
            </a:fld>
            <a:endParaRPr lang="fr-CH"/>
          </a:p>
        </p:txBody>
      </p:sp>
    </p:spTree>
    <p:extLst>
      <p:ext uri="{BB962C8B-B14F-4D97-AF65-F5344CB8AC3E}">
        <p14:creationId xmlns:p14="http://schemas.microsoft.com/office/powerpoint/2010/main" val="3957927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027238" y="368300"/>
            <a:ext cx="3013075" cy="2260600"/>
          </a:xfrm>
        </p:spPr>
      </p:sp>
      <p:sp>
        <p:nvSpPr>
          <p:cNvPr id="3" name="Espace réservé des notes 2"/>
          <p:cNvSpPr>
            <a:spLocks noGrp="1"/>
          </p:cNvSpPr>
          <p:nvPr>
            <p:ph type="body" idx="1"/>
          </p:nvPr>
        </p:nvSpPr>
        <p:spPr>
          <a:xfrm>
            <a:off x="685800" y="2908300"/>
            <a:ext cx="5486400" cy="5092700"/>
          </a:xfrm>
        </p:spPr>
        <p:txBody>
          <a:bodyPr/>
          <a:lstStyle/>
          <a:p>
            <a:r>
              <a:rPr lang="fr-FR" sz="1200" kern="1200" dirty="0">
                <a:solidFill>
                  <a:schemeClr val="tx1"/>
                </a:solidFill>
                <a:effectLst/>
                <a:latin typeface="+mn-lt"/>
                <a:ea typeface="+mn-ea"/>
                <a:cs typeface="+mn-cs"/>
              </a:rPr>
              <a:t>Les</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résultats sont issus d’une recherche intitulée « Entre émancipation et contrôle social: une </a:t>
            </a:r>
            <a:r>
              <a:rPr lang="fr-FR" sz="1200" kern="1200" dirty="0" err="1">
                <a:solidFill>
                  <a:schemeClr val="tx1"/>
                </a:solidFill>
                <a:effectLst/>
                <a:latin typeface="+mn-lt"/>
                <a:ea typeface="+mn-ea"/>
                <a:cs typeface="+mn-cs"/>
              </a:rPr>
              <a:t>socio-histoire</a:t>
            </a:r>
            <a:r>
              <a:rPr lang="fr-FR" sz="1200" kern="1200" dirty="0">
                <a:solidFill>
                  <a:schemeClr val="tx1"/>
                </a:solidFill>
                <a:effectLst/>
                <a:latin typeface="+mn-lt"/>
                <a:ea typeface="+mn-ea"/>
                <a:cs typeface="+mn-cs"/>
              </a:rPr>
              <a:t> des centres de loisirs lausannois, 1950-1980 », financée par la Commission scientifique du domaine Travail social de la Haute école spécialités de suisse occidentale (HES.SO)</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Notre objectif était de mettre en lumière des enjeux majeurs qui ont marqué une période significative de l’institutionnalisation et de la professionnalisation de l’encadrement du temps libre des classes populaires. A travers l’étude de la genèse des centres de loisirs lausannois, nous nous sommes intéressées au </a:t>
            </a:r>
            <a:r>
              <a:rPr lang="fr-FR" sz="1200" b="1" kern="1200" dirty="0">
                <a:solidFill>
                  <a:schemeClr val="tx1"/>
                </a:solidFill>
                <a:effectLst/>
                <a:latin typeface="+mn-lt"/>
                <a:ea typeface="+mn-ea"/>
                <a:cs typeface="+mn-cs"/>
              </a:rPr>
              <a:t>processus de mise en place d’une nouvelle intervention sociale et aux conséquences pour les personnes engagées et le public concerné</a:t>
            </a:r>
            <a:r>
              <a:rPr lang="fr-FR" sz="1200" kern="1200" dirty="0">
                <a:solidFill>
                  <a:schemeClr val="tx1"/>
                </a:solidFill>
                <a:effectLst/>
                <a:latin typeface="+mn-lt"/>
                <a:ea typeface="+mn-ea"/>
                <a:cs typeface="+mn-cs"/>
              </a:rPr>
              <a:t>. </a:t>
            </a:r>
            <a:r>
              <a:rPr lang="fr-FR" dirty="0"/>
              <a:t>L</a:t>
            </a:r>
            <a:r>
              <a:rPr lang="fr-FR" sz="1200" kern="1200" dirty="0">
                <a:solidFill>
                  <a:schemeClr val="tx1"/>
                </a:solidFill>
                <a:effectLst/>
                <a:latin typeface="+mn-lt"/>
                <a:ea typeface="+mn-ea"/>
                <a:cs typeface="+mn-cs"/>
              </a:rPr>
              <a:t>e genre permet d’amener un nouveau regard sur le projet social et politique qui se construit autour des centres de loisirs, contribuant à mettre en évidence le rôle des politiques sociales dans la construction des différences entre les genres. </a:t>
            </a:r>
            <a:endParaRPr lang="fr-CH"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Notre propos s’appuie sur l’analyse des sources écrites (procès-verbaux, rapports d’activités, dépliants, brochures, correspondance, etc.) en provenance de diverses archives, notamment des centres de loisirs, des archives de la Fédération lausannoise pour l’animation socioculturelle lausannoise, des Archives de la Ville de Lausanne (AVL), des Archives cantonales vaudoises (ACV), ainsi que de l’Association pour l’étude de l’histoire du mouvement ouvrier (AEHMO). Nous avons également mené des entretiens avec des personnes impliquées à l’époque : membres de comité et animateurs ou animatrices. . </a:t>
            </a:r>
            <a:endParaRPr lang="fr-CH" sz="1200" kern="1200" dirty="0">
              <a:solidFill>
                <a:schemeClr val="tx1"/>
              </a:solidFill>
              <a:effectLst/>
              <a:latin typeface="+mn-lt"/>
              <a:ea typeface="+mn-ea"/>
              <a:cs typeface="+mn-cs"/>
            </a:endParaRPr>
          </a:p>
          <a:p>
            <a:endParaRPr lang="fr-CH" dirty="0"/>
          </a:p>
          <a:p>
            <a:pPr marL="0" indent="0">
              <a:buFont typeface="Symbol" charset="0"/>
              <a:buNone/>
            </a:pPr>
            <a:endParaRPr lang="fr-CH" dirty="0"/>
          </a:p>
        </p:txBody>
      </p:sp>
      <p:sp>
        <p:nvSpPr>
          <p:cNvPr id="4" name="Espace réservé du numéro de diapositive 3"/>
          <p:cNvSpPr>
            <a:spLocks noGrp="1"/>
          </p:cNvSpPr>
          <p:nvPr>
            <p:ph type="sldNum" sz="quarter" idx="10"/>
          </p:nvPr>
        </p:nvSpPr>
        <p:spPr/>
        <p:txBody>
          <a:bodyPr/>
          <a:lstStyle/>
          <a:p>
            <a:fld id="{FB17D32A-311A-4DA5-90F3-1BBC0D769089}" type="slidenum">
              <a:rPr lang="fr-CH" smtClean="0"/>
              <a:t>2</a:t>
            </a:fld>
            <a:endParaRPr lang="fr-CH"/>
          </a:p>
        </p:txBody>
      </p:sp>
    </p:spTree>
    <p:extLst>
      <p:ext uri="{BB962C8B-B14F-4D97-AF65-F5344CB8AC3E}">
        <p14:creationId xmlns:p14="http://schemas.microsoft.com/office/powerpoint/2010/main" val="142045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825500"/>
            <a:ext cx="4114800" cy="3086100"/>
          </a:xfrm>
        </p:spPr>
      </p:sp>
      <p:sp>
        <p:nvSpPr>
          <p:cNvPr id="3" name="Espace réservé des commentaires 2"/>
          <p:cNvSpPr>
            <a:spLocks noGrp="1"/>
          </p:cNvSpPr>
          <p:nvPr>
            <p:ph type="body" idx="1"/>
          </p:nvPr>
        </p:nvSpPr>
        <p:spPr/>
        <p:txBody>
          <a:bodyPr/>
          <a:lstStyle/>
          <a:p>
            <a:pPr marL="171450" indent="-171450">
              <a:buFont typeface="Arial"/>
              <a:buChar char="•"/>
            </a:pPr>
            <a:r>
              <a:rPr lang="fr-FR" dirty="0"/>
              <a:t>Lausanne est parmi les premières villes suisses à voir la création de centres de loisirs à partir des années1950 et surtout 1960-1970. </a:t>
            </a:r>
          </a:p>
          <a:p>
            <a:pPr marL="171450" indent="-171450">
              <a:buFont typeface="Arial"/>
              <a:buChar char="•"/>
            </a:pPr>
            <a:endParaRPr lang="fr-CH" dirty="0"/>
          </a:p>
          <a:p>
            <a:pPr marL="171450" indent="-171450">
              <a:buFont typeface="Arial"/>
              <a:buChar char="•"/>
            </a:pPr>
            <a:r>
              <a:rPr lang="fr-FR" dirty="0"/>
              <a:t>Lausanne connaît une importante hausse de la population entre 1950 et 1970.</a:t>
            </a:r>
          </a:p>
          <a:p>
            <a:pPr marL="171450" indent="-171450">
              <a:buFont typeface="Arial"/>
              <a:buChar char="•"/>
            </a:pPr>
            <a:endParaRPr lang="fr-FR" dirty="0"/>
          </a:p>
          <a:p>
            <a:pPr marL="171450" indent="-171450">
              <a:buFont typeface="Arial"/>
              <a:buChar char="•"/>
            </a:pPr>
            <a:r>
              <a:rPr lang="fr-FR" dirty="0"/>
              <a:t>Les quartiers populaires existant se densifient et de nouveaux quartiers sont construits. </a:t>
            </a:r>
          </a:p>
          <a:p>
            <a:pPr marL="171450" indent="-171450">
              <a:buFont typeface="Arial"/>
              <a:buChar char="•"/>
            </a:pPr>
            <a:endParaRPr lang="fr-FR" dirty="0"/>
          </a:p>
          <a:p>
            <a:pPr marL="171450" indent="-171450">
              <a:buFont typeface="Arial"/>
              <a:buChar char="•"/>
            </a:pPr>
            <a:r>
              <a:rPr lang="fr-FR" dirty="0"/>
              <a:t>Ce sont dans ces quartiers qui ont pour vocation d’accueillir de nouvelles familles aux revenus modestes que les centres de loisirs sont principalement créés.  </a:t>
            </a:r>
            <a:endParaRPr lang="fr-CH" dirty="0"/>
          </a:p>
          <a:p>
            <a:endParaRPr lang="fr-FR" dirty="0"/>
          </a:p>
        </p:txBody>
      </p:sp>
      <p:sp>
        <p:nvSpPr>
          <p:cNvPr id="4" name="Espace réservé du numéro de diapositive 3"/>
          <p:cNvSpPr>
            <a:spLocks noGrp="1"/>
          </p:cNvSpPr>
          <p:nvPr>
            <p:ph type="sldNum" sz="quarter" idx="10"/>
          </p:nvPr>
        </p:nvSpPr>
        <p:spPr/>
        <p:txBody>
          <a:bodyPr/>
          <a:lstStyle/>
          <a:p>
            <a:fld id="{FB17D32A-311A-4DA5-90F3-1BBC0D769089}" type="slidenum">
              <a:rPr lang="fr-CH" smtClean="0"/>
              <a:t>3</a:t>
            </a:fld>
            <a:endParaRPr lang="fr-CH"/>
          </a:p>
        </p:txBody>
      </p:sp>
    </p:spTree>
    <p:extLst>
      <p:ext uri="{BB962C8B-B14F-4D97-AF65-F5344CB8AC3E}">
        <p14:creationId xmlns:p14="http://schemas.microsoft.com/office/powerpoint/2010/main" val="343399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36713" y="457200"/>
            <a:ext cx="3267075" cy="2449513"/>
          </a:xfrm>
        </p:spPr>
      </p:sp>
      <p:sp>
        <p:nvSpPr>
          <p:cNvPr id="3" name="Espace réservé des notes 2"/>
          <p:cNvSpPr>
            <a:spLocks noGrp="1"/>
          </p:cNvSpPr>
          <p:nvPr>
            <p:ph type="body" idx="1"/>
          </p:nvPr>
        </p:nvSpPr>
        <p:spPr>
          <a:xfrm>
            <a:off x="584200" y="3251200"/>
            <a:ext cx="5588000" cy="4749800"/>
          </a:xfrm>
        </p:spPr>
        <p:txBody>
          <a:bodyPr/>
          <a:lstStyle/>
          <a:p>
            <a:r>
              <a:rPr lang="fr-FR" sz="1200" dirty="0"/>
              <a:t>10 centres de loisirs gérés par trois organisations: chrétienne évangélique (UCJG), libérale philanthropique (SVPE/CVAJ), et syndicale (USL). </a:t>
            </a:r>
            <a:endParaRPr lang="fr-CH" b="1" dirty="0"/>
          </a:p>
          <a:p>
            <a:endParaRPr lang="fr-CH" b="1" dirty="0"/>
          </a:p>
          <a:p>
            <a:r>
              <a:rPr lang="fr-CH" b="1" dirty="0"/>
              <a:t>Des objectifs similaires: </a:t>
            </a:r>
          </a:p>
          <a:p>
            <a:endParaRPr lang="fr-CH" b="1" dirty="0"/>
          </a:p>
          <a:p>
            <a:pPr lvl="1">
              <a:lnSpc>
                <a:spcPct val="120000"/>
              </a:lnSpc>
            </a:pPr>
            <a:r>
              <a:rPr lang="fr-FR" dirty="0"/>
              <a:t>Encadrement du temps libre des jeunes (hommes) des classes populaires </a:t>
            </a:r>
            <a:r>
              <a:rPr lang="fr-FR" b="1" dirty="0"/>
              <a:t>dans un but de prévention de la délinquance juvénile </a:t>
            </a:r>
          </a:p>
          <a:p>
            <a:pPr lvl="1">
              <a:lnSpc>
                <a:spcPct val="120000"/>
              </a:lnSpc>
            </a:pPr>
            <a:r>
              <a:rPr lang="fr-FR" dirty="0"/>
              <a:t>Développement d’activités d’éducation populaire </a:t>
            </a:r>
            <a:r>
              <a:rPr lang="fr-FR" b="1" dirty="0"/>
              <a:t>dans une perspective de démocratisation de l’accès aux loisirs et à la culture</a:t>
            </a:r>
          </a:p>
          <a:p>
            <a:endParaRPr lang="fr-CH" b="1" dirty="0"/>
          </a:p>
          <a:p>
            <a:endParaRPr lang="fr-CH" b="1" dirty="0"/>
          </a:p>
          <a:p>
            <a:r>
              <a:rPr lang="fr-CH" b="1" dirty="0"/>
              <a:t>Intervention plus importante de la Municipalité</a:t>
            </a:r>
          </a:p>
          <a:p>
            <a:pPr marL="171450" indent="-171450">
              <a:buFont typeface="Symbol" panose="05050102010706020507" pitchFamily="18" charset="2"/>
              <a:buChar char="Þ"/>
            </a:pPr>
            <a:r>
              <a:rPr lang="fr-CH" dirty="0"/>
              <a:t>financement =&gt; création de nouveaux centre, engagement de plus de salarié-e-s</a:t>
            </a:r>
          </a:p>
          <a:p>
            <a:pPr marL="171450" indent="-171450">
              <a:buFont typeface="Symbol" panose="05050102010706020507" pitchFamily="18" charset="2"/>
              <a:buChar char="Þ"/>
            </a:pPr>
            <a:r>
              <a:rPr lang="fr-CH" dirty="0"/>
              <a:t>Intervention des élus (municipalité à majorité radicale) dans de domaine =&gt; contrôles et limites posés à l’activité des centres, volonté de professionnaliser et cadrer l’activité des centres</a:t>
            </a:r>
          </a:p>
          <a:p>
            <a:pPr marL="0" indent="0">
              <a:buFont typeface="Symbol" panose="05050102010706020507" pitchFamily="18" charset="2"/>
              <a:buNone/>
            </a:pPr>
            <a:endParaRPr lang="fr-CH" dirty="0"/>
          </a:p>
          <a:p>
            <a:pPr lvl="2"/>
            <a:endParaRPr lang="fr-CH"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FB17D32A-311A-4DA5-90F3-1BBC0D769089}" type="slidenum">
              <a:rPr lang="fr-CH" smtClean="0"/>
              <a:t>4</a:t>
            </a:fld>
            <a:endParaRPr lang="fr-CH"/>
          </a:p>
        </p:txBody>
      </p:sp>
    </p:spTree>
    <p:extLst>
      <p:ext uri="{BB962C8B-B14F-4D97-AF65-F5344CB8AC3E}">
        <p14:creationId xmlns:p14="http://schemas.microsoft.com/office/powerpoint/2010/main" val="3633632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49413" y="439738"/>
            <a:ext cx="3427412" cy="2570162"/>
          </a:xfrm>
        </p:spPr>
      </p:sp>
      <p:sp>
        <p:nvSpPr>
          <p:cNvPr id="3" name="Espace réservé des notes 2"/>
          <p:cNvSpPr>
            <a:spLocks noGrp="1"/>
          </p:cNvSpPr>
          <p:nvPr>
            <p:ph type="body" idx="1"/>
          </p:nvPr>
        </p:nvSpPr>
        <p:spPr>
          <a:xfrm>
            <a:off x="685800" y="3479800"/>
            <a:ext cx="5486400" cy="4521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Si les sources étudiées ne mentionnent aucune femme parmi les personnes à l’origine des premiers centres ouverts dans les années 1950 et 1960, elles attestent toutefois qu’elles sont bien présentes en tant que bénévoles, ainsi que parmi les premières personnes salariées et employées par les centres.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Symbol" charset="0"/>
              <a:buChar char=""/>
              <a:tabLst/>
              <a:defRPr/>
            </a:pPr>
            <a:r>
              <a:rPr lang="fr-FR" sz="1200" kern="1200" dirty="0">
                <a:solidFill>
                  <a:schemeClr val="tx1"/>
                </a:solidFill>
                <a:effectLst/>
                <a:latin typeface="+mn-lt"/>
                <a:ea typeface="+mn-ea"/>
                <a:cs typeface="+mn-cs"/>
              </a:rPr>
              <a:t>Dans plusieurs</a:t>
            </a:r>
            <a:r>
              <a:rPr lang="fr-FR" sz="1200" kern="1200" baseline="0" dirty="0">
                <a:solidFill>
                  <a:schemeClr val="tx1"/>
                </a:solidFill>
                <a:effectLst/>
                <a:latin typeface="+mn-lt"/>
                <a:ea typeface="+mn-ea"/>
                <a:cs typeface="+mn-cs"/>
              </a:rPr>
              <a:t> centres (notamment UCJG, pour lesquels nous avons des rapports d’activités) </a:t>
            </a:r>
            <a:r>
              <a:rPr lang="fr-FR" sz="1200" kern="1200" dirty="0">
                <a:solidFill>
                  <a:schemeClr val="tx1"/>
                </a:solidFill>
                <a:effectLst/>
                <a:latin typeface="+mn-lt"/>
                <a:ea typeface="+mn-ea"/>
                <a:cs typeface="+mn-cs"/>
              </a:rPr>
              <a:t>au niveau des postes fixes de responsables des activités d’animation, </a:t>
            </a:r>
            <a:r>
              <a:rPr lang="fr-FR" sz="1200" b="1" kern="1200" dirty="0">
                <a:solidFill>
                  <a:schemeClr val="tx1"/>
                </a:solidFill>
                <a:effectLst/>
                <a:latin typeface="+mn-lt"/>
                <a:ea typeface="+mn-ea"/>
                <a:cs typeface="+mn-cs"/>
              </a:rPr>
              <a:t>une certaine interchangeabilité </a:t>
            </a:r>
            <a:r>
              <a:rPr lang="fr-FR" sz="1200" kern="1200" dirty="0">
                <a:solidFill>
                  <a:schemeClr val="tx1"/>
                </a:solidFill>
                <a:effectLst/>
                <a:latin typeface="+mn-lt"/>
                <a:ea typeface="+mn-ea"/>
                <a:cs typeface="+mn-cs"/>
              </a:rPr>
              <a:t>entre l’animateur et l’animatrice semble exister au début des années 1960, </a:t>
            </a:r>
            <a:r>
              <a:rPr lang="fr-FR" sz="1200" b="1" kern="1200" dirty="0">
                <a:solidFill>
                  <a:schemeClr val="tx1"/>
                </a:solidFill>
                <a:effectLst/>
                <a:latin typeface="+mn-lt"/>
                <a:ea typeface="+mn-ea"/>
                <a:cs typeface="+mn-cs"/>
              </a:rPr>
              <a:t>ce qui ne sera plus le cas au début des années 1970</a:t>
            </a:r>
            <a:r>
              <a:rPr lang="fr-FR"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Symbol" charset="0"/>
              <a:buChar char=""/>
              <a:tabLst/>
              <a:defRPr/>
            </a:pPr>
            <a:endParaRPr lang="fr-FR"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Symbol" charset="0"/>
              <a:buChar char=""/>
              <a:tabLst/>
              <a:defRPr/>
            </a:pPr>
            <a:r>
              <a:rPr lang="fr-FR" sz="1200" kern="1200" dirty="0">
                <a:solidFill>
                  <a:schemeClr val="tx1"/>
                </a:solidFill>
                <a:effectLst/>
                <a:latin typeface="+mn-lt"/>
                <a:ea typeface="+mn-ea"/>
                <a:cs typeface="+mn-cs"/>
              </a:rPr>
              <a:t>En effet, au cours des années 1960 :</a:t>
            </a:r>
            <a:r>
              <a:rPr lang="fr-FR" sz="1200" kern="1200" baseline="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Symbol" charset="0"/>
              <a:buChar char=""/>
              <a:tabLst/>
              <a:defRPr/>
            </a:pPr>
            <a:r>
              <a:rPr lang="fr-FR" sz="1200" kern="1200" baseline="0" dirty="0">
                <a:solidFill>
                  <a:schemeClr val="tx1"/>
                </a:solidFill>
                <a:effectLst/>
                <a:latin typeface="+mn-lt"/>
                <a:ea typeface="+mn-ea"/>
                <a:cs typeface="+mn-cs"/>
              </a:rPr>
              <a:t>Engagement presque uniquement d’hommes au postes d’animateur</a:t>
            </a:r>
          </a:p>
          <a:p>
            <a:pPr marL="628650" marR="0" lvl="1" indent="-171450" algn="l" defTabSz="914400" rtl="0" eaLnBrk="1" fontAlgn="auto" latinLnBrk="0" hangingPunct="1">
              <a:lnSpc>
                <a:spcPct val="100000"/>
              </a:lnSpc>
              <a:spcBef>
                <a:spcPts val="0"/>
              </a:spcBef>
              <a:spcAft>
                <a:spcPts val="0"/>
              </a:spcAft>
              <a:buClrTx/>
              <a:buSzTx/>
              <a:buFont typeface="Symbol" charset="0"/>
              <a:buChar char=""/>
              <a:tabLst/>
              <a:defRPr/>
            </a:pPr>
            <a:r>
              <a:rPr lang="fr-FR" sz="1200" kern="1200" dirty="0">
                <a:solidFill>
                  <a:schemeClr val="tx1"/>
                </a:solidFill>
                <a:effectLst/>
                <a:latin typeface="+mn-lt"/>
                <a:ea typeface="+mn-ea"/>
                <a:cs typeface="+mn-cs"/>
              </a:rPr>
              <a:t>Renforcement</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de la division sexuée du travail entre les animateurs et l’animatrice. Cette dernière verra ainsi son champ d’intervention se restreindre de plus en plus aux clubs d’enfants. Les engagements sont ainsi de plus en plus guidés en fonction de tâches considérées comme féminines ou masculines. </a:t>
            </a:r>
          </a:p>
          <a:p>
            <a:pPr marL="914400" marR="0" lvl="2" indent="0" algn="l" defTabSz="914400" rtl="0" eaLnBrk="1" fontAlgn="auto" latinLnBrk="0" hangingPunct="1">
              <a:lnSpc>
                <a:spcPct val="100000"/>
              </a:lnSpc>
              <a:spcBef>
                <a:spcPts val="0"/>
              </a:spcBef>
              <a:spcAft>
                <a:spcPts val="0"/>
              </a:spcAft>
              <a:buClrTx/>
              <a:buSzTx/>
              <a:buFont typeface="Symbol" charset="0"/>
              <a:buNone/>
              <a:tabLst/>
              <a:defRPr/>
            </a:pPr>
            <a:r>
              <a:rPr lang="fr-FR" sz="1100" kern="1200" dirty="0">
                <a:solidFill>
                  <a:schemeClr val="tx1"/>
                </a:solidFill>
                <a:effectLst/>
                <a:latin typeface="+mn-lt"/>
                <a:ea typeface="+mn-ea"/>
                <a:cs typeface="+mn-cs"/>
              </a:rPr>
              <a:t>Ainsi, lorsque dans un centre il faut engager une personne pour s’occuper des adolescents, on va chercher un homme, alors que dans un autre centre dirigé par un animateur, on engage une femme les mercredis après-midi pour s’occuper des enfants. </a:t>
            </a:r>
            <a:endParaRPr lang="fr-CH" sz="1100" dirty="0"/>
          </a:p>
        </p:txBody>
      </p:sp>
      <p:sp>
        <p:nvSpPr>
          <p:cNvPr id="4" name="Espace réservé du numéro de diapositive 3"/>
          <p:cNvSpPr>
            <a:spLocks noGrp="1"/>
          </p:cNvSpPr>
          <p:nvPr>
            <p:ph type="sldNum" sz="quarter" idx="10"/>
          </p:nvPr>
        </p:nvSpPr>
        <p:spPr/>
        <p:txBody>
          <a:bodyPr/>
          <a:lstStyle/>
          <a:p>
            <a:fld id="{FB17D32A-311A-4DA5-90F3-1BBC0D769089}" type="slidenum">
              <a:rPr lang="fr-CH" smtClean="0"/>
              <a:t>5</a:t>
            </a:fld>
            <a:endParaRPr lang="fr-CH"/>
          </a:p>
        </p:txBody>
      </p:sp>
    </p:spTree>
    <p:extLst>
      <p:ext uri="{BB962C8B-B14F-4D97-AF65-F5344CB8AC3E}">
        <p14:creationId xmlns:p14="http://schemas.microsoft.com/office/powerpoint/2010/main" val="654060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441325"/>
            <a:ext cx="4114800" cy="3086100"/>
          </a:xfrm>
        </p:spPr>
      </p:sp>
      <p:sp>
        <p:nvSpPr>
          <p:cNvPr id="3" name="Espace réservé des notes 2"/>
          <p:cNvSpPr>
            <a:spLocks noGrp="1"/>
          </p:cNvSpPr>
          <p:nvPr>
            <p:ph type="body" idx="1"/>
          </p:nvPr>
        </p:nvSpPr>
        <p:spPr>
          <a:xfrm>
            <a:off x="685800" y="3818965"/>
            <a:ext cx="5486400" cy="4866248"/>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Cette différenciation des tâches va être mobilisée pour justifier une différenciation du statut professionnel et du salaire. =&gt; citation =&gt; différence du public pris en charge, temps partiel et vague réf. à diff. De responsabilité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désignation des </a:t>
            </a:r>
            <a:r>
              <a:rPr lang="fr-FR" sz="1200" kern="1200" dirty="0" err="1">
                <a:solidFill>
                  <a:schemeClr val="tx1"/>
                </a:solidFill>
                <a:effectLst/>
                <a:latin typeface="+mn-lt"/>
                <a:ea typeface="+mn-ea"/>
                <a:cs typeface="+mn-cs"/>
              </a:rPr>
              <a:t>professionnel·le·s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engagé·e·s</a:t>
            </a:r>
            <a:r>
              <a:rPr lang="fr-FR" sz="1200" kern="1200" dirty="0">
                <a:solidFill>
                  <a:schemeClr val="tx1"/>
                </a:solidFill>
                <a:effectLst/>
                <a:latin typeface="+mn-lt"/>
                <a:ea typeface="+mn-ea"/>
                <a:cs typeface="+mn-cs"/>
              </a:rPr>
              <a:t> dans le centre est à ce titre intéressante.</a:t>
            </a:r>
            <a:endParaRPr lang="fr-CH"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hommes, dès qu’ils sont salariés par un centre, deviennent automatiquement des animateurs, indépendamment de leur formation, malgré une absence de formation reconnue par les autorités dans le domaine de l’animation. </a:t>
            </a:r>
          </a:p>
          <a:p>
            <a:endParaRPr lang="fr-FR" dirty="0"/>
          </a:p>
          <a:p>
            <a:r>
              <a:rPr lang="fr-FR" sz="1200" kern="1200" dirty="0">
                <a:solidFill>
                  <a:schemeClr val="tx1"/>
                </a:solidFill>
                <a:effectLst/>
                <a:latin typeface="+mn-lt"/>
                <a:ea typeface="+mn-ea"/>
                <a:cs typeface="+mn-cs"/>
              </a:rPr>
              <a:t>La désignation des salariées et plus variée : lorsqu’on en parle, elles sont également qualifiées de monitrices, d’éducatrices, ou de jardinières d’enfants.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Avant même qu’une formation spécifique en animation ne soit mise en place à Lausanne, le statut d’animateur est ainsi attribué aux hommes salariés, qui développent les activités à l’intention des jeunes, alors que le travail de prise en charge des enfants attribués aux femmes est considéré comme ne relevant pas (ou moins) du « projet animation ». </a:t>
            </a:r>
          </a:p>
          <a:p>
            <a:endParaRPr lang="fr-CH" dirty="0"/>
          </a:p>
          <a:p>
            <a:r>
              <a:rPr lang="fr-CH" dirty="0"/>
              <a:t>* Antoinette Stauffer, assistante</a:t>
            </a:r>
            <a:r>
              <a:rPr lang="fr-CH" baseline="0" dirty="0"/>
              <a:t> sociale, membre du POP et conseillère communale</a:t>
            </a:r>
            <a:endParaRPr lang="fr-CH" dirty="0"/>
          </a:p>
        </p:txBody>
      </p:sp>
      <p:sp>
        <p:nvSpPr>
          <p:cNvPr id="4" name="Espace réservé du numéro de diapositive 3"/>
          <p:cNvSpPr>
            <a:spLocks noGrp="1"/>
          </p:cNvSpPr>
          <p:nvPr>
            <p:ph type="sldNum" sz="quarter" idx="10"/>
          </p:nvPr>
        </p:nvSpPr>
        <p:spPr/>
        <p:txBody>
          <a:bodyPr/>
          <a:lstStyle/>
          <a:p>
            <a:fld id="{FB17D32A-311A-4DA5-90F3-1BBC0D769089}" type="slidenum">
              <a:rPr lang="fr-CH" smtClean="0"/>
              <a:t>6</a:t>
            </a:fld>
            <a:endParaRPr lang="fr-CH"/>
          </a:p>
        </p:txBody>
      </p:sp>
    </p:spTree>
    <p:extLst>
      <p:ext uri="{BB962C8B-B14F-4D97-AF65-F5344CB8AC3E}">
        <p14:creationId xmlns:p14="http://schemas.microsoft.com/office/powerpoint/2010/main" val="145458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38300" y="495300"/>
            <a:ext cx="3276600" cy="2457450"/>
          </a:xfrm>
        </p:spPr>
      </p:sp>
      <p:sp>
        <p:nvSpPr>
          <p:cNvPr id="3" name="Espace réservé des notes 2"/>
          <p:cNvSpPr>
            <a:spLocks noGrp="1"/>
          </p:cNvSpPr>
          <p:nvPr>
            <p:ph type="body" idx="1"/>
          </p:nvPr>
        </p:nvSpPr>
        <p:spPr>
          <a:xfrm>
            <a:off x="685800" y="3162300"/>
            <a:ext cx="5688106" cy="5726206"/>
          </a:xfrm>
        </p:spPr>
        <p:txBody>
          <a:bodyPr/>
          <a:lstStyle/>
          <a:p>
            <a:r>
              <a:rPr lang="fr-FR" sz="1200" kern="1200" dirty="0">
                <a:solidFill>
                  <a:schemeClr val="tx1"/>
                </a:solidFill>
                <a:effectLst/>
                <a:latin typeface="+mn-lt"/>
                <a:ea typeface="+mn-ea"/>
                <a:cs typeface="+mn-cs"/>
              </a:rPr>
              <a:t>Lors de l’ouverture de l’école d’animateurs en septembre 1967, </a:t>
            </a:r>
            <a:r>
              <a:rPr lang="fr-FR" sz="1200" b="1" kern="1200" dirty="0">
                <a:solidFill>
                  <a:schemeClr val="tx1"/>
                </a:solidFill>
                <a:effectLst/>
                <a:latin typeface="+mn-lt"/>
                <a:ea typeface="+mn-ea"/>
                <a:cs typeface="+mn-cs"/>
              </a:rPr>
              <a:t>la première volée est composée presque exclusivement d’hommes (15 sur 16)</a:t>
            </a:r>
            <a:r>
              <a:rPr lang="fr-FR" sz="1200" kern="1200" dirty="0">
                <a:solidFill>
                  <a:schemeClr val="tx1"/>
                </a:solidFill>
                <a:effectLst/>
                <a:latin typeface="+mn-lt"/>
                <a:ea typeface="+mn-ea"/>
                <a:cs typeface="+mn-cs"/>
              </a:rPr>
              <a:t>. Une absence de femmes qui n’est jamais questionnée par les acteurs en présence, alors même que la formation s’insère dans une école qui compte un nombre important d’étudiantes. </a:t>
            </a:r>
            <a:endParaRPr lang="fr-CH"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mise en place de cette formation en animation a rapidement déclenché un conflit entre les animateurs en formation, syndiqués au Syndicat des services publics, et la direction de l’école. Ces animateurs syndiqués, presque uniquement des hommes, critiquent la formation et tentent (sans succès) de mettre en place une formation autonome. Les divergences portent sur deux points. </a:t>
            </a:r>
            <a:endParaRPr lang="fr-CH"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1) la Direction de l’école, les employeurs et la commission d’experts nommée par la Municipalité soutiennent la nécessité d’engager du personnel préalablement formé et diplômé. D’où le choix d’une formation de base sur plusieurs années et l’option de la CCT de différencier la rémunération entre diplômés et non diplômés</a:t>
            </a:r>
            <a:r>
              <a:rPr lang="fr-FR" dirty="0"/>
              <a:t>. </a:t>
            </a:r>
            <a:r>
              <a:rPr lang="fr-FR" sz="1200" kern="1200" dirty="0">
                <a:solidFill>
                  <a:schemeClr val="tx1"/>
                </a:solidFill>
                <a:effectLst/>
                <a:latin typeface="+mn-lt"/>
                <a:ea typeface="+mn-ea"/>
                <a:cs typeface="+mn-cs"/>
              </a:rPr>
              <a:t>Les animateurs vont au contraire revendiquer l’accès direct au métier et la mise en place d’une formation continue tout au long de l’activité professionnelle. C’est ainsi la possibilité d’ouvrir à des hommes non formés l’accès à un domaine professionnel occupé par des femmes déjà formées (notamment comme éducatrices), tout en justifiant des salaires équivalents voire supérieurs à ceux des diplômées. Mais aussi de contester ou relativiser la frontière entre professionnel et usagers/militants/bénévoles des centres… </a:t>
            </a:r>
          </a:p>
          <a:p>
            <a:endParaRPr lang="fr-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 Un deuxième point de désaccord concerne l’inscription de la formation dans le cadre d’une école de travail social. En 1968, une lettre des animateurs syndiqués du Syndicat des services publics adressée à la Commission des études de l’</a:t>
            </a:r>
            <a:r>
              <a:rPr lang="fr-FR" sz="1200" kern="1200" dirty="0" err="1">
                <a:solidFill>
                  <a:schemeClr val="tx1"/>
                </a:solidFill>
                <a:effectLst/>
                <a:latin typeface="+mn-lt"/>
                <a:ea typeface="+mn-ea"/>
                <a:cs typeface="+mn-cs"/>
              </a:rPr>
              <a:t>éésp</a:t>
            </a:r>
            <a:r>
              <a:rPr lang="fr-FR" sz="1200" kern="1200" dirty="0">
                <a:solidFill>
                  <a:schemeClr val="tx1"/>
                </a:solidFill>
                <a:effectLst/>
                <a:latin typeface="+mn-lt"/>
                <a:ea typeface="+mn-ea"/>
                <a:cs typeface="+mn-cs"/>
              </a:rPr>
              <a:t> conclut après une série de critiques : citation</a:t>
            </a:r>
            <a:endParaRPr lang="fr-CH"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section des animateurs de la VPOD (créée à la fin des années 1960) est composée essentiellement d’hommes : seule une femme figure parmi les quatorze membres (une deuxième femme adhère en 1970).</a:t>
            </a:r>
            <a:endParaRPr lang="fr-CH" sz="1200" kern="1200" dirty="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FB17D32A-311A-4DA5-90F3-1BBC0D769089}" type="slidenum">
              <a:rPr lang="fr-CH" smtClean="0"/>
              <a:t>7</a:t>
            </a:fld>
            <a:endParaRPr lang="fr-CH"/>
          </a:p>
        </p:txBody>
      </p:sp>
    </p:spTree>
    <p:extLst>
      <p:ext uri="{BB962C8B-B14F-4D97-AF65-F5344CB8AC3E}">
        <p14:creationId xmlns:p14="http://schemas.microsoft.com/office/powerpoint/2010/main" val="1534763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573213" y="522288"/>
            <a:ext cx="3605212" cy="2705100"/>
          </a:xfrm>
        </p:spPr>
      </p:sp>
      <p:sp>
        <p:nvSpPr>
          <p:cNvPr id="3" name="Espace réservé des notes 2"/>
          <p:cNvSpPr>
            <a:spLocks noGrp="1"/>
          </p:cNvSpPr>
          <p:nvPr>
            <p:ph type="body" idx="1"/>
          </p:nvPr>
        </p:nvSpPr>
        <p:spPr>
          <a:xfrm>
            <a:off x="632619" y="3752777"/>
            <a:ext cx="5486400" cy="4517164"/>
          </a:xfrm>
        </p:spPr>
        <p:txBody>
          <a:bodyPr/>
          <a:lstStyle/>
          <a:p>
            <a:r>
              <a:rPr lang="fr-FR" sz="1200" kern="1200" dirty="0">
                <a:solidFill>
                  <a:schemeClr val="tx1"/>
                </a:solidFill>
                <a:effectLst/>
                <a:latin typeface="+mn-lt"/>
                <a:ea typeface="+mn-ea"/>
                <a:cs typeface="+mn-cs"/>
              </a:rPr>
              <a:t>Il s’agit bien pour les animateurs de se différencier des autres métiers historiques du travail social et de s’ouvrir un domaine de compétences spécifique, qu’ils définissent en mobilisant la référence à « l’éducation permanente » : </a:t>
            </a:r>
            <a:r>
              <a:rPr lang="fr-CH" sz="1200" i="0" kern="1200" dirty="0">
                <a:solidFill>
                  <a:schemeClr val="tx1"/>
                </a:solidFill>
                <a:effectLst/>
                <a:latin typeface="+mn-lt"/>
                <a:ea typeface="+mn-ea"/>
                <a:cs typeface="+mn-cs"/>
              </a:rPr>
              <a:t>=&gt; </a:t>
            </a:r>
            <a:r>
              <a:rPr lang="fr-FR" sz="1200" i="1" kern="1200" dirty="0">
                <a:solidFill>
                  <a:schemeClr val="tx1"/>
                </a:solidFill>
                <a:effectLst/>
                <a:latin typeface="+mn-lt"/>
                <a:ea typeface="+mn-ea"/>
                <a:cs typeface="+mn-cs"/>
              </a:rPr>
              <a:t> citation</a:t>
            </a:r>
          </a:p>
          <a:p>
            <a:endParaRPr lang="fr-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animateurs souhaitent délimiter leur champ d’intervention en se distanciant des autres professions –féminines- du social. Ils sont des « promoteurs », des « organisateurs », ils affirment par ailleurs </a:t>
            </a:r>
            <a:r>
              <a:rPr lang="fr-CH" sz="1200" kern="1200" dirty="0">
                <a:solidFill>
                  <a:schemeClr val="tx1"/>
                </a:solidFill>
                <a:effectLst/>
                <a:latin typeface="+mn-lt"/>
                <a:ea typeface="+mn-ea"/>
                <a:cs typeface="+mn-cs"/>
              </a:rPr>
              <a:t>que l’animation doit s’adresser à un large public et non uniquement à des catégories considérées comme « socialement problématiques ».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Si  le Rapport Martin (commission d’experts mandaté par la Municipalité) considère la proposition des animateurs d’une formation tout au long de la carrière comme trop utopiste et que seule l’</a:t>
            </a:r>
            <a:r>
              <a:rPr lang="fr-FR" sz="1200" kern="1200" dirty="0" err="1">
                <a:solidFill>
                  <a:schemeClr val="tx1"/>
                </a:solidFill>
                <a:effectLst/>
                <a:latin typeface="+mn-lt"/>
                <a:ea typeface="+mn-ea"/>
                <a:cs typeface="+mn-cs"/>
              </a:rPr>
              <a:t>éésp</a:t>
            </a:r>
            <a:r>
              <a:rPr lang="fr-FR" sz="1200" kern="1200" dirty="0">
                <a:solidFill>
                  <a:schemeClr val="tx1"/>
                </a:solidFill>
                <a:effectLst/>
                <a:latin typeface="+mn-lt"/>
                <a:ea typeface="+mn-ea"/>
                <a:cs typeface="+mn-cs"/>
              </a:rPr>
              <a:t> dispose de la reconnaissance d’utilité publique nécessaire pour dispenser une formation en cours d’emploi limitée à trois ans – une analyse que la Municipalité entérine en 1976 –,  le rapport Martin reconnaît toutefois que les animateurs ont prioritairement un rôle de « promoteur, d’inspirateur des activités », d’« organisateurs imaginatifs », de « modérateurs ».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Par ailleurs, un autre consensus entre le groupe des animateurs et les autorités porte sur la nécessité de ne plus cibler les activités des centres autour des enfants et adolescents, mais d’impulser et d’organiser des activités de détente, sportives et/ou culturelles dans un programme d’éducation permanente à l’intention de l’ensemble de la population du quartier. </a:t>
            </a:r>
            <a:endParaRPr lang="fr-CH" sz="1200" kern="1200" dirty="0">
              <a:solidFill>
                <a:schemeClr val="tx1"/>
              </a:solidFill>
              <a:effectLst/>
              <a:latin typeface="+mn-lt"/>
              <a:ea typeface="+mn-ea"/>
              <a:cs typeface="+mn-cs"/>
            </a:endParaRPr>
          </a:p>
          <a:p>
            <a:endParaRPr lang="fr-CH" sz="1200" kern="1200" dirty="0">
              <a:solidFill>
                <a:schemeClr val="tx1"/>
              </a:solidFill>
              <a:effectLst/>
              <a:latin typeface="+mn-lt"/>
              <a:ea typeface="+mn-ea"/>
              <a:cs typeface="+mn-cs"/>
            </a:endParaRPr>
          </a:p>
          <a:p>
            <a:endParaRPr lang="fr-CH" sz="1200" kern="1200" dirty="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FB17D32A-311A-4DA5-90F3-1BBC0D769089}" type="slidenum">
              <a:rPr lang="fr-CH" smtClean="0"/>
              <a:t>8</a:t>
            </a:fld>
            <a:endParaRPr lang="fr-CH"/>
          </a:p>
        </p:txBody>
      </p:sp>
    </p:spTree>
    <p:extLst>
      <p:ext uri="{BB962C8B-B14F-4D97-AF65-F5344CB8AC3E}">
        <p14:creationId xmlns:p14="http://schemas.microsoft.com/office/powerpoint/2010/main" val="2799283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03438" y="541338"/>
            <a:ext cx="2714625" cy="2036762"/>
          </a:xfrm>
        </p:spPr>
      </p:sp>
      <p:sp>
        <p:nvSpPr>
          <p:cNvPr id="3" name="Espace réservé des notes 2"/>
          <p:cNvSpPr>
            <a:spLocks noGrp="1"/>
          </p:cNvSpPr>
          <p:nvPr>
            <p:ph type="body" idx="1"/>
          </p:nvPr>
        </p:nvSpPr>
        <p:spPr>
          <a:xfrm>
            <a:off x="685800" y="2911831"/>
            <a:ext cx="5486400" cy="5263981"/>
          </a:xfrm>
        </p:spPr>
        <p:txBody>
          <a:bodyPr/>
          <a:lstStyle/>
          <a:p>
            <a:r>
              <a:rPr lang="fr-FR" kern="1200" dirty="0">
                <a:solidFill>
                  <a:schemeClr val="tx1"/>
                </a:solidFill>
                <a:effectLst/>
                <a:latin typeface="+mn-lt"/>
                <a:ea typeface="+mn-ea"/>
                <a:cs typeface="+mn-cs"/>
              </a:rPr>
              <a:t>La faible politisation des centres de loisirs, en particulier l’absence d’un engagement et d’une réflexion concernant les rapports sociaux de sexe, participe à expliquer le consensus autour de la construction de l’animateur comme figure masculine. </a:t>
            </a:r>
          </a:p>
          <a:p>
            <a:endParaRPr lang="fr-FR" kern="1200" dirty="0">
              <a:solidFill>
                <a:schemeClr val="tx1"/>
              </a:solidFill>
              <a:effectLst/>
              <a:latin typeface="+mn-lt"/>
              <a:ea typeface="+mn-ea"/>
              <a:cs typeface="+mn-cs"/>
            </a:endParaRPr>
          </a:p>
          <a:p>
            <a:r>
              <a:rPr lang="fr-FR" kern="1200" dirty="0">
                <a:solidFill>
                  <a:schemeClr val="tx1"/>
                </a:solidFill>
                <a:effectLst/>
                <a:latin typeface="+mn-lt"/>
                <a:ea typeface="+mn-ea"/>
                <a:cs typeface="+mn-cs"/>
              </a:rPr>
              <a:t>A Lausanne, ce sont les autorités, d’une part, et un groupe d’animateurs syndiqués d’autre part, qui prennent des initiatives.</a:t>
            </a:r>
          </a:p>
          <a:p>
            <a:r>
              <a:rPr lang="fr-FR" kern="1200" dirty="0">
                <a:solidFill>
                  <a:schemeClr val="tx1"/>
                </a:solidFill>
                <a:effectLst/>
                <a:latin typeface="+mn-lt"/>
                <a:ea typeface="+mn-ea"/>
                <a:cs typeface="+mn-cs"/>
              </a:rPr>
              <a:t> </a:t>
            </a:r>
          </a:p>
          <a:p>
            <a:r>
              <a:rPr lang="fr-FR" kern="1200" dirty="0">
                <a:solidFill>
                  <a:schemeClr val="tx1"/>
                </a:solidFill>
                <a:effectLst/>
                <a:latin typeface="+mn-lt"/>
                <a:ea typeface="+mn-ea"/>
                <a:cs typeface="+mn-cs"/>
              </a:rPr>
              <a:t>Malgré les divergences entre ces protagonistes, nous avons pu mettre en évidence un  consensus autour de la définition du rôle et des missions de l’animateur, qui conduit à poser son mandat en rupture avec le rôle d’autorité et de répression sur lequel se sont construites les compétences reconnues à l’éducateur, mais aussi  et surtout avec les rôles et les compétences désignées comme féminines (sollicitude, douceur, écoute, bienveillance, etc.). </a:t>
            </a:r>
          </a:p>
          <a:p>
            <a:endParaRPr lang="fr-FR" kern="1200" dirty="0">
              <a:solidFill>
                <a:schemeClr val="tx1"/>
              </a:solidFill>
              <a:effectLst/>
              <a:latin typeface="+mn-lt"/>
              <a:ea typeface="+mn-ea"/>
              <a:cs typeface="+mn-cs"/>
            </a:endParaRPr>
          </a:p>
          <a:p>
            <a:r>
              <a:rPr lang="fr-FR" kern="1200" dirty="0">
                <a:solidFill>
                  <a:schemeClr val="tx1"/>
                </a:solidFill>
                <a:effectLst/>
                <a:latin typeface="+mn-lt"/>
                <a:ea typeface="+mn-ea"/>
                <a:cs typeface="+mn-cs"/>
              </a:rPr>
              <a:t>Le choix de se présenter comme des « promoteurs », dont le travail ne serait pas « réduit » à la prise en charge des enfants ou des jeunes (en difficultés, ou des « cas sociaux ») nous semble ainsi montrer la volonté de se distancier de la dimension de </a:t>
            </a:r>
            <a:r>
              <a:rPr lang="fr-FR" i="1" kern="1200" dirty="0">
                <a:solidFill>
                  <a:schemeClr val="tx1"/>
                </a:solidFill>
                <a:effectLst/>
                <a:latin typeface="+mn-lt"/>
                <a:ea typeface="+mn-ea"/>
                <a:cs typeface="+mn-cs"/>
              </a:rPr>
              <a:t>care</a:t>
            </a:r>
            <a:r>
              <a:rPr lang="fr-FR" kern="1200" dirty="0">
                <a:solidFill>
                  <a:schemeClr val="tx1"/>
                </a:solidFill>
                <a:effectLst/>
                <a:latin typeface="+mn-lt"/>
                <a:ea typeface="+mn-ea"/>
                <a:cs typeface="+mn-cs"/>
              </a:rPr>
              <a:t> du travail social : à savoir « </a:t>
            </a:r>
            <a:r>
              <a:rPr lang="fr-FR" i="1" kern="1200" dirty="0">
                <a:solidFill>
                  <a:schemeClr val="tx1"/>
                </a:solidFill>
                <a:effectLst/>
                <a:latin typeface="+mn-lt"/>
                <a:ea typeface="+mn-ea"/>
                <a:cs typeface="+mn-cs"/>
              </a:rPr>
              <a:t>ce travail mental, émotionnel et physique </a:t>
            </a:r>
            <a:r>
              <a:rPr lang="fr-FR" kern="1200" dirty="0">
                <a:solidFill>
                  <a:schemeClr val="tx1"/>
                </a:solidFill>
                <a:effectLst/>
                <a:latin typeface="+mn-lt"/>
                <a:ea typeface="+mn-ea"/>
                <a:cs typeface="+mn-cs"/>
              </a:rPr>
              <a:t>» pour assurer le bien-être de personnes dans le cadre d’une relation de dépendance. (</a:t>
            </a:r>
            <a:r>
              <a:rPr lang="fr-FR" kern="1200" dirty="0" err="1">
                <a:solidFill>
                  <a:schemeClr val="tx1"/>
                </a:solidFill>
                <a:effectLst/>
                <a:latin typeface="+mn-lt"/>
                <a:ea typeface="+mn-ea"/>
                <a:cs typeface="+mn-cs"/>
              </a:rPr>
              <a:t>Hochschild</a:t>
            </a:r>
            <a:r>
              <a:rPr lang="fr-FR" kern="1200" dirty="0">
                <a:solidFill>
                  <a:schemeClr val="tx1"/>
                </a:solidFill>
                <a:effectLst/>
                <a:latin typeface="+mn-lt"/>
                <a:ea typeface="+mn-ea"/>
                <a:cs typeface="+mn-cs"/>
              </a:rPr>
              <a:t>, </a:t>
            </a:r>
            <a:r>
              <a:rPr lang="fr-FR" kern="1200" dirty="0" err="1">
                <a:solidFill>
                  <a:schemeClr val="tx1"/>
                </a:solidFill>
                <a:effectLst/>
                <a:latin typeface="+mn-lt"/>
                <a:ea typeface="+mn-ea"/>
                <a:cs typeface="+mn-cs"/>
              </a:rPr>
              <a:t>Molinier</a:t>
            </a:r>
            <a:r>
              <a:rPr lang="fr-FR" kern="1200" dirty="0">
                <a:solidFill>
                  <a:schemeClr val="tx1"/>
                </a:solidFill>
                <a:effectLst/>
                <a:latin typeface="+mn-lt"/>
                <a:ea typeface="+mn-ea"/>
                <a:cs typeface="+mn-cs"/>
              </a:rPr>
              <a:t>)</a:t>
            </a:r>
          </a:p>
          <a:p>
            <a:endParaRPr lang="fr-FR" dirty="0"/>
          </a:p>
          <a:p>
            <a:r>
              <a:rPr lang="fr-FR" kern="1200" dirty="0">
                <a:solidFill>
                  <a:schemeClr val="tx1"/>
                </a:solidFill>
                <a:effectLst/>
                <a:latin typeface="+mn-lt"/>
                <a:ea typeface="+mn-ea"/>
                <a:cs typeface="+mn-cs"/>
              </a:rPr>
              <a:t> Modak et Messant (2009, p. 32) ont montré dans le cas des </a:t>
            </a:r>
            <a:r>
              <a:rPr lang="fr-FR" kern="1200" dirty="0" err="1">
                <a:solidFill>
                  <a:schemeClr val="tx1"/>
                </a:solidFill>
                <a:effectLst/>
                <a:latin typeface="+mn-lt"/>
                <a:ea typeface="+mn-ea"/>
                <a:cs typeface="+mn-cs"/>
              </a:rPr>
              <a:t>assistant·e·s</a:t>
            </a:r>
            <a:r>
              <a:rPr lang="fr-FR" kern="1200" dirty="0">
                <a:solidFill>
                  <a:schemeClr val="tx1"/>
                </a:solidFill>
                <a:effectLst/>
                <a:latin typeface="+mn-lt"/>
                <a:ea typeface="+mn-ea"/>
                <a:cs typeface="+mn-cs"/>
              </a:rPr>
              <a:t> sociales, comment, à côté d’une vision positive du travail de </a:t>
            </a:r>
            <a:r>
              <a:rPr lang="fr-FR" i="1" kern="1200" dirty="0">
                <a:solidFill>
                  <a:schemeClr val="tx1"/>
                </a:solidFill>
                <a:effectLst/>
                <a:latin typeface="+mn-lt"/>
                <a:ea typeface="+mn-ea"/>
                <a:cs typeface="+mn-cs"/>
              </a:rPr>
              <a:t>care</a:t>
            </a:r>
            <a:r>
              <a:rPr lang="fr-FR" kern="1200" dirty="0">
                <a:solidFill>
                  <a:schemeClr val="tx1"/>
                </a:solidFill>
                <a:effectLst/>
                <a:latin typeface="+mn-lt"/>
                <a:ea typeface="+mn-ea"/>
                <a:cs typeface="+mn-cs"/>
              </a:rPr>
              <a:t>, subsiste une forme de mépris de ce travail « </a:t>
            </a:r>
            <a:r>
              <a:rPr lang="fr-FR" i="1" kern="1200" dirty="0">
                <a:solidFill>
                  <a:schemeClr val="tx1"/>
                </a:solidFill>
                <a:effectLst/>
                <a:latin typeface="+mn-lt"/>
                <a:ea typeface="+mn-ea"/>
                <a:cs typeface="+mn-cs"/>
              </a:rPr>
              <a:t>estimé peu prestigieux et souvent pénible</a:t>
            </a:r>
            <a:r>
              <a:rPr lang="fr-FR" kern="1200" dirty="0">
                <a:solidFill>
                  <a:schemeClr val="tx1"/>
                </a:solidFill>
                <a:effectLst/>
                <a:latin typeface="+mn-lt"/>
                <a:ea typeface="+mn-ea"/>
                <a:cs typeface="+mn-cs"/>
              </a:rPr>
              <a:t>. De plus, ces auteures remarquent que le fait que ces pratiques de </a:t>
            </a:r>
            <a:r>
              <a:rPr lang="fr-FR" i="1" kern="1200" dirty="0">
                <a:solidFill>
                  <a:schemeClr val="tx1"/>
                </a:solidFill>
                <a:effectLst/>
                <a:latin typeface="+mn-lt"/>
                <a:ea typeface="+mn-ea"/>
                <a:cs typeface="+mn-cs"/>
              </a:rPr>
              <a:t>care</a:t>
            </a:r>
            <a:r>
              <a:rPr lang="fr-FR" kern="1200" dirty="0">
                <a:solidFill>
                  <a:schemeClr val="tx1"/>
                </a:solidFill>
                <a:effectLst/>
                <a:latin typeface="+mn-lt"/>
                <a:ea typeface="+mn-ea"/>
                <a:cs typeface="+mn-cs"/>
              </a:rPr>
              <a:t> soient connotées au féminin les discrédite et représente un facteur qui peut potentiellement dévaloriser l’identité professionnelle. Elles sont en effet trop rattachées à la sphère privée et à la naturalisation de compétences maternelles féminines. </a:t>
            </a:r>
          </a:p>
          <a:p>
            <a:endParaRPr lang="fr-FR" kern="1200" dirty="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FB17D32A-311A-4DA5-90F3-1BBC0D769089}" type="slidenum">
              <a:rPr lang="fr-CH" smtClean="0"/>
              <a:t>9</a:t>
            </a:fld>
            <a:endParaRPr lang="fr-CH"/>
          </a:p>
        </p:txBody>
      </p:sp>
    </p:spTree>
    <p:extLst>
      <p:ext uri="{BB962C8B-B14F-4D97-AF65-F5344CB8AC3E}">
        <p14:creationId xmlns:p14="http://schemas.microsoft.com/office/powerpoint/2010/main" val="3058415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lvl1pPr>
              <a:defRPr>
                <a:latin typeface="Arial"/>
                <a:cs typeface="Arial"/>
              </a:defRPr>
            </a:lvl1pPr>
          </a:lstStyle>
          <a:p>
            <a:r>
              <a:rPr lang="fr-FR"/>
              <a:t>Modifiez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fr-FR" dirty="0"/>
          </a:p>
        </p:txBody>
      </p:sp>
    </p:spTree>
    <p:extLst>
      <p:ext uri="{BB962C8B-B14F-4D97-AF65-F5344CB8AC3E}">
        <p14:creationId xmlns:p14="http://schemas.microsoft.com/office/powerpoint/2010/main" val="565588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12164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lvl1pPr>
              <a:defRPr>
                <a:latin typeface="Arial"/>
                <a:cs typeface="Arial"/>
              </a:defRPr>
            </a:lvl1pPr>
          </a:lstStyle>
          <a:p>
            <a:r>
              <a:rPr lang="fr-FR"/>
              <a:t>Modifiez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fr-FR" dirty="0"/>
          </a:p>
        </p:txBody>
      </p:sp>
    </p:spTree>
    <p:extLst>
      <p:ext uri="{BB962C8B-B14F-4D97-AF65-F5344CB8AC3E}">
        <p14:creationId xmlns:p14="http://schemas.microsoft.com/office/powerpoint/2010/main" val="1508309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Arial"/>
                <a:cs typeface="Arial"/>
              </a:defRPr>
            </a:lvl1pPr>
          </a:lstStyle>
          <a:p>
            <a:r>
              <a:rPr lang="fr-FR"/>
              <a:t>Modifiez le style du titre</a:t>
            </a:r>
            <a:endParaRPr lang="fr-FR" dirty="0"/>
          </a:p>
        </p:txBody>
      </p:sp>
      <p:sp>
        <p:nvSpPr>
          <p:cNvPr id="3" name="Espace réservé du contenu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959110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16549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40181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696061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965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1500" b="1"/>
            </a:lvl1pPr>
          </a:lstStyle>
          <a:p>
            <a:r>
              <a:rPr lang="fr-FR"/>
              <a:t>Modifiez le style du titre</a:t>
            </a:r>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Modifier les styles du texte du masque</a:t>
            </a:r>
          </a:p>
        </p:txBody>
      </p:sp>
    </p:spTree>
    <p:extLst>
      <p:ext uri="{BB962C8B-B14F-4D97-AF65-F5344CB8AC3E}">
        <p14:creationId xmlns:p14="http://schemas.microsoft.com/office/powerpoint/2010/main" val="468843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Modifier les styles du texte du masque</a:t>
            </a:r>
          </a:p>
        </p:txBody>
      </p:sp>
    </p:spTree>
    <p:extLst>
      <p:ext uri="{BB962C8B-B14F-4D97-AF65-F5344CB8AC3E}">
        <p14:creationId xmlns:p14="http://schemas.microsoft.com/office/powerpoint/2010/main" val="2663357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50857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Arial"/>
                <a:cs typeface="Arial"/>
              </a:defRPr>
            </a:lvl1pPr>
          </a:lstStyle>
          <a:p>
            <a:r>
              <a:rPr lang="fr-FR"/>
              <a:t>Modifiez le style du titre</a:t>
            </a:r>
            <a:endParaRPr lang="fr-FR" dirty="0"/>
          </a:p>
        </p:txBody>
      </p:sp>
      <p:sp>
        <p:nvSpPr>
          <p:cNvPr id="3" name="Espace réservé du contenu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814714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44866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04273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55671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574662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98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1500" b="1"/>
            </a:lvl1pPr>
          </a:lstStyle>
          <a:p>
            <a:r>
              <a:rPr lang="fr-FR"/>
              <a:t>Modifiez le style du titre</a:t>
            </a:r>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Modifier les styles du texte du masque</a:t>
            </a:r>
          </a:p>
        </p:txBody>
      </p:sp>
    </p:spTree>
    <p:extLst>
      <p:ext uri="{BB962C8B-B14F-4D97-AF65-F5344CB8AC3E}">
        <p14:creationId xmlns:p14="http://schemas.microsoft.com/office/powerpoint/2010/main" val="2373817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Modifier les styles du texte du masque</a:t>
            </a:r>
          </a:p>
        </p:txBody>
      </p:sp>
    </p:spTree>
    <p:extLst>
      <p:ext uri="{BB962C8B-B14F-4D97-AF65-F5344CB8AC3E}">
        <p14:creationId xmlns:p14="http://schemas.microsoft.com/office/powerpoint/2010/main" val="4238421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35584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dirty="0"/>
              <a:t>Cliquez et modifiez le titre</a:t>
            </a:r>
            <a:endParaRPr lang="fr-FR" dirty="0"/>
          </a:p>
        </p:txBody>
      </p:sp>
      <p:sp>
        <p:nvSpPr>
          <p:cNvPr id="3" name="Espace réservé du texte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pic>
        <p:nvPicPr>
          <p:cNvPr id="8" name="Image 7"/>
          <p:cNvPicPr>
            <a:picLocks noChangeAspect="1"/>
          </p:cNvPicPr>
          <p:nvPr/>
        </p:nvPicPr>
        <p:blipFill>
          <a:blip r:embed="rId12"/>
          <a:stretch>
            <a:fillRect/>
          </a:stretch>
        </p:blipFill>
        <p:spPr>
          <a:xfrm>
            <a:off x="457200" y="6431072"/>
            <a:ext cx="2572852" cy="208885"/>
          </a:xfrm>
          <a:prstGeom prst="rect">
            <a:avLst/>
          </a:prstGeom>
        </p:spPr>
      </p:pic>
      <p:pic>
        <p:nvPicPr>
          <p:cNvPr id="11" name="Picture 7" descr="HESSO fr_de noi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00144" y="6201805"/>
            <a:ext cx="1087438" cy="56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38613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Lst>
  <p:hf sldNum="0" hdr="0" ftr="0" dt="0"/>
  <p:txStyles>
    <p:titleStyle>
      <a:lvl1pPr algn="ctr" defTabSz="342900" rtl="0" eaLnBrk="1" latinLnBrk="0" hangingPunct="1">
        <a:spcBef>
          <a:spcPct val="0"/>
        </a:spcBef>
        <a:buNone/>
        <a:defRPr sz="3300" b="0" kern="1200">
          <a:solidFill>
            <a:srgbClr val="29B0BD"/>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21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dirty="0"/>
              <a:t>Cliquez et modifiez le titre</a:t>
            </a:r>
            <a:endParaRPr lang="fr-FR" dirty="0"/>
          </a:p>
        </p:txBody>
      </p:sp>
      <p:sp>
        <p:nvSpPr>
          <p:cNvPr id="3" name="Espace réservé du texte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pic>
        <p:nvPicPr>
          <p:cNvPr id="8" name="Image 7"/>
          <p:cNvPicPr>
            <a:picLocks noChangeAspect="1"/>
          </p:cNvPicPr>
          <p:nvPr/>
        </p:nvPicPr>
        <p:blipFill>
          <a:blip r:embed="rId12"/>
          <a:stretch>
            <a:fillRect/>
          </a:stretch>
        </p:blipFill>
        <p:spPr>
          <a:xfrm>
            <a:off x="457200" y="6431072"/>
            <a:ext cx="2572852" cy="208885"/>
          </a:xfrm>
          <a:prstGeom prst="rect">
            <a:avLst/>
          </a:prstGeom>
        </p:spPr>
      </p:pic>
      <p:pic>
        <p:nvPicPr>
          <p:cNvPr id="11" name="Picture 7" descr="HESSO fr_de noi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00144" y="6201805"/>
            <a:ext cx="1087438" cy="56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735162"/>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Lst>
  <p:hf sldNum="0" hdr="0" ftr="0" dt="0"/>
  <p:txStyles>
    <p:titleStyle>
      <a:lvl1pPr algn="ctr" defTabSz="342900" rtl="0" eaLnBrk="1" latinLnBrk="0" hangingPunct="1">
        <a:spcBef>
          <a:spcPct val="0"/>
        </a:spcBef>
        <a:buNone/>
        <a:defRPr sz="3300" b="0" kern="1200">
          <a:solidFill>
            <a:srgbClr val="29B0BD"/>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21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901B9E-D076-47EE-8E0F-2C9A4FA94B29}"/>
              </a:ext>
            </a:extLst>
          </p:cNvPr>
          <p:cNvSpPr>
            <a:spLocks noGrp="1"/>
          </p:cNvSpPr>
          <p:nvPr>
            <p:ph type="ctrTitle"/>
          </p:nvPr>
        </p:nvSpPr>
        <p:spPr>
          <a:xfrm>
            <a:off x="500634" y="1422627"/>
            <a:ext cx="8086725" cy="2282072"/>
          </a:xfrm>
          <a:solidFill>
            <a:schemeClr val="accent6"/>
          </a:solidFill>
        </p:spPr>
        <p:txBody>
          <a:bodyPr/>
          <a:lstStyle/>
          <a:p>
            <a:r>
              <a:rPr lang="fr-CH" b="1" dirty="0">
                <a:solidFill>
                  <a:schemeClr val="bg1"/>
                </a:solidFill>
              </a:rPr>
              <a:t>Professionnalisation et construction de l’animation socioculturelle sous le regard du genre. Le cas des centres lausannois</a:t>
            </a:r>
            <a:endParaRPr lang="fr-CH" dirty="0">
              <a:solidFill>
                <a:schemeClr val="bg1"/>
              </a:solidFill>
            </a:endParaRPr>
          </a:p>
        </p:txBody>
      </p:sp>
      <p:sp>
        <p:nvSpPr>
          <p:cNvPr id="3" name="Sous-titre 2">
            <a:extLst>
              <a:ext uri="{FF2B5EF4-FFF2-40B4-BE49-F238E27FC236}">
                <a16:creationId xmlns:a16="http://schemas.microsoft.com/office/drawing/2014/main" id="{EFB837DC-D4F7-4975-A2A3-BB13EF1D606C}"/>
              </a:ext>
            </a:extLst>
          </p:cNvPr>
          <p:cNvSpPr>
            <a:spLocks noGrp="1"/>
          </p:cNvSpPr>
          <p:nvPr>
            <p:ph type="subTitle" idx="1"/>
          </p:nvPr>
        </p:nvSpPr>
        <p:spPr>
          <a:xfrm>
            <a:off x="500634" y="4012407"/>
            <a:ext cx="8038719" cy="1234440"/>
          </a:xfrm>
        </p:spPr>
        <p:txBody>
          <a:bodyPr>
            <a:normAutofit/>
          </a:bodyPr>
          <a:lstStyle/>
          <a:p>
            <a:pPr algn="r"/>
            <a:r>
              <a:rPr lang="fr-CH" dirty="0"/>
              <a:t>Carola Togni</a:t>
            </a:r>
          </a:p>
          <a:p>
            <a:pPr algn="r"/>
            <a:r>
              <a:rPr lang="fr-CH" dirty="0"/>
              <a:t>Dominique Malatesta</a:t>
            </a:r>
          </a:p>
        </p:txBody>
      </p:sp>
      <p:pic>
        <p:nvPicPr>
          <p:cNvPr id="4" name="Image 3">
            <a:extLst>
              <a:ext uri="{FF2B5EF4-FFF2-40B4-BE49-F238E27FC236}">
                <a16:creationId xmlns:a16="http://schemas.microsoft.com/office/drawing/2014/main" id="{7CE86D3B-10B7-489C-B9BC-906C3A719809}"/>
              </a:ext>
            </a:extLst>
          </p:cNvPr>
          <p:cNvPicPr>
            <a:picLocks noChangeAspect="1"/>
          </p:cNvPicPr>
          <p:nvPr/>
        </p:nvPicPr>
        <p:blipFill>
          <a:blip r:embed="rId3"/>
          <a:stretch>
            <a:fillRect/>
          </a:stretch>
        </p:blipFill>
        <p:spPr>
          <a:xfrm>
            <a:off x="500634" y="296755"/>
            <a:ext cx="5462290" cy="446195"/>
          </a:xfrm>
          <a:prstGeom prst="rect">
            <a:avLst/>
          </a:prstGeom>
        </p:spPr>
      </p:pic>
    </p:spTree>
    <p:extLst>
      <p:ext uri="{BB962C8B-B14F-4D97-AF65-F5344CB8AC3E}">
        <p14:creationId xmlns:p14="http://schemas.microsoft.com/office/powerpoint/2010/main" val="1893459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FEE0023C-A226-4615-B20B-CBC58A3501F3}"/>
              </a:ext>
            </a:extLst>
          </p:cNvPr>
          <p:cNvPicPr>
            <a:picLocks noGrp="1" noChangeAspect="1"/>
          </p:cNvPicPr>
          <p:nvPr>
            <p:ph idx="1"/>
          </p:nvPr>
        </p:nvPicPr>
        <p:blipFill>
          <a:blip r:embed="rId3"/>
          <a:stretch>
            <a:fillRect/>
          </a:stretch>
        </p:blipFill>
        <p:spPr>
          <a:xfrm>
            <a:off x="448860" y="3186964"/>
            <a:ext cx="4317410" cy="3394472"/>
          </a:xfrm>
          <a:prstGeom prst="rect">
            <a:avLst/>
          </a:prstGeom>
        </p:spPr>
      </p:pic>
      <p:pic>
        <p:nvPicPr>
          <p:cNvPr id="5" name="Image 4">
            <a:extLst>
              <a:ext uri="{FF2B5EF4-FFF2-40B4-BE49-F238E27FC236}">
                <a16:creationId xmlns:a16="http://schemas.microsoft.com/office/drawing/2014/main" id="{EC0A2F8C-2991-4F01-8D0C-C53148D08C73}"/>
              </a:ext>
            </a:extLst>
          </p:cNvPr>
          <p:cNvPicPr>
            <a:picLocks noChangeAspect="1"/>
          </p:cNvPicPr>
          <p:nvPr/>
        </p:nvPicPr>
        <p:blipFill>
          <a:blip r:embed="rId4"/>
          <a:stretch>
            <a:fillRect/>
          </a:stretch>
        </p:blipFill>
        <p:spPr>
          <a:xfrm>
            <a:off x="6342552" y="370731"/>
            <a:ext cx="2594221" cy="4060069"/>
          </a:xfrm>
          <a:prstGeom prst="rect">
            <a:avLst/>
          </a:prstGeom>
        </p:spPr>
      </p:pic>
      <p:sp>
        <p:nvSpPr>
          <p:cNvPr id="2" name="ZoneTexte 1">
            <a:extLst>
              <a:ext uri="{FF2B5EF4-FFF2-40B4-BE49-F238E27FC236}">
                <a16:creationId xmlns:a16="http://schemas.microsoft.com/office/drawing/2014/main" id="{7322D7B2-B533-D04D-89FD-E6199B046679}"/>
              </a:ext>
            </a:extLst>
          </p:cNvPr>
          <p:cNvSpPr txBox="1"/>
          <p:nvPr/>
        </p:nvSpPr>
        <p:spPr>
          <a:xfrm>
            <a:off x="174171" y="370731"/>
            <a:ext cx="5893692" cy="3108543"/>
          </a:xfrm>
          <a:prstGeom prst="rect">
            <a:avLst/>
          </a:prstGeom>
          <a:noFill/>
        </p:spPr>
        <p:txBody>
          <a:bodyPr wrap="square" rtlCol="0">
            <a:spAutoFit/>
          </a:bodyPr>
          <a:lstStyle/>
          <a:p>
            <a:pPr>
              <a:spcAft>
                <a:spcPts val="600"/>
              </a:spcAft>
            </a:pPr>
            <a:r>
              <a:rPr lang="fr-CH" sz="2800" dirty="0"/>
              <a:t>Renforcement de la division sexuée du travail au sein des équipes d’animation</a:t>
            </a:r>
          </a:p>
          <a:p>
            <a:pPr marL="300038" lvl="1" indent="0">
              <a:spcAft>
                <a:spcPts val="600"/>
              </a:spcAft>
              <a:buNone/>
            </a:pPr>
            <a:r>
              <a:rPr lang="fr-FR" sz="2800" dirty="0"/>
              <a:t>« </a:t>
            </a:r>
            <a:r>
              <a:rPr lang="fr-FR" sz="2800" i="1" dirty="0"/>
              <a:t>les collègues masculins étaient ceux qui réfléchissaient, qui étaient ou dans le bureau, ou devant l’ordinateur »</a:t>
            </a:r>
            <a:endParaRPr lang="fr-CH" sz="2800" dirty="0"/>
          </a:p>
          <a:p>
            <a:endParaRPr lang="fr-FR" dirty="0"/>
          </a:p>
        </p:txBody>
      </p:sp>
    </p:spTree>
    <p:extLst>
      <p:ext uri="{BB962C8B-B14F-4D97-AF65-F5344CB8AC3E}">
        <p14:creationId xmlns:p14="http://schemas.microsoft.com/office/powerpoint/2010/main" val="68795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alphaModFix amt="70000"/>
          </a:blip>
          <a:stretch>
            <a:fillRect/>
          </a:stretch>
        </p:blipFill>
        <p:spPr>
          <a:xfrm>
            <a:off x="5439663" y="1505724"/>
            <a:ext cx="3295339" cy="2104826"/>
          </a:xfrm>
          <a:prstGeom prst="rect">
            <a:avLst/>
          </a:prstGeom>
        </p:spPr>
      </p:pic>
      <p:sp>
        <p:nvSpPr>
          <p:cNvPr id="4" name="Titre 3"/>
          <p:cNvSpPr>
            <a:spLocks noGrp="1"/>
          </p:cNvSpPr>
          <p:nvPr>
            <p:ph type="title"/>
          </p:nvPr>
        </p:nvSpPr>
        <p:spPr>
          <a:xfrm>
            <a:off x="388640" y="787578"/>
            <a:ext cx="8471463" cy="543322"/>
          </a:xfrm>
        </p:spPr>
        <p:txBody>
          <a:bodyPr>
            <a:normAutofit fontScale="90000"/>
          </a:bodyPr>
          <a:lstStyle/>
          <a:p>
            <a:pPr algn="l"/>
            <a:r>
              <a:rPr lang="fr-FR" sz="4000" b="1" dirty="0">
                <a:solidFill>
                  <a:srgbClr val="5DA5B1"/>
                </a:solidFill>
              </a:rPr>
              <a:t>Le public : des enfants, des « gars » et « leurs copines »</a:t>
            </a:r>
            <a:br>
              <a:rPr lang="fr-CH" dirty="0">
                <a:solidFill>
                  <a:srgbClr val="5DA5B1"/>
                </a:solidFill>
              </a:rPr>
            </a:br>
            <a:endParaRPr lang="fr-FR" dirty="0">
              <a:solidFill>
                <a:srgbClr val="5DA5B1"/>
              </a:solidFill>
            </a:endParaRPr>
          </a:p>
        </p:txBody>
      </p:sp>
      <p:sp>
        <p:nvSpPr>
          <p:cNvPr id="12" name="ZoneTexte 11"/>
          <p:cNvSpPr txBox="1"/>
          <p:nvPr/>
        </p:nvSpPr>
        <p:spPr>
          <a:xfrm>
            <a:off x="446551" y="1836749"/>
            <a:ext cx="4239749" cy="769441"/>
          </a:xfrm>
          <a:prstGeom prst="rect">
            <a:avLst/>
          </a:prstGeom>
          <a:noFill/>
        </p:spPr>
        <p:txBody>
          <a:bodyPr wrap="square" rtlCol="0">
            <a:spAutoFit/>
          </a:bodyPr>
          <a:lstStyle/>
          <a:p>
            <a:r>
              <a:rPr lang="fr-FR" sz="2200" b="1" i="1" dirty="0"/>
              <a:t>Un orchestre parmi tant d’autres. </a:t>
            </a:r>
          </a:p>
          <a:p>
            <a:r>
              <a:rPr lang="fr-FR" sz="2200" b="1" i="1" dirty="0"/>
              <a:t>On répète devant les « nanas »</a:t>
            </a:r>
            <a:r>
              <a:rPr lang="is-IS" sz="2200" b="1" i="1" dirty="0"/>
              <a:t>…</a:t>
            </a:r>
            <a:endParaRPr lang="fr-FR" sz="2200" b="1" i="1" dirty="0"/>
          </a:p>
        </p:txBody>
      </p:sp>
      <p:sp>
        <p:nvSpPr>
          <p:cNvPr id="6" name="ZoneTexte 5"/>
          <p:cNvSpPr txBox="1"/>
          <p:nvPr/>
        </p:nvSpPr>
        <p:spPr>
          <a:xfrm>
            <a:off x="446551" y="5060950"/>
            <a:ext cx="8413552" cy="1200329"/>
          </a:xfrm>
          <a:prstGeom prst="rect">
            <a:avLst/>
          </a:prstGeom>
          <a:noFill/>
        </p:spPr>
        <p:txBody>
          <a:bodyPr wrap="square" rtlCol="0">
            <a:spAutoFit/>
          </a:bodyPr>
          <a:lstStyle/>
          <a:p>
            <a:r>
              <a:rPr lang="fr-FR" sz="2400" dirty="0"/>
              <a:t>Photos et leurs commentaires tirés de: Nicole </a:t>
            </a:r>
            <a:r>
              <a:rPr lang="fr-FR" sz="2400" dirty="0" err="1"/>
              <a:t>Métral</a:t>
            </a:r>
            <a:r>
              <a:rPr lang="fr-FR" sz="2400" dirty="0"/>
              <a:t>, « Lausanne à l’âge des copains: notre enquête sur les clubs de jeunes », </a:t>
            </a:r>
            <a:r>
              <a:rPr lang="fr-FR" sz="2400" i="1" dirty="0"/>
              <a:t>Nouvelle revue de Lausanne, </a:t>
            </a:r>
            <a:r>
              <a:rPr lang="fr-FR" sz="2400" dirty="0"/>
              <a:t>3 juillet 1965.</a:t>
            </a:r>
            <a:endParaRPr lang="fr-FR" sz="2400" i="1" dirty="0"/>
          </a:p>
        </p:txBody>
      </p:sp>
      <p:sp>
        <p:nvSpPr>
          <p:cNvPr id="10" name="ZoneTexte 9"/>
          <p:cNvSpPr txBox="1"/>
          <p:nvPr/>
        </p:nvSpPr>
        <p:spPr>
          <a:xfrm>
            <a:off x="5439664" y="3779928"/>
            <a:ext cx="3295338" cy="1107996"/>
          </a:xfrm>
          <a:prstGeom prst="rect">
            <a:avLst/>
          </a:prstGeom>
          <a:noFill/>
        </p:spPr>
        <p:txBody>
          <a:bodyPr wrap="square" rtlCol="0">
            <a:spAutoFit/>
          </a:bodyPr>
          <a:lstStyle/>
          <a:p>
            <a:r>
              <a:rPr lang="fr-FR" sz="2200" b="1" i="1" dirty="0"/>
              <a:t>Responsable du club de l’Université</a:t>
            </a:r>
            <a:r>
              <a:rPr lang="is-IS" sz="2200" b="1" i="1" dirty="0"/>
              <a:t>…</a:t>
            </a:r>
            <a:r>
              <a:rPr lang="fr-FR" sz="2200" b="1" i="1" dirty="0"/>
              <a:t> à moins de 20 ans</a:t>
            </a:r>
          </a:p>
        </p:txBody>
      </p:sp>
      <p:pic>
        <p:nvPicPr>
          <p:cNvPr id="5" name="Espace réservé du contenu 4" descr="gars.png"/>
          <p:cNvPicPr>
            <a:picLocks noGrp="1" noChangeAspect="1"/>
          </p:cNvPicPr>
          <p:nvPr>
            <p:ph sz="half" idx="1"/>
          </p:nvPr>
        </p:nvPicPr>
        <p:blipFill rotWithShape="1">
          <a:blip r:embed="rId4" cstate="screen">
            <a:alphaModFix/>
            <a:extLst>
              <a:ext uri="{28A0092B-C50C-407E-A947-70E740481C1C}">
                <a14:useLocalDpi xmlns:a14="http://schemas.microsoft.com/office/drawing/2010/main"/>
              </a:ext>
            </a:extLst>
          </a:blip>
          <a:srcRect b="-457"/>
          <a:stretch/>
        </p:blipFill>
        <p:spPr>
          <a:xfrm>
            <a:off x="558525" y="2659857"/>
            <a:ext cx="3924826" cy="1962706"/>
          </a:xfrm>
        </p:spPr>
      </p:pic>
    </p:spTree>
    <p:extLst>
      <p:ext uri="{BB962C8B-B14F-4D97-AF65-F5344CB8AC3E}">
        <p14:creationId xmlns:p14="http://schemas.microsoft.com/office/powerpoint/2010/main" val="3852629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71820" y="133350"/>
            <a:ext cx="8229600" cy="857250"/>
          </a:xfrm>
        </p:spPr>
        <p:txBody>
          <a:bodyPr>
            <a:normAutofit/>
          </a:bodyPr>
          <a:lstStyle/>
          <a:p>
            <a:r>
              <a:rPr lang="fr-FR" sz="3600" b="1" dirty="0"/>
              <a:t>Les copines de</a:t>
            </a:r>
            <a:r>
              <a:rPr lang="is-IS" sz="3600" b="1" dirty="0"/>
              <a:t>…</a:t>
            </a:r>
            <a:endParaRPr lang="fr-FR" sz="3600" b="1" dirty="0"/>
          </a:p>
        </p:txBody>
      </p:sp>
      <p:sp>
        <p:nvSpPr>
          <p:cNvPr id="6" name="Espace réservé du contenu 5"/>
          <p:cNvSpPr>
            <a:spLocks noGrp="1"/>
          </p:cNvSpPr>
          <p:nvPr>
            <p:ph idx="1"/>
          </p:nvPr>
        </p:nvSpPr>
        <p:spPr>
          <a:xfrm>
            <a:off x="284052" y="990600"/>
            <a:ext cx="8605135" cy="3641969"/>
          </a:xfrm>
        </p:spPr>
        <p:txBody>
          <a:bodyPr>
            <a:noAutofit/>
          </a:bodyPr>
          <a:lstStyle/>
          <a:p>
            <a:r>
              <a:rPr lang="fr-FR" sz="2800" i="1" dirty="0">
                <a:latin typeface="+mn-lt"/>
                <a:cs typeface="+mn-cs"/>
              </a:rPr>
              <a:t>« Les filles participaient quand il y avait la danse. Alors il y avait équilibre entre les deux sexes quand il y avait des activités ouvertes » « Oui, alors, les filles étaient là parce que c’est un âge où [...] Elles ne prenaient pas beaucoup part, mais elles étaient présentes. C’était l’occasion de la drague, […] Elles prenaient part, mais extrêmement peu. Parce que c’était beaucoup des tâches manuelles. »</a:t>
            </a:r>
          </a:p>
          <a:p>
            <a:r>
              <a:rPr lang="fr-FR" sz="2800" dirty="0"/>
              <a:t>« </a:t>
            </a:r>
            <a:r>
              <a:rPr lang="fr-FR" sz="2800" i="1" dirty="0"/>
              <a:t>alors c’était pour tout le monde, mais il y avait une majorité de garçons, les filles c’était les copines</a:t>
            </a:r>
            <a:r>
              <a:rPr lang="fr-FR" sz="2800" dirty="0"/>
              <a:t> ».</a:t>
            </a:r>
          </a:p>
          <a:p>
            <a:pPr marL="300038" lvl="1" indent="0">
              <a:buNone/>
            </a:pPr>
            <a:r>
              <a:rPr lang="fr-FR" sz="2400" dirty="0"/>
              <a:t>Extraits d’entretien avec un animateur ayant exercé dans un centre dans les années 1960.</a:t>
            </a:r>
            <a:r>
              <a:rPr lang="fr-CH" sz="2400" dirty="0"/>
              <a:t> </a:t>
            </a:r>
            <a:endParaRPr lang="fr-FR" sz="2400" dirty="0"/>
          </a:p>
        </p:txBody>
      </p:sp>
    </p:spTree>
    <p:extLst>
      <p:ext uri="{BB962C8B-B14F-4D97-AF65-F5344CB8AC3E}">
        <p14:creationId xmlns:p14="http://schemas.microsoft.com/office/powerpoint/2010/main" val="3316227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513" y="1828800"/>
            <a:ext cx="4493499" cy="2816511"/>
          </a:xfrm>
          <a:prstGeom prst="rect">
            <a:avLst/>
          </a:prstGeom>
        </p:spPr>
      </p:pic>
      <p:pic>
        <p:nvPicPr>
          <p:cNvPr id="5" name="Image 4"/>
          <p:cNvPicPr>
            <a:picLocks noChangeAspect="1"/>
          </p:cNvPicPr>
          <p:nvPr/>
        </p:nvPicPr>
        <p:blipFill rotWithShape="1">
          <a:blip r:embed="rId4">
            <a:alphaModFix/>
            <a:extLst>
              <a:ext uri="{BEBA8EAE-BF5A-486C-A8C5-ECC9F3942E4B}">
                <a14:imgProps xmlns:a14="http://schemas.microsoft.com/office/drawing/2010/main">
                  <a14:imgLayer r:embed="rId5">
                    <a14:imgEffect>
                      <a14:sharpenSoften amount="59000"/>
                    </a14:imgEffect>
                    <a14:imgEffect>
                      <a14:brightnessContrast bright="26000" contrast="40000"/>
                    </a14:imgEffect>
                  </a14:imgLayer>
                </a14:imgProps>
              </a:ext>
            </a:extLst>
          </a:blip>
          <a:srcRect/>
          <a:stretch/>
        </p:blipFill>
        <p:spPr>
          <a:xfrm>
            <a:off x="5021012" y="1828800"/>
            <a:ext cx="3957888" cy="4074583"/>
          </a:xfrm>
          <a:prstGeom prst="rect">
            <a:avLst/>
          </a:prstGeom>
        </p:spPr>
      </p:pic>
      <p:sp>
        <p:nvSpPr>
          <p:cNvPr id="8" name="ZoneTexte 7"/>
          <p:cNvSpPr txBox="1"/>
          <p:nvPr/>
        </p:nvSpPr>
        <p:spPr>
          <a:xfrm>
            <a:off x="457201" y="5072386"/>
            <a:ext cx="4019550" cy="830997"/>
          </a:xfrm>
          <a:prstGeom prst="rect">
            <a:avLst/>
          </a:prstGeom>
          <a:noFill/>
        </p:spPr>
        <p:txBody>
          <a:bodyPr wrap="square" rtlCol="0">
            <a:spAutoFit/>
          </a:bodyPr>
          <a:lstStyle/>
          <a:p>
            <a:r>
              <a:rPr lang="fr-FR" sz="2400" i="1" dirty="0"/>
              <a:t>La </a:t>
            </a:r>
            <a:r>
              <a:rPr lang="fr-FR" sz="2400" i="1" dirty="0" err="1"/>
              <a:t>Bourdonnette</a:t>
            </a:r>
            <a:r>
              <a:rPr lang="fr-FR" sz="2400" dirty="0"/>
              <a:t>, n°4, décembre 1979, p. 6-7.</a:t>
            </a:r>
          </a:p>
        </p:txBody>
      </p:sp>
      <p:sp>
        <p:nvSpPr>
          <p:cNvPr id="3" name="Titre 2"/>
          <p:cNvSpPr>
            <a:spLocks noGrp="1"/>
          </p:cNvSpPr>
          <p:nvPr>
            <p:ph type="title"/>
          </p:nvPr>
        </p:nvSpPr>
        <p:spPr/>
        <p:txBody>
          <a:bodyPr>
            <a:normAutofit/>
          </a:bodyPr>
          <a:lstStyle/>
          <a:p>
            <a:r>
              <a:rPr lang="fr-FR" sz="3600" b="1" dirty="0">
                <a:solidFill>
                  <a:srgbClr val="5DA5B1"/>
                </a:solidFill>
              </a:rPr>
              <a:t>Les adultes: les mères</a:t>
            </a:r>
          </a:p>
        </p:txBody>
      </p:sp>
    </p:spTree>
    <p:extLst>
      <p:ext uri="{BB962C8B-B14F-4D97-AF65-F5344CB8AC3E}">
        <p14:creationId xmlns:p14="http://schemas.microsoft.com/office/powerpoint/2010/main" val="1224065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6"/>
          <p:cNvPicPr>
            <a:picLocks noChangeAspect="1"/>
          </p:cNvPicPr>
          <p:nvPr/>
        </p:nvPicPr>
        <p:blipFill rotWithShape="1">
          <a:blip r:embed="rId3" cstate="screen">
            <a:extLst>
              <a:ext uri="{28A0092B-C50C-407E-A947-70E740481C1C}">
                <a14:useLocalDpi xmlns:a14="http://schemas.microsoft.com/office/drawing/2010/main"/>
              </a:ext>
            </a:extLst>
          </a:blip>
          <a:srcRect t="-563" b="-914"/>
          <a:stretch/>
        </p:blipFill>
        <p:spPr>
          <a:xfrm>
            <a:off x="2838450" y="245863"/>
            <a:ext cx="4073664" cy="6020826"/>
          </a:xfrm>
          <a:prstGeom prst="rect">
            <a:avLst/>
          </a:prstGeom>
        </p:spPr>
      </p:pic>
    </p:spTree>
    <p:extLst>
      <p:ext uri="{BB962C8B-B14F-4D97-AF65-F5344CB8AC3E}">
        <p14:creationId xmlns:p14="http://schemas.microsoft.com/office/powerpoint/2010/main" val="359728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1264A1-1B1A-4CC3-97CF-449E8247201F}"/>
              </a:ext>
            </a:extLst>
          </p:cNvPr>
          <p:cNvSpPr>
            <a:spLocks noGrp="1"/>
          </p:cNvSpPr>
          <p:nvPr>
            <p:ph type="title"/>
          </p:nvPr>
        </p:nvSpPr>
        <p:spPr>
          <a:xfrm>
            <a:off x="330879" y="1049512"/>
            <a:ext cx="4675461" cy="2550938"/>
          </a:xfrm>
        </p:spPr>
        <p:txBody>
          <a:bodyPr>
            <a:normAutofit/>
          </a:bodyPr>
          <a:lstStyle/>
          <a:p>
            <a:pPr algn="l"/>
            <a:r>
              <a:rPr lang="fr-CH" sz="3600" b="1" dirty="0">
                <a:solidFill>
                  <a:srgbClr val="5DA5B1"/>
                </a:solidFill>
              </a:rPr>
              <a:t>Conclusion: quelle place donner au travail de </a:t>
            </a:r>
            <a:r>
              <a:rPr lang="fr-CH" sz="3600" b="1" i="1" dirty="0">
                <a:solidFill>
                  <a:srgbClr val="5DA5B1"/>
                </a:solidFill>
              </a:rPr>
              <a:t>care </a:t>
            </a:r>
            <a:r>
              <a:rPr lang="fr-CH" sz="3600" b="1" dirty="0">
                <a:solidFill>
                  <a:srgbClr val="5DA5B1"/>
                </a:solidFill>
              </a:rPr>
              <a:t>? </a:t>
            </a:r>
          </a:p>
        </p:txBody>
      </p:sp>
      <p:pic>
        <p:nvPicPr>
          <p:cNvPr id="4" name="Image 3">
            <a:extLst>
              <a:ext uri="{FF2B5EF4-FFF2-40B4-BE49-F238E27FC236}">
                <a16:creationId xmlns:a16="http://schemas.microsoft.com/office/drawing/2014/main" id="{7943C58D-2BA5-409C-939D-2BEE9365145C}"/>
              </a:ext>
            </a:extLst>
          </p:cNvPr>
          <p:cNvPicPr>
            <a:picLocks noChangeAspect="1"/>
          </p:cNvPicPr>
          <p:nvPr/>
        </p:nvPicPr>
        <p:blipFill>
          <a:blip r:embed="rId3"/>
          <a:stretch>
            <a:fillRect/>
          </a:stretch>
        </p:blipFill>
        <p:spPr>
          <a:xfrm>
            <a:off x="5240641" y="310692"/>
            <a:ext cx="3503309" cy="4976828"/>
          </a:xfrm>
          <a:prstGeom prst="rect">
            <a:avLst/>
          </a:prstGeom>
        </p:spPr>
      </p:pic>
    </p:spTree>
    <p:extLst>
      <p:ext uri="{BB962C8B-B14F-4D97-AF65-F5344CB8AC3E}">
        <p14:creationId xmlns:p14="http://schemas.microsoft.com/office/powerpoint/2010/main" val="3966821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1950" y="260710"/>
            <a:ext cx="8610600" cy="1517290"/>
          </a:xfrm>
        </p:spPr>
        <p:txBody>
          <a:bodyPr>
            <a:noAutofit/>
          </a:bodyPr>
          <a:lstStyle/>
          <a:p>
            <a:pPr algn="l"/>
            <a:r>
              <a:rPr lang="fr-FR" sz="3600" b="1" dirty="0">
                <a:solidFill>
                  <a:schemeClr val="accent6"/>
                </a:solidFill>
              </a:rPr>
              <a:t>Une sociohistoire des centres de loisirs lausannois 1950-1980</a:t>
            </a:r>
            <a:br>
              <a:rPr lang="fr-FR" sz="3600" b="1" dirty="0">
                <a:solidFill>
                  <a:schemeClr val="accent6"/>
                </a:solidFill>
              </a:rPr>
            </a:br>
            <a:endParaRPr lang="fr-FR" sz="3600" b="1" dirty="0">
              <a:solidFill>
                <a:schemeClr val="accent6"/>
              </a:solidFill>
            </a:endParaRPr>
          </a:p>
        </p:txBody>
      </p:sp>
      <p:sp>
        <p:nvSpPr>
          <p:cNvPr id="3" name="Espace réservé du contenu 2"/>
          <p:cNvSpPr>
            <a:spLocks noGrp="1"/>
          </p:cNvSpPr>
          <p:nvPr>
            <p:ph idx="1"/>
          </p:nvPr>
        </p:nvSpPr>
        <p:spPr>
          <a:xfrm>
            <a:off x="624108" y="1778000"/>
            <a:ext cx="7668993" cy="4260850"/>
          </a:xfrm>
        </p:spPr>
        <p:txBody>
          <a:bodyPr>
            <a:normAutofit fontScale="40000" lnSpcReduction="20000"/>
          </a:bodyPr>
          <a:lstStyle/>
          <a:p>
            <a:pPr>
              <a:lnSpc>
                <a:spcPct val="130000"/>
              </a:lnSpc>
            </a:pPr>
            <a:r>
              <a:rPr lang="fr-FR" sz="5100" dirty="0"/>
              <a:t>Corinne Dallera, Dominique Malatesta, Carola Togni</a:t>
            </a:r>
          </a:p>
          <a:p>
            <a:pPr>
              <a:lnSpc>
                <a:spcPct val="130000"/>
              </a:lnSpc>
            </a:pPr>
            <a:r>
              <a:rPr lang="fr-FR" sz="5100" dirty="0"/>
              <a:t>Financement: Programme de recherche prioritaire du domaine travail social de la HES-SO</a:t>
            </a:r>
            <a:r>
              <a:rPr lang="fr-CH" sz="5100" dirty="0"/>
              <a:t> </a:t>
            </a:r>
          </a:p>
          <a:p>
            <a:pPr marL="0" indent="0">
              <a:buNone/>
            </a:pPr>
            <a:endParaRPr lang="fr-CH" sz="5100" dirty="0"/>
          </a:p>
          <a:p>
            <a:pPr>
              <a:lnSpc>
                <a:spcPct val="120000"/>
              </a:lnSpc>
            </a:pPr>
            <a:r>
              <a:rPr lang="fr-CH" sz="5100" b="1" dirty="0"/>
              <a:t>Une analyse de genre du développement des centres de loisirs qui inclut un processus de professionnalisation et d’institutionnalisation dès les années 1950 jusque dans les années 1980</a:t>
            </a:r>
          </a:p>
          <a:p>
            <a:pPr>
              <a:buFont typeface="Wingdings" charset="2"/>
              <a:buChar char="Ø"/>
            </a:pPr>
            <a:endParaRPr lang="fr-FR" dirty="0"/>
          </a:p>
          <a:p>
            <a:pPr>
              <a:buFont typeface="Wingdings" charset="2"/>
              <a:buChar char="Ø"/>
            </a:pPr>
            <a:endParaRPr lang="fr-FR" dirty="0"/>
          </a:p>
          <a:p>
            <a:pPr>
              <a:buFont typeface="Wingdings" charset="2"/>
              <a:buChar char="Ø"/>
            </a:pPr>
            <a:r>
              <a:rPr lang="fr-FR" sz="5100" dirty="0"/>
              <a:t>Dallera C., Malatesta D., Togni, C. (2018). L’émergence de l’animation socioculturelle sous le regard du genre. L’exemple des centres de loisirs lausannois 1960-1980, </a:t>
            </a:r>
            <a:r>
              <a:rPr lang="fr-FR" sz="5100" i="1" dirty="0"/>
              <a:t>Revue de la Société suisse de travail social, (23), 11-27</a:t>
            </a:r>
            <a:r>
              <a:rPr lang="fr-CH" sz="5100" dirty="0"/>
              <a:t> </a:t>
            </a:r>
            <a:endParaRPr lang="fr-FR" sz="5100" dirty="0"/>
          </a:p>
        </p:txBody>
      </p:sp>
    </p:spTree>
    <p:extLst>
      <p:ext uri="{BB962C8B-B14F-4D97-AF65-F5344CB8AC3E}">
        <p14:creationId xmlns:p14="http://schemas.microsoft.com/office/powerpoint/2010/main" val="3519625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a:solidFill>
                  <a:srgbClr val="427F89"/>
                </a:solidFill>
              </a:rPr>
              <a:t>Quelques éléments contextuels </a:t>
            </a:r>
          </a:p>
        </p:txBody>
      </p:sp>
      <p:sp>
        <p:nvSpPr>
          <p:cNvPr id="3" name="Espace réservé du contenu 2"/>
          <p:cNvSpPr>
            <a:spLocks noGrp="1"/>
          </p:cNvSpPr>
          <p:nvPr>
            <p:ph idx="1"/>
          </p:nvPr>
        </p:nvSpPr>
        <p:spPr>
          <a:xfrm>
            <a:off x="457201" y="2057400"/>
            <a:ext cx="5467349" cy="4076699"/>
          </a:xfrm>
        </p:spPr>
        <p:txBody>
          <a:bodyPr>
            <a:normAutofit fontScale="92500"/>
          </a:bodyPr>
          <a:lstStyle/>
          <a:p>
            <a:r>
              <a:rPr lang="fr-FR" sz="2800" dirty="0"/>
              <a:t>Lausanne est parmi les premières villes suisses à voir la création de centres de loisirs à partir des années 1950 et surtout 1960-1970. </a:t>
            </a:r>
          </a:p>
          <a:p>
            <a:endParaRPr lang="fr-CH" sz="2800" dirty="0"/>
          </a:p>
          <a:p>
            <a:r>
              <a:rPr lang="fr-FR" sz="2800" dirty="0"/>
              <a:t>Les quartiers populaires existant se densifient et de nouveaux quartiers sont construits. </a:t>
            </a:r>
          </a:p>
          <a:p>
            <a:endParaRPr lang="fr-CH" dirty="0"/>
          </a:p>
          <a:p>
            <a:endParaRPr lang="fr-FR" dirty="0"/>
          </a:p>
        </p:txBody>
      </p:sp>
      <p:pic>
        <p:nvPicPr>
          <p:cNvPr id="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6944" y="2115759"/>
            <a:ext cx="2763440" cy="2570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ZoneTexte 4"/>
          <p:cNvSpPr txBox="1"/>
          <p:nvPr/>
        </p:nvSpPr>
        <p:spPr>
          <a:xfrm>
            <a:off x="6256943" y="4705594"/>
            <a:ext cx="2763440" cy="784830"/>
          </a:xfrm>
          <a:prstGeom prst="rect">
            <a:avLst/>
          </a:prstGeom>
          <a:noFill/>
        </p:spPr>
        <p:txBody>
          <a:bodyPr wrap="square" rtlCol="0">
            <a:spAutoFit/>
          </a:bodyPr>
          <a:lstStyle/>
          <a:p>
            <a:r>
              <a:rPr lang="fr-FR" sz="1500" dirty="0">
                <a:solidFill>
                  <a:srgbClr val="000000"/>
                </a:solidFill>
                <a:latin typeface="Century Schoolbook" charset="0"/>
                <a:ea typeface="MS PGothic" charset="0"/>
              </a:rPr>
              <a:t>Centre de délaissement et de culture de </a:t>
            </a:r>
            <a:r>
              <a:rPr lang="fr-FR" sz="1500" dirty="0" err="1">
                <a:solidFill>
                  <a:srgbClr val="000000"/>
                </a:solidFill>
                <a:latin typeface="Century Schoolbook" charset="0"/>
                <a:ea typeface="MS PGothic" charset="0"/>
              </a:rPr>
              <a:t>Bellevaux</a:t>
            </a:r>
            <a:r>
              <a:rPr lang="fr-FR" sz="1500" dirty="0">
                <a:solidFill>
                  <a:srgbClr val="000000"/>
                </a:solidFill>
                <a:latin typeface="Century Schoolbook" charset="0"/>
                <a:ea typeface="MS PGothic" charset="0"/>
              </a:rPr>
              <a:t>, 1953</a:t>
            </a:r>
            <a:br>
              <a:rPr lang="fr-FR" sz="1500" dirty="0">
                <a:latin typeface="Century Schoolbook" charset="0"/>
                <a:ea typeface="MS PGothic" charset="0"/>
              </a:rPr>
            </a:br>
            <a:endParaRPr lang="fr-FR" sz="1500" dirty="0"/>
          </a:p>
        </p:txBody>
      </p:sp>
    </p:spTree>
    <p:extLst>
      <p:ext uri="{BB962C8B-B14F-4D97-AF65-F5344CB8AC3E}">
        <p14:creationId xmlns:p14="http://schemas.microsoft.com/office/powerpoint/2010/main" val="714455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7530" y="0"/>
            <a:ext cx="8229600" cy="857250"/>
          </a:xfrm>
        </p:spPr>
        <p:txBody>
          <a:bodyPr>
            <a:normAutofit/>
          </a:bodyPr>
          <a:lstStyle/>
          <a:p>
            <a:pPr algn="l"/>
            <a:r>
              <a:rPr lang="fr-FR" sz="3600" b="1" dirty="0">
                <a:solidFill>
                  <a:srgbClr val="427F89"/>
                </a:solidFill>
              </a:rPr>
              <a:t>A la fin des années 1960</a:t>
            </a:r>
          </a:p>
        </p:txBody>
      </p:sp>
      <p:sp>
        <p:nvSpPr>
          <p:cNvPr id="3" name="Espace réservé du contenu 2"/>
          <p:cNvSpPr>
            <a:spLocks noGrp="1"/>
          </p:cNvSpPr>
          <p:nvPr>
            <p:ph idx="1"/>
          </p:nvPr>
        </p:nvSpPr>
        <p:spPr>
          <a:xfrm>
            <a:off x="487530" y="1295400"/>
            <a:ext cx="8408820" cy="4972050"/>
          </a:xfrm>
        </p:spPr>
        <p:txBody>
          <a:bodyPr>
            <a:normAutofit/>
          </a:bodyPr>
          <a:lstStyle/>
          <a:p>
            <a:pPr>
              <a:lnSpc>
                <a:spcPct val="120000"/>
              </a:lnSpc>
              <a:spcBef>
                <a:spcPts val="0"/>
              </a:spcBef>
              <a:spcAft>
                <a:spcPts val="600"/>
              </a:spcAft>
            </a:pPr>
            <a:r>
              <a:rPr lang="fr-FR" sz="2800" dirty="0"/>
              <a:t>10 centres de loisirs gérés par trois organisations: chrétienne évangélique, libérale philanthropique, et syndicale. </a:t>
            </a:r>
          </a:p>
          <a:p>
            <a:pPr marL="685800" lvl="2" indent="0">
              <a:lnSpc>
                <a:spcPct val="120000"/>
              </a:lnSpc>
              <a:spcBef>
                <a:spcPts val="0"/>
              </a:spcBef>
              <a:spcAft>
                <a:spcPts val="600"/>
              </a:spcAft>
              <a:buNone/>
            </a:pPr>
            <a:r>
              <a:rPr lang="fr-FR" sz="2500" dirty="0"/>
              <a:t>- Encadrement du temps libre des jeunes (hommes) des classes populaires </a:t>
            </a:r>
          </a:p>
          <a:p>
            <a:pPr marL="685800" lvl="2" indent="0">
              <a:lnSpc>
                <a:spcPct val="120000"/>
              </a:lnSpc>
              <a:spcBef>
                <a:spcPts val="0"/>
              </a:spcBef>
              <a:spcAft>
                <a:spcPts val="600"/>
              </a:spcAft>
              <a:buNone/>
            </a:pPr>
            <a:r>
              <a:rPr lang="fr-FR" sz="2500" dirty="0"/>
              <a:t>- Développement d’activités d’éducation populaire </a:t>
            </a:r>
          </a:p>
          <a:p>
            <a:pPr>
              <a:lnSpc>
                <a:spcPct val="120000"/>
              </a:lnSpc>
              <a:spcBef>
                <a:spcPts val="0"/>
              </a:spcBef>
              <a:spcAft>
                <a:spcPts val="600"/>
              </a:spcAft>
            </a:pPr>
            <a:r>
              <a:rPr lang="fr-FR" sz="2800" dirty="0"/>
              <a:t>Investissement bénévole important et début de professionnalisation</a:t>
            </a:r>
          </a:p>
          <a:p>
            <a:pPr>
              <a:lnSpc>
                <a:spcPct val="120000"/>
              </a:lnSpc>
              <a:spcBef>
                <a:spcPts val="0"/>
              </a:spcBef>
              <a:spcAft>
                <a:spcPts val="600"/>
              </a:spcAft>
            </a:pPr>
            <a:r>
              <a:rPr lang="fr-FR" sz="2800" dirty="0"/>
              <a:t>Intervention de la Municipalité</a:t>
            </a:r>
            <a:endParaRPr lang="fr-CH" sz="2800" dirty="0"/>
          </a:p>
          <a:p>
            <a:pPr lvl="0"/>
            <a:endParaRPr lang="fr-FR" sz="3600" dirty="0"/>
          </a:p>
          <a:p>
            <a:pPr lvl="0"/>
            <a:endParaRPr lang="fr-CH" sz="3600" dirty="0"/>
          </a:p>
          <a:p>
            <a:endParaRPr lang="fr-FR" dirty="0"/>
          </a:p>
        </p:txBody>
      </p:sp>
    </p:spTree>
    <p:extLst>
      <p:ext uri="{BB962C8B-B14F-4D97-AF65-F5344CB8AC3E}">
        <p14:creationId xmlns:p14="http://schemas.microsoft.com/office/powerpoint/2010/main" val="3730208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A83785-FA30-4442-9FBB-C1D56EFCF7A6}"/>
              </a:ext>
            </a:extLst>
          </p:cNvPr>
          <p:cNvSpPr>
            <a:spLocks noGrp="1"/>
          </p:cNvSpPr>
          <p:nvPr>
            <p:ph type="ctrTitle"/>
          </p:nvPr>
        </p:nvSpPr>
        <p:spPr/>
        <p:txBody>
          <a:bodyPr>
            <a:noAutofit/>
          </a:bodyPr>
          <a:lstStyle/>
          <a:p>
            <a:r>
              <a:rPr lang="fr-FR" sz="4000" b="1" dirty="0"/>
              <a:t>La construction d’un groupe professionnel au masculin</a:t>
            </a:r>
            <a:br>
              <a:rPr lang="fr-CH" sz="4000" b="1" dirty="0"/>
            </a:br>
            <a:endParaRPr lang="fr-CH" sz="4000" b="1" dirty="0"/>
          </a:p>
        </p:txBody>
      </p:sp>
    </p:spTree>
    <p:extLst>
      <p:ext uri="{BB962C8B-B14F-4D97-AF65-F5344CB8AC3E}">
        <p14:creationId xmlns:p14="http://schemas.microsoft.com/office/powerpoint/2010/main" val="359660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332091-1735-D34D-84B3-A128EA9A69B3}"/>
              </a:ext>
            </a:extLst>
          </p:cNvPr>
          <p:cNvSpPr/>
          <p:nvPr/>
        </p:nvSpPr>
        <p:spPr>
          <a:xfrm>
            <a:off x="0" y="6000750"/>
            <a:ext cx="9144000" cy="857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u contenu 2"/>
          <p:cNvSpPr>
            <a:spLocks noGrp="1"/>
          </p:cNvSpPr>
          <p:nvPr>
            <p:ph idx="1"/>
          </p:nvPr>
        </p:nvSpPr>
        <p:spPr>
          <a:xfrm>
            <a:off x="180975" y="26152"/>
            <a:ext cx="8782050" cy="6307973"/>
          </a:xfrm>
        </p:spPr>
        <p:txBody>
          <a:bodyPr>
            <a:normAutofit fontScale="25000" lnSpcReduction="20000"/>
          </a:bodyPr>
          <a:lstStyle/>
          <a:p>
            <a:pPr marL="0" indent="0">
              <a:lnSpc>
                <a:spcPct val="120000"/>
              </a:lnSpc>
              <a:buNone/>
            </a:pPr>
            <a:r>
              <a:rPr lang="fr-FR" sz="9600" dirty="0"/>
              <a:t>« En ce qui concerne le problème plus particulier du traitement de l’éducatrice, il doit y avoir une certaine confusion dans les esprits. Mme Stauffer s’étonne de la différence entre le traitement qui serait servi à l’animateur responsable de </a:t>
            </a:r>
            <a:r>
              <a:rPr lang="fr-FR" sz="9600" dirty="0" err="1"/>
              <a:t>Montelly</a:t>
            </a:r>
            <a:r>
              <a:rPr lang="fr-FR" sz="9600" dirty="0"/>
              <a:t> et celui de l’éducatrice — c’est un autre terme — responsable de </a:t>
            </a:r>
            <a:r>
              <a:rPr lang="fr-FR" sz="9600" dirty="0" err="1"/>
              <a:t>Bellevaux</a:t>
            </a:r>
            <a:r>
              <a:rPr lang="fr-FR" sz="9600" dirty="0"/>
              <a:t>. Or, ces deux personnes n’effectuent pas un travail identique.</a:t>
            </a:r>
            <a:endParaRPr lang="fr-CH" sz="9600" dirty="0"/>
          </a:p>
          <a:p>
            <a:pPr marL="0" indent="0">
              <a:lnSpc>
                <a:spcPct val="120000"/>
              </a:lnSpc>
              <a:buNone/>
            </a:pPr>
            <a:r>
              <a:rPr lang="fr-FR" sz="9600" dirty="0"/>
              <a:t>[il] a prévu d’engager un animateur professionnel qui partagerait son temps entre </a:t>
            </a:r>
            <a:r>
              <a:rPr lang="fr-FR" sz="9600" dirty="0" err="1"/>
              <a:t>Montelly</a:t>
            </a:r>
            <a:r>
              <a:rPr lang="fr-FR" sz="9600" dirty="0"/>
              <a:t> et </a:t>
            </a:r>
            <a:r>
              <a:rPr lang="fr-FR" sz="9600" dirty="0" err="1"/>
              <a:t>Bellevaux</a:t>
            </a:r>
            <a:r>
              <a:rPr lang="fr-FR" sz="9600" dirty="0"/>
              <a:t> pour s’occuper des adolescents. L’éducatrice, qui travaille à mi-temps, est déjà en fonction au Centre de délassement et de culture de </a:t>
            </a:r>
            <a:r>
              <a:rPr lang="fr-FR" sz="9600" dirty="0" err="1"/>
              <a:t>Bellevaux</a:t>
            </a:r>
            <a:r>
              <a:rPr lang="fr-FR" sz="9600" dirty="0"/>
              <a:t>, où elle s’occupe des enfants en âge scolaire pendant les mercredis et samedis après-midi et, quelque fois, les autres jours en fin d’après-midi. On ne peut donc dire qu’il y ait égalité de travail entre celui de l’animateur et celui de l’éducatrice. Les responsabilités ne sont pas les mêmes non plus. »</a:t>
            </a:r>
          </a:p>
          <a:p>
            <a:pPr marL="0" indent="0">
              <a:buNone/>
            </a:pPr>
            <a:endParaRPr lang="fr-FR" sz="4800" dirty="0"/>
          </a:p>
          <a:p>
            <a:pPr marL="0" indent="0">
              <a:buNone/>
            </a:pPr>
            <a:r>
              <a:rPr lang="fr-FR" sz="7200" dirty="0"/>
              <a:t>Source: Bulletin du Conseil communal, Séance du mardi 26 juin 1962</a:t>
            </a:r>
          </a:p>
        </p:txBody>
      </p:sp>
    </p:spTree>
    <p:extLst>
      <p:ext uri="{BB962C8B-B14F-4D97-AF65-F5344CB8AC3E}">
        <p14:creationId xmlns:p14="http://schemas.microsoft.com/office/powerpoint/2010/main" val="199598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AF640C-4588-4764-997A-DE0D41E2F3C5}"/>
              </a:ext>
            </a:extLst>
          </p:cNvPr>
          <p:cNvSpPr>
            <a:spLocks noGrp="1"/>
          </p:cNvSpPr>
          <p:nvPr>
            <p:ph type="title"/>
          </p:nvPr>
        </p:nvSpPr>
        <p:spPr>
          <a:xfrm>
            <a:off x="457200" y="0"/>
            <a:ext cx="8229600" cy="971550"/>
          </a:xfrm>
        </p:spPr>
        <p:txBody>
          <a:bodyPr>
            <a:noAutofit/>
          </a:bodyPr>
          <a:lstStyle/>
          <a:p>
            <a:pPr algn="l"/>
            <a:r>
              <a:rPr lang="fr-CH" sz="3600" b="1" dirty="0">
                <a:solidFill>
                  <a:srgbClr val="5DA5B1"/>
                </a:solidFill>
              </a:rPr>
              <a:t>1967: formation en animation</a:t>
            </a:r>
          </a:p>
        </p:txBody>
      </p:sp>
      <p:sp>
        <p:nvSpPr>
          <p:cNvPr id="3" name="Espace réservé du contenu 2">
            <a:extLst>
              <a:ext uri="{FF2B5EF4-FFF2-40B4-BE49-F238E27FC236}">
                <a16:creationId xmlns:a16="http://schemas.microsoft.com/office/drawing/2014/main" id="{F5BA24E3-1896-40CB-B004-BA6B8D617DE6}"/>
              </a:ext>
            </a:extLst>
          </p:cNvPr>
          <p:cNvSpPr>
            <a:spLocks noGrp="1"/>
          </p:cNvSpPr>
          <p:nvPr>
            <p:ph idx="1"/>
          </p:nvPr>
        </p:nvSpPr>
        <p:spPr>
          <a:xfrm>
            <a:off x="457200" y="1143000"/>
            <a:ext cx="8229600" cy="4983165"/>
          </a:xfrm>
        </p:spPr>
        <p:txBody>
          <a:bodyPr>
            <a:normAutofit fontScale="92500" lnSpcReduction="10000"/>
          </a:bodyPr>
          <a:lstStyle/>
          <a:p>
            <a:pPr marL="0" indent="0">
              <a:buNone/>
            </a:pPr>
            <a:r>
              <a:rPr lang="fr-CH" sz="3000" dirty="0"/>
              <a:t>Conflit autour de 2 points:</a:t>
            </a:r>
          </a:p>
          <a:p>
            <a:pPr marL="0" indent="0">
              <a:buNone/>
            </a:pPr>
            <a:endParaRPr lang="fr-CH" sz="1300" dirty="0"/>
          </a:p>
          <a:p>
            <a:r>
              <a:rPr lang="fr-CH" sz="2800" dirty="0"/>
              <a:t>Formation de base préalable / versus formation continue</a:t>
            </a:r>
          </a:p>
          <a:p>
            <a:r>
              <a:rPr lang="fr-CH" sz="2800" dirty="0"/>
              <a:t>Inscription de la formation dans le cadre d’une école de travail social</a:t>
            </a:r>
          </a:p>
          <a:p>
            <a:pPr marL="300038" lvl="1" indent="0">
              <a:buNone/>
            </a:pPr>
            <a:r>
              <a:rPr lang="fr-FR" sz="2800" i="1" dirty="0"/>
              <a:t>« La formation d’animateur telle qu’elle est enseignée à l’Ecole d’études sociales et pédagogiques (en particulier dans les méthodes pédagogiques) est insuffisamment différenciée de la formation d’éducateurs spécialisés et d’assistants sociaux ».</a:t>
            </a:r>
          </a:p>
          <a:p>
            <a:pPr marL="300038" lvl="1" indent="0">
              <a:buNone/>
            </a:pPr>
            <a:r>
              <a:rPr lang="fr-FR" sz="2200" dirty="0"/>
              <a:t>Lettre des animateurs de la VPOD, 24 mai 1968</a:t>
            </a:r>
            <a:endParaRPr lang="fr-CH" sz="2200" dirty="0"/>
          </a:p>
          <a:p>
            <a:pPr marL="0" indent="0">
              <a:buNone/>
            </a:pPr>
            <a:endParaRPr lang="fr-CH" dirty="0"/>
          </a:p>
        </p:txBody>
      </p:sp>
    </p:spTree>
    <p:extLst>
      <p:ext uri="{BB962C8B-B14F-4D97-AF65-F5344CB8AC3E}">
        <p14:creationId xmlns:p14="http://schemas.microsoft.com/office/powerpoint/2010/main" val="2589338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D40F48-BB82-436D-9E73-24FBA4C7E698}"/>
              </a:ext>
            </a:extLst>
          </p:cNvPr>
          <p:cNvSpPr>
            <a:spLocks noGrp="1"/>
          </p:cNvSpPr>
          <p:nvPr>
            <p:ph type="title"/>
          </p:nvPr>
        </p:nvSpPr>
        <p:spPr>
          <a:xfrm>
            <a:off x="450461" y="0"/>
            <a:ext cx="8229600" cy="857250"/>
          </a:xfrm>
        </p:spPr>
        <p:txBody>
          <a:bodyPr>
            <a:normAutofit/>
          </a:bodyPr>
          <a:lstStyle/>
          <a:p>
            <a:pPr algn="l"/>
            <a:r>
              <a:rPr lang="fr-CH" sz="3600" b="1" dirty="0">
                <a:solidFill>
                  <a:srgbClr val="5DA5B1"/>
                </a:solidFill>
              </a:rPr>
              <a:t>Place et rôle de l’animateur</a:t>
            </a:r>
          </a:p>
        </p:txBody>
      </p:sp>
      <p:sp>
        <p:nvSpPr>
          <p:cNvPr id="3" name="Espace réservé du contenu 2">
            <a:extLst>
              <a:ext uri="{FF2B5EF4-FFF2-40B4-BE49-F238E27FC236}">
                <a16:creationId xmlns:a16="http://schemas.microsoft.com/office/drawing/2014/main" id="{638662A7-C453-4936-84D9-5CEBF58E6274}"/>
              </a:ext>
            </a:extLst>
          </p:cNvPr>
          <p:cNvSpPr>
            <a:spLocks noGrp="1"/>
          </p:cNvSpPr>
          <p:nvPr>
            <p:ph idx="1"/>
          </p:nvPr>
        </p:nvSpPr>
        <p:spPr>
          <a:xfrm>
            <a:off x="197709" y="857250"/>
            <a:ext cx="8735104" cy="5753099"/>
          </a:xfrm>
        </p:spPr>
        <p:txBody>
          <a:bodyPr>
            <a:normAutofit/>
          </a:bodyPr>
          <a:lstStyle/>
          <a:p>
            <a:r>
              <a:rPr lang="fr-FR" sz="2600" dirty="0"/>
              <a:t>« L’animateur est un promoteur d’activités culturelles, d’acquisition, d’expression et de détente. Son champ de travail s’inscrit dans l’optique de la formation permanente, Il doit donner à chacun, quel que soit son âge et son niveau social le désir et la possibilité d’accéder à une meilleure connaissance du monde dans lequel nous vivons. » </a:t>
            </a:r>
          </a:p>
          <a:p>
            <a:pPr marL="300038" lvl="1" indent="0">
              <a:buNone/>
            </a:pPr>
            <a:r>
              <a:rPr lang="fr-FR" sz="1800" dirty="0"/>
              <a:t>Source: VPOD. Groupe des animateurs. « Préambule ». </a:t>
            </a:r>
            <a:r>
              <a:rPr lang="fr-FR" sz="1800" i="1" dirty="0"/>
              <a:t>Projet de formation continue</a:t>
            </a:r>
            <a:r>
              <a:rPr lang="is-IS" sz="1800" i="1" dirty="0"/>
              <a:t>…</a:t>
            </a:r>
            <a:r>
              <a:rPr lang="is-IS" sz="1800" dirty="0"/>
              <a:t>1970. Archives AEHMO</a:t>
            </a:r>
            <a:endParaRPr lang="fr-FR" sz="1800" i="1" dirty="0"/>
          </a:p>
          <a:p>
            <a:pPr>
              <a:spcBef>
                <a:spcPts val="1224"/>
              </a:spcBef>
            </a:pPr>
            <a:r>
              <a:rPr lang="fr-CH" sz="2600" dirty="0"/>
              <a:t>Rapport d’experts (1971): l’animateur a un rôle de «promoteur, d’inspirateur d’activités», d’«organisateur imaginatif», de «modérateur»</a:t>
            </a:r>
          </a:p>
          <a:p>
            <a:pPr>
              <a:spcBef>
                <a:spcPts val="1224"/>
              </a:spcBef>
            </a:pPr>
            <a:r>
              <a:rPr lang="fr-CH" sz="2600" dirty="0"/>
              <a:t>Discours autour de l’élargissement du public</a:t>
            </a:r>
          </a:p>
        </p:txBody>
      </p:sp>
    </p:spTree>
    <p:extLst>
      <p:ext uri="{BB962C8B-B14F-4D97-AF65-F5344CB8AC3E}">
        <p14:creationId xmlns:p14="http://schemas.microsoft.com/office/powerpoint/2010/main" val="191167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9441E3-73B9-463D-A942-61FA35C4237D}"/>
              </a:ext>
            </a:extLst>
          </p:cNvPr>
          <p:cNvSpPr>
            <a:spLocks noGrp="1"/>
          </p:cNvSpPr>
          <p:nvPr>
            <p:ph type="title"/>
          </p:nvPr>
        </p:nvSpPr>
        <p:spPr/>
        <p:txBody>
          <a:bodyPr>
            <a:noAutofit/>
          </a:bodyPr>
          <a:lstStyle/>
          <a:p>
            <a:r>
              <a:rPr lang="fr-CH" sz="3600" b="1" dirty="0">
                <a:solidFill>
                  <a:srgbClr val="5DA5B1"/>
                </a:solidFill>
              </a:rPr>
              <a:t>Une professionnalisation basée sur la délégation du travail de care</a:t>
            </a:r>
          </a:p>
        </p:txBody>
      </p:sp>
      <p:sp>
        <p:nvSpPr>
          <p:cNvPr id="3" name="Espace réservé du contenu 2">
            <a:extLst>
              <a:ext uri="{FF2B5EF4-FFF2-40B4-BE49-F238E27FC236}">
                <a16:creationId xmlns:a16="http://schemas.microsoft.com/office/drawing/2014/main" id="{0A95F73E-5342-4E80-9F31-C0358C1745B0}"/>
              </a:ext>
            </a:extLst>
          </p:cNvPr>
          <p:cNvSpPr>
            <a:spLocks noGrp="1"/>
          </p:cNvSpPr>
          <p:nvPr>
            <p:ph idx="1"/>
          </p:nvPr>
        </p:nvSpPr>
        <p:spPr>
          <a:xfrm>
            <a:off x="457200" y="2095026"/>
            <a:ext cx="8629650" cy="3147298"/>
          </a:xfrm>
        </p:spPr>
        <p:txBody>
          <a:bodyPr>
            <a:noAutofit/>
          </a:bodyPr>
          <a:lstStyle/>
          <a:p>
            <a:pPr>
              <a:spcAft>
                <a:spcPts val="600"/>
              </a:spcAft>
            </a:pPr>
            <a:r>
              <a:rPr lang="fr-CH" sz="2800" dirty="0"/>
              <a:t>Travail de care: ce travail mental, émotionnel et physique pour assurer le bien-être des personnes dans le cadre d’une relation de dépendance.</a:t>
            </a:r>
          </a:p>
          <a:p>
            <a:pPr>
              <a:spcAft>
                <a:spcPts val="600"/>
              </a:spcAft>
            </a:pPr>
            <a:endParaRPr lang="fr-CH" sz="2800" dirty="0"/>
          </a:p>
          <a:p>
            <a:pPr>
              <a:spcAft>
                <a:spcPts val="600"/>
              </a:spcAft>
            </a:pPr>
            <a:r>
              <a:rPr lang="fr-CH" sz="2800" dirty="0"/>
              <a:t>Délégation du travail de care au déhors de la profession: éducatrices, monitrices, femmes bénévoles</a:t>
            </a:r>
          </a:p>
        </p:txBody>
      </p:sp>
    </p:spTree>
    <p:extLst>
      <p:ext uri="{BB962C8B-B14F-4D97-AF65-F5344CB8AC3E}">
        <p14:creationId xmlns:p14="http://schemas.microsoft.com/office/powerpoint/2010/main" val="558115804"/>
      </p:ext>
    </p:extLst>
  </p:cSld>
  <p:clrMapOvr>
    <a:masterClrMapping/>
  </p:clrMapOvr>
</p:sld>
</file>

<file path=ppt/theme/theme1.xml><?xml version="1.0" encoding="utf-8"?>
<a:theme xmlns:a="http://schemas.openxmlformats.org/drawingml/2006/main" name="Thème1">
  <a:themeElements>
    <a:clrScheme name="Personnalisée 1">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5DA5B1"/>
      </a:accent6>
      <a:hlink>
        <a:srgbClr val="D25814"/>
      </a:hlink>
      <a:folHlink>
        <a:srgbClr val="849A0A"/>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ème1" id="{01309B19-37F3-4C45-8B55-AABBE35C1B20}" vid="{CC8792A1-79E0-4286-9A8F-17761B69E678}"/>
    </a:ext>
  </a:extLst>
</a:theme>
</file>

<file path=ppt/theme/theme2.xml><?xml version="1.0" encoding="utf-8"?>
<a:theme xmlns:a="http://schemas.openxmlformats.org/drawingml/2006/main" name="1_Thème1">
  <a:themeElements>
    <a:clrScheme name="Personnalisée 1">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5DA5B1"/>
      </a:accent6>
      <a:hlink>
        <a:srgbClr val="D25814"/>
      </a:hlink>
      <a:folHlink>
        <a:srgbClr val="849A0A"/>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ème1" id="{01309B19-37F3-4C45-8B55-AABBE35C1B20}" vid="{CC8792A1-79E0-4286-9A8F-17761B69E678}"/>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Thème1</Template>
  <TotalTime>1074</TotalTime>
  <Words>1478</Words>
  <Application>Microsoft Macintosh PowerPoint</Application>
  <PresentationFormat>Affichage à l'écran (4:3)</PresentationFormat>
  <Paragraphs>180</Paragraphs>
  <Slides>15</Slides>
  <Notes>15</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15</vt:i4>
      </vt:variant>
    </vt:vector>
  </HeadingPairs>
  <TitlesOfParts>
    <vt:vector size="23" baseType="lpstr">
      <vt:lpstr>MS PGothic</vt:lpstr>
      <vt:lpstr>Arial</vt:lpstr>
      <vt:lpstr>Calibri</vt:lpstr>
      <vt:lpstr>Century Schoolbook</vt:lpstr>
      <vt:lpstr>Symbol</vt:lpstr>
      <vt:lpstr>Wingdings</vt:lpstr>
      <vt:lpstr>Thème1</vt:lpstr>
      <vt:lpstr>1_Thème1</vt:lpstr>
      <vt:lpstr>Professionnalisation et construction de l’animation socioculturelle sous le regard du genre. Le cas des centres lausannois</vt:lpstr>
      <vt:lpstr>Une sociohistoire des centres de loisirs lausannois 1950-1980 </vt:lpstr>
      <vt:lpstr>Quelques éléments contextuels </vt:lpstr>
      <vt:lpstr>A la fin des années 1960</vt:lpstr>
      <vt:lpstr>La construction d’un groupe professionnel au masculin </vt:lpstr>
      <vt:lpstr>Présentation PowerPoint</vt:lpstr>
      <vt:lpstr>1967: formation en animation</vt:lpstr>
      <vt:lpstr>Place et rôle de l’animateur</vt:lpstr>
      <vt:lpstr>Une professionnalisation basée sur la délégation du travail de care</vt:lpstr>
      <vt:lpstr>Présentation PowerPoint</vt:lpstr>
      <vt:lpstr>Le public : des enfants, des « gars » et « leurs copines » </vt:lpstr>
      <vt:lpstr>Les copines de…</vt:lpstr>
      <vt:lpstr>Les adultes: les mères</vt:lpstr>
      <vt:lpstr>Présentation PowerPoint</vt:lpstr>
      <vt:lpstr>Conclusion: quelle place donner au travail de care ?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 sociohistoire des centres de loisirs lausannois sous le regard du genre (1950-1980)</dc:title>
  <dc:creator>Carola Togni</dc:creator>
  <cp:lastModifiedBy>Carola Togni</cp:lastModifiedBy>
  <cp:revision>54</cp:revision>
  <cp:lastPrinted>2019-11-06T09:09:35Z</cp:lastPrinted>
  <dcterms:created xsi:type="dcterms:W3CDTF">2018-01-26T09:12:00Z</dcterms:created>
  <dcterms:modified xsi:type="dcterms:W3CDTF">2019-11-06T09:27:49Z</dcterms:modified>
</cp:coreProperties>
</file>