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notesSlides/notesSlide6.xml" ContentType="application/vnd.openxmlformats-officedocument.presentationml.notesSlide+xml"/>
  <Override PartName="/ppt/tags/tag4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3" r:id="rId2"/>
    <p:sldId id="260" r:id="rId3"/>
    <p:sldId id="293" r:id="rId4"/>
    <p:sldId id="294" r:id="rId5"/>
    <p:sldId id="295" r:id="rId6"/>
    <p:sldId id="296" r:id="rId7"/>
    <p:sldId id="297" r:id="rId8"/>
    <p:sldId id="275" r:id="rId9"/>
    <p:sldId id="292" r:id="rId10"/>
    <p:sldId id="291" r:id="rId11"/>
    <p:sldId id="274" r:id="rId12"/>
    <p:sldId id="288" r:id="rId13"/>
    <p:sldId id="276" r:id="rId14"/>
    <p:sldId id="298" r:id="rId15"/>
    <p:sldId id="299" r:id="rId16"/>
    <p:sldId id="290" r:id="rId17"/>
  </p:sldIdLst>
  <p:sldSz cx="9144000" cy="6858000" type="screen4x3"/>
  <p:notesSz cx="6794500" cy="9906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9361" autoAdjust="0"/>
  </p:normalViewPr>
  <p:slideViewPr>
    <p:cSldViewPr showGuides="1">
      <p:cViewPr varScale="1">
        <p:scale>
          <a:sx n="102" d="100"/>
          <a:sy n="102" d="100"/>
        </p:scale>
        <p:origin x="25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AC2B49-0575-43F5-916A-106F863B63C9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482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smtClean="0"/>
              <a:t>Click </a:t>
            </a:r>
            <a:r>
              <a:rPr lang="de-CH" noProof="0" dirty="0" err="1" smtClean="0"/>
              <a:t>to</a:t>
            </a:r>
            <a:r>
              <a:rPr lang="de-CH" noProof="0" dirty="0" smtClean="0"/>
              <a:t> </a:t>
            </a:r>
            <a:r>
              <a:rPr lang="de-CH" noProof="0" dirty="0" err="1" smtClean="0"/>
              <a:t>edit</a:t>
            </a:r>
            <a:r>
              <a:rPr lang="de-CH" noProof="0" dirty="0" smtClean="0"/>
              <a:t>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A904FA-23EF-4C48-9391-8F4827E157F6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954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smtClean="0"/>
              <a:t>10.30</a:t>
            </a:r>
          </a:p>
          <a:p>
            <a:endParaRPr lang="de-CH" dirty="0" smtClean="0"/>
          </a:p>
          <a:p>
            <a:r>
              <a:rPr lang="de-CH" dirty="0" smtClean="0"/>
              <a:t>Peter:</a:t>
            </a:r>
          </a:p>
          <a:p>
            <a:endParaRPr lang="de-CH" dirty="0" smtClean="0"/>
          </a:p>
          <a:p>
            <a:r>
              <a:rPr lang="de-CH" dirty="0" smtClean="0"/>
              <a:t>Welcome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workshop</a:t>
            </a:r>
            <a:r>
              <a:rPr lang="de-CH" baseline="0" dirty="0" smtClean="0"/>
              <a:t>!</a:t>
            </a:r>
          </a:p>
          <a:p>
            <a:endParaRPr lang="de-CH" baseline="0" dirty="0" smtClean="0"/>
          </a:p>
          <a:p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both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work</a:t>
            </a:r>
            <a:r>
              <a:rPr lang="de-CH" baseline="0" dirty="0" smtClean="0"/>
              <a:t> at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Lucerne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school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social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work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same </a:t>
            </a:r>
            <a:r>
              <a:rPr lang="de-CH" baseline="0" dirty="0" err="1" smtClean="0"/>
              <a:t>institute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institute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sociocultural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development</a:t>
            </a:r>
            <a:r>
              <a:rPr lang="de-CH" baseline="0" dirty="0" smtClean="0"/>
              <a:t>.</a:t>
            </a:r>
          </a:p>
          <a:p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institut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involved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mainly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question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community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development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animation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socio-culturelle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Switzerland</a:t>
            </a:r>
            <a:r>
              <a:rPr lang="de-CH" baseline="0" dirty="0" smtClean="0"/>
              <a:t>, in </a:t>
            </a:r>
            <a:r>
              <a:rPr lang="de-CH" baseline="0" dirty="0" err="1" smtClean="0"/>
              <a:t>neighbourhood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development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projects</a:t>
            </a:r>
            <a:r>
              <a:rPr lang="de-CH" baseline="0" dirty="0" smtClean="0"/>
              <a:t>.</a:t>
            </a:r>
            <a:br>
              <a:rPr lang="de-CH" baseline="0" dirty="0" smtClean="0"/>
            </a:br>
            <a:r>
              <a:rPr lang="de-CH" baseline="0" dirty="0" err="1" smtClean="0"/>
              <a:t>We</a:t>
            </a:r>
            <a:r>
              <a:rPr lang="de-CH" baseline="0" dirty="0" smtClean="0"/>
              <a:t> also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responsible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bachelor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degree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community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development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animation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socio-culturelle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Many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students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work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youth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work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cultural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centers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community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centers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Switzerland</a:t>
            </a:r>
            <a:r>
              <a:rPr lang="de-CH" baseline="0" dirty="0" smtClean="0"/>
              <a:t>.</a:t>
            </a:r>
          </a:p>
          <a:p>
            <a:r>
              <a:rPr lang="de-CH" baseline="0" dirty="0" smtClean="0"/>
              <a:t>So </a:t>
            </a:r>
            <a:r>
              <a:rPr lang="de-CH" baseline="0" dirty="0" err="1" smtClean="0"/>
              <a:t>how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speak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labour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market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integration</a:t>
            </a:r>
            <a:r>
              <a:rPr lang="de-CH" baseline="0" dirty="0" smtClean="0"/>
              <a:t> in a </a:t>
            </a:r>
            <a:r>
              <a:rPr lang="de-CH" baseline="0" dirty="0" err="1" smtClean="0"/>
              <a:t>country</a:t>
            </a:r>
            <a:r>
              <a:rPr lang="de-CH" baseline="0" dirty="0" smtClean="0"/>
              <a:t> such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Albania</a:t>
            </a:r>
            <a:r>
              <a:rPr lang="de-CH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de-CH" baseline="0" dirty="0" smtClean="0"/>
              <a:t>Roma </a:t>
            </a:r>
            <a:r>
              <a:rPr lang="de-CH" baseline="0" dirty="0" err="1" smtClean="0"/>
              <a:t>decade</a:t>
            </a:r>
            <a:r>
              <a:rPr lang="de-CH" baseline="0" dirty="0" smtClean="0"/>
              <a:t> (2005 – 2015). European </a:t>
            </a:r>
            <a:r>
              <a:rPr lang="de-CH" baseline="0" dirty="0" err="1" smtClean="0"/>
              <a:t>Comission</a:t>
            </a:r>
            <a:r>
              <a:rPr lang="de-CH" baseline="0" dirty="0" smtClean="0"/>
              <a:t> </a:t>
            </a:r>
            <a:r>
              <a:rPr lang="de-CH" baseline="0" dirty="0" smtClean="0">
                <a:sym typeface="Wingdings" panose="05000000000000000000" pitchFamily="2" charset="2"/>
              </a:rPr>
              <a:t> </a:t>
            </a:r>
            <a:r>
              <a:rPr lang="de-CH" baseline="0" dirty="0" err="1" smtClean="0">
                <a:sym typeface="Wingdings" panose="05000000000000000000" pitchFamily="2" charset="2"/>
              </a:rPr>
              <a:t>aim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to “close the gaps between Roma and the rest of society,”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Swiss development cooperation</a:t>
            </a:r>
            <a:r>
              <a:rPr lang="en-US" baseline="0" dirty="0" smtClean="0"/>
              <a:t> took part and wanted Swisscontact (</a:t>
            </a:r>
            <a:r>
              <a:rPr lang="en-US" baseline="0" dirty="0" err="1" smtClean="0"/>
              <a:t>swiss</a:t>
            </a:r>
            <a:r>
              <a:rPr lang="en-US" baseline="0" dirty="0" smtClean="0"/>
              <a:t> Foundation for development cooperation) to develop a project for inclusion of marginalized groups in vocational education and training.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Development of a concept and implementation of the coaching for employment and entrepreneurship project since 2010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2374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6125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77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655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6692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241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813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385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957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AB80EDC-8B4A-4B0D-ADD2-579B4BB44C2F}" type="slidenum">
              <a:rPr lang="de-CH" altLang="en-US" smtClean="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de-CH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CH" dirty="0" smtClean="0">
                <a:latin typeface="Verdana" charset="0"/>
              </a:rPr>
              <a:t>Peter:</a:t>
            </a:r>
          </a:p>
          <a:p>
            <a:pPr eaLnBrk="1" hangingPunct="1">
              <a:defRPr/>
            </a:pPr>
            <a:endParaRPr lang="de-CH" dirty="0" smtClean="0">
              <a:latin typeface="Verdana" charset="0"/>
            </a:endParaRPr>
          </a:p>
          <a:p>
            <a:pPr eaLnBrk="1" hangingPunct="1">
              <a:defRPr/>
            </a:pPr>
            <a:r>
              <a:rPr lang="de-CH" dirty="0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group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work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approach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is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one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of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main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differences</a:t>
            </a:r>
            <a:r>
              <a:rPr lang="de-CH" baseline="0" dirty="0" smtClean="0">
                <a:latin typeface="Verdana" charset="0"/>
              </a:rPr>
              <a:t> in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C4EE </a:t>
            </a:r>
            <a:r>
              <a:rPr lang="de-CH" baseline="0" dirty="0" err="1" smtClean="0">
                <a:latin typeface="Verdana" charset="0"/>
              </a:rPr>
              <a:t>project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compared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to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other</a:t>
            </a:r>
            <a:r>
              <a:rPr lang="de-CH" baseline="0" dirty="0" smtClean="0">
                <a:latin typeface="Verdana" charset="0"/>
              </a:rPr>
              <a:t> Coaching Projects.</a:t>
            </a:r>
            <a:endParaRPr lang="de-CH" dirty="0" smtClean="0">
              <a:latin typeface="Verdana" charset="0"/>
            </a:endParaRPr>
          </a:p>
          <a:p>
            <a:pPr eaLnBrk="1" hangingPunct="1">
              <a:defRPr/>
            </a:pPr>
            <a:r>
              <a:rPr lang="de-CH" dirty="0" smtClean="0">
                <a:latin typeface="Verdana" charset="0"/>
              </a:rPr>
              <a:t>In </a:t>
            </a:r>
            <a:r>
              <a:rPr lang="de-CH" dirty="0" err="1" smtClean="0">
                <a:latin typeface="Verdana" charset="0"/>
              </a:rPr>
              <a:t>our</a:t>
            </a:r>
            <a:r>
              <a:rPr lang="de-CH" dirty="0" smtClean="0">
                <a:latin typeface="Verdana" charset="0"/>
              </a:rPr>
              <a:t> </a:t>
            </a:r>
            <a:r>
              <a:rPr lang="de-CH" dirty="0" err="1" smtClean="0">
                <a:latin typeface="Verdana" charset="0"/>
              </a:rPr>
              <a:t>project</a:t>
            </a:r>
            <a:r>
              <a:rPr lang="de-CH" dirty="0" smtClean="0">
                <a:latin typeface="Verdana" charset="0"/>
              </a:rPr>
              <a:t> </a:t>
            </a:r>
            <a:r>
              <a:rPr lang="de-CH" dirty="0" err="1" smtClean="0">
                <a:latin typeface="Verdana" charset="0"/>
              </a:rPr>
              <a:t>one</a:t>
            </a:r>
            <a:r>
              <a:rPr lang="de-CH" dirty="0" smtClean="0">
                <a:latin typeface="Verdana" charset="0"/>
              </a:rPr>
              <a:t> </a:t>
            </a:r>
            <a:r>
              <a:rPr lang="de-CH" dirty="0" err="1" smtClean="0">
                <a:latin typeface="Verdana" charset="0"/>
              </a:rPr>
              <a:t>of</a:t>
            </a:r>
            <a:r>
              <a:rPr lang="de-CH" dirty="0" smtClean="0">
                <a:latin typeface="Verdana" charset="0"/>
              </a:rPr>
              <a:t> </a:t>
            </a:r>
            <a:r>
              <a:rPr lang="de-CH" dirty="0" err="1" smtClean="0">
                <a:latin typeface="Verdana" charset="0"/>
              </a:rPr>
              <a:t>the</a:t>
            </a:r>
            <a:r>
              <a:rPr lang="de-CH" dirty="0" smtClean="0">
                <a:latin typeface="Verdana" charset="0"/>
              </a:rPr>
              <a:t> </a:t>
            </a:r>
            <a:r>
              <a:rPr lang="de-CH" dirty="0" err="1" smtClean="0">
                <a:latin typeface="Verdana" charset="0"/>
              </a:rPr>
              <a:t>main</a:t>
            </a:r>
            <a:r>
              <a:rPr lang="de-CH" dirty="0" smtClean="0">
                <a:latin typeface="Verdana" charset="0"/>
              </a:rPr>
              <a:t> </a:t>
            </a:r>
            <a:r>
              <a:rPr lang="de-CH" dirty="0" err="1" smtClean="0">
                <a:latin typeface="Verdana" charset="0"/>
              </a:rPr>
              <a:t>focus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of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coaching</a:t>
            </a:r>
            <a:r>
              <a:rPr lang="de-CH" baseline="0" dirty="0" smtClean="0">
                <a:latin typeface="Verdana" charset="0"/>
              </a:rPr>
              <a:t> was </a:t>
            </a:r>
            <a:r>
              <a:rPr lang="de-CH" baseline="0" dirty="0" err="1" smtClean="0">
                <a:latin typeface="Verdana" charset="0"/>
              </a:rPr>
              <a:t>to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create</a:t>
            </a:r>
            <a:r>
              <a:rPr lang="de-CH" baseline="0" dirty="0" smtClean="0">
                <a:latin typeface="Verdana" charset="0"/>
              </a:rPr>
              <a:t> a </a:t>
            </a:r>
            <a:r>
              <a:rPr lang="de-CH" baseline="0" dirty="0" err="1" smtClean="0">
                <a:latin typeface="Verdana" charset="0"/>
              </a:rPr>
              <a:t>supportive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learning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environment</a:t>
            </a:r>
            <a:r>
              <a:rPr lang="de-CH" baseline="0" dirty="0" smtClean="0">
                <a:latin typeface="Verdana" charset="0"/>
              </a:rPr>
              <a:t> in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group</a:t>
            </a:r>
            <a:r>
              <a:rPr lang="de-CH" baseline="0" dirty="0" smtClean="0">
                <a:latin typeface="Verdana" charset="0"/>
              </a:rPr>
              <a:t>.</a:t>
            </a:r>
          </a:p>
          <a:p>
            <a:pPr eaLnBrk="1" hangingPunct="1">
              <a:defRPr/>
            </a:pPr>
            <a:r>
              <a:rPr lang="de-CH" baseline="0" dirty="0" err="1" smtClean="0">
                <a:latin typeface="Verdana" charset="0"/>
              </a:rPr>
              <a:t>We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have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experienced</a:t>
            </a:r>
            <a:r>
              <a:rPr lang="de-CH" baseline="0" dirty="0" smtClean="0">
                <a:latin typeface="Verdana" charset="0"/>
              </a:rPr>
              <a:t>, </a:t>
            </a:r>
            <a:r>
              <a:rPr lang="de-CH" baseline="0" dirty="0" err="1" smtClean="0">
                <a:latin typeface="Verdana" charset="0"/>
              </a:rPr>
              <a:t>that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youth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from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marginalized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groups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face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many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dificulties</a:t>
            </a:r>
            <a:r>
              <a:rPr lang="de-CH" baseline="0" dirty="0" smtClean="0">
                <a:latin typeface="Verdana" charset="0"/>
              </a:rPr>
              <a:t> in </a:t>
            </a:r>
            <a:r>
              <a:rPr lang="de-CH" baseline="0" dirty="0" err="1" smtClean="0">
                <a:latin typeface="Verdana" charset="0"/>
              </a:rPr>
              <a:t>carrying</a:t>
            </a:r>
            <a:r>
              <a:rPr lang="de-CH" baseline="0" dirty="0" smtClean="0">
                <a:latin typeface="Verdana" charset="0"/>
              </a:rPr>
              <a:t> out </a:t>
            </a:r>
            <a:r>
              <a:rPr lang="de-CH" baseline="0" dirty="0" err="1" smtClean="0">
                <a:latin typeface="Verdana" charset="0"/>
              </a:rPr>
              <a:t>task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we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would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think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of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being</a:t>
            </a:r>
            <a:r>
              <a:rPr lang="de-CH" baseline="0" dirty="0" smtClean="0">
                <a:latin typeface="Verdana" charset="0"/>
              </a:rPr>
              <a:t> easy, such </a:t>
            </a:r>
            <a:r>
              <a:rPr lang="de-CH" baseline="0" dirty="0" err="1" smtClean="0">
                <a:latin typeface="Verdana" charset="0"/>
              </a:rPr>
              <a:t>as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going</a:t>
            </a:r>
            <a:r>
              <a:rPr lang="de-CH" baseline="0" dirty="0" smtClean="0">
                <a:latin typeface="Verdana" charset="0"/>
              </a:rPr>
              <a:t> outside, </a:t>
            </a:r>
            <a:r>
              <a:rPr lang="de-CH" baseline="0" dirty="0" err="1" smtClean="0">
                <a:latin typeface="Verdana" charset="0"/>
              </a:rPr>
              <a:t>move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freely</a:t>
            </a:r>
            <a:r>
              <a:rPr lang="de-CH" baseline="0" dirty="0" smtClean="0">
                <a:latin typeface="Verdana" charset="0"/>
              </a:rPr>
              <a:t> in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city</a:t>
            </a:r>
            <a:r>
              <a:rPr lang="de-CH" baseline="0" dirty="0" smtClean="0">
                <a:latin typeface="Verdana" charset="0"/>
              </a:rPr>
              <a:t>, </a:t>
            </a:r>
            <a:r>
              <a:rPr lang="de-CH" baseline="0" dirty="0" err="1" smtClean="0">
                <a:latin typeface="Verdana" charset="0"/>
              </a:rPr>
              <a:t>contact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business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owners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and</a:t>
            </a:r>
            <a:r>
              <a:rPr lang="de-CH" baseline="0" dirty="0" smtClean="0">
                <a:latin typeface="Verdana" charset="0"/>
              </a:rPr>
              <a:t> find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courage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to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ask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questions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to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adults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or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people</a:t>
            </a:r>
            <a:r>
              <a:rPr lang="de-CH" baseline="0" dirty="0" smtClean="0">
                <a:latin typeface="Verdana" charset="0"/>
              </a:rPr>
              <a:t> outside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community</a:t>
            </a:r>
            <a:r>
              <a:rPr lang="de-CH" baseline="0" dirty="0" smtClean="0">
                <a:latin typeface="Verdana" charset="0"/>
              </a:rPr>
              <a:t>. This was </a:t>
            </a:r>
            <a:r>
              <a:rPr lang="de-CH" baseline="0" dirty="0" err="1" smtClean="0">
                <a:latin typeface="Verdana" charset="0"/>
              </a:rPr>
              <a:t>especially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important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for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phase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of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exploring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world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of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labour</a:t>
            </a:r>
            <a:r>
              <a:rPr lang="de-CH" baseline="0" dirty="0" smtClean="0">
                <a:latin typeface="Verdana" charset="0"/>
              </a:rPr>
              <a:t>.</a:t>
            </a:r>
          </a:p>
          <a:p>
            <a:pPr eaLnBrk="1" hangingPunct="1">
              <a:defRPr/>
            </a:pPr>
            <a:r>
              <a:rPr lang="de-CH" baseline="0" dirty="0" smtClean="0">
                <a:latin typeface="Verdana" charset="0"/>
              </a:rPr>
              <a:t>Also </a:t>
            </a:r>
            <a:r>
              <a:rPr lang="de-CH" baseline="0" dirty="0" err="1" smtClean="0">
                <a:latin typeface="Verdana" charset="0"/>
              </a:rPr>
              <a:t>for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development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of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social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and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self-competences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group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plays</a:t>
            </a:r>
            <a:r>
              <a:rPr lang="de-CH" baseline="0" dirty="0" smtClean="0">
                <a:latin typeface="Verdana" charset="0"/>
              </a:rPr>
              <a:t> an </a:t>
            </a:r>
            <a:r>
              <a:rPr lang="de-CH" baseline="0" dirty="0" err="1" smtClean="0">
                <a:latin typeface="Verdana" charset="0"/>
              </a:rPr>
              <a:t>important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role</a:t>
            </a:r>
            <a:r>
              <a:rPr lang="de-CH" baseline="0" dirty="0" smtClean="0">
                <a:latin typeface="Verdana" charset="0"/>
              </a:rPr>
              <a:t>: </a:t>
            </a:r>
            <a:r>
              <a:rPr lang="de-CH" baseline="0" dirty="0" err="1" smtClean="0">
                <a:latin typeface="Verdana" charset="0"/>
              </a:rPr>
              <a:t>teamwork</a:t>
            </a:r>
            <a:r>
              <a:rPr lang="de-CH" baseline="0" dirty="0" smtClean="0">
                <a:latin typeface="Verdana" charset="0"/>
              </a:rPr>
              <a:t>, </a:t>
            </a:r>
            <a:r>
              <a:rPr lang="de-CH" baseline="0" dirty="0" err="1" smtClean="0">
                <a:latin typeface="Verdana" charset="0"/>
              </a:rPr>
              <a:t>reliability</a:t>
            </a:r>
            <a:r>
              <a:rPr lang="de-CH" baseline="0" dirty="0" smtClean="0">
                <a:latin typeface="Verdana" charset="0"/>
              </a:rPr>
              <a:t>, </a:t>
            </a:r>
            <a:r>
              <a:rPr lang="de-CH" baseline="0" dirty="0" err="1" smtClean="0">
                <a:latin typeface="Verdana" charset="0"/>
              </a:rPr>
              <a:t>cordiality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and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respect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are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trained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with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other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participants</a:t>
            </a:r>
            <a:r>
              <a:rPr lang="de-CH" baseline="0" dirty="0" smtClean="0">
                <a:latin typeface="Verdana" charset="0"/>
              </a:rPr>
              <a:t>. The </a:t>
            </a:r>
            <a:r>
              <a:rPr lang="de-CH" baseline="0" dirty="0" err="1" smtClean="0">
                <a:latin typeface="Verdana" charset="0"/>
              </a:rPr>
              <a:t>group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can</a:t>
            </a:r>
            <a:r>
              <a:rPr lang="de-CH" baseline="0" dirty="0" smtClean="0">
                <a:latin typeface="Verdana" charset="0"/>
              </a:rPr>
              <a:t> also </a:t>
            </a:r>
            <a:r>
              <a:rPr lang="de-CH" baseline="0" dirty="0" err="1" smtClean="0">
                <a:latin typeface="Verdana" charset="0"/>
              </a:rPr>
              <a:t>observe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oneanother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and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give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critical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feedback</a:t>
            </a:r>
            <a:r>
              <a:rPr lang="de-CH" baseline="0" dirty="0" smtClean="0">
                <a:latin typeface="Verdana" charset="0"/>
              </a:rPr>
              <a:t> on </a:t>
            </a:r>
            <a:r>
              <a:rPr lang="de-CH" baseline="0" dirty="0" err="1" smtClean="0">
                <a:latin typeface="Verdana" charset="0"/>
              </a:rPr>
              <a:t>certain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behaviours</a:t>
            </a:r>
            <a:r>
              <a:rPr lang="de-CH" baseline="0" dirty="0" smtClean="0">
                <a:latin typeface="Verdana" charset="0"/>
              </a:rPr>
              <a:t>. A </a:t>
            </a:r>
            <a:r>
              <a:rPr lang="de-CH" baseline="0" dirty="0" err="1" smtClean="0">
                <a:latin typeface="Verdana" charset="0"/>
              </a:rPr>
              <a:t>group</a:t>
            </a:r>
            <a:r>
              <a:rPr lang="de-CH" baseline="0" dirty="0" smtClean="0">
                <a:latin typeface="Verdana" charset="0"/>
              </a:rPr>
              <a:t> also </a:t>
            </a:r>
            <a:r>
              <a:rPr lang="de-CH" baseline="0" dirty="0" err="1" smtClean="0">
                <a:latin typeface="Verdana" charset="0"/>
              </a:rPr>
              <a:t>offers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specific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training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opportunities</a:t>
            </a:r>
            <a:r>
              <a:rPr lang="de-CH" baseline="0" dirty="0" smtClean="0">
                <a:latin typeface="Verdana" charset="0"/>
              </a:rPr>
              <a:t> such </a:t>
            </a:r>
            <a:r>
              <a:rPr lang="de-CH" baseline="0" dirty="0" err="1" smtClean="0">
                <a:latin typeface="Verdana" charset="0"/>
              </a:rPr>
              <a:t>as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roleplays</a:t>
            </a:r>
            <a:r>
              <a:rPr lang="de-CH" baseline="0" dirty="0" smtClean="0">
                <a:latin typeface="Verdan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6782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6125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77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655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6692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241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813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385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957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AB80EDC-8B4A-4B0D-ADD2-579B4BB44C2F}" type="slidenum">
              <a:rPr lang="de-CH" altLang="en-US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de-CH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CH" baseline="0" dirty="0" smtClean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6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6125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77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655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6692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241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813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385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957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AB80EDC-8B4A-4B0D-ADD2-579B4BB44C2F}" type="slidenum">
              <a:rPr lang="de-CH" altLang="en-US" smtClean="0"/>
              <a:pPr eaLnBrk="1" hangingPunct="1">
                <a:spcBef>
                  <a:spcPct val="0"/>
                </a:spcBef>
                <a:defRPr/>
              </a:pPr>
              <a:t>15</a:t>
            </a:fld>
            <a:endParaRPr lang="de-CH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CH" dirty="0" smtClean="0">
                <a:latin typeface="Verdana" charset="0"/>
              </a:rPr>
              <a:t>Peter:</a:t>
            </a:r>
          </a:p>
          <a:p>
            <a:pPr eaLnBrk="1" hangingPunct="1">
              <a:defRPr/>
            </a:pPr>
            <a:endParaRPr lang="de-CH" dirty="0" smtClean="0">
              <a:latin typeface="Verdana" charset="0"/>
            </a:endParaRPr>
          </a:p>
          <a:p>
            <a:pPr eaLnBrk="1" hangingPunct="1">
              <a:defRPr/>
            </a:pPr>
            <a:r>
              <a:rPr lang="de-CH" dirty="0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group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work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approach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is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one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of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main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differences</a:t>
            </a:r>
            <a:r>
              <a:rPr lang="de-CH" baseline="0" dirty="0" smtClean="0">
                <a:latin typeface="Verdana" charset="0"/>
              </a:rPr>
              <a:t> in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C4EE </a:t>
            </a:r>
            <a:r>
              <a:rPr lang="de-CH" baseline="0" dirty="0" err="1" smtClean="0">
                <a:latin typeface="Verdana" charset="0"/>
              </a:rPr>
              <a:t>project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compared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to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other</a:t>
            </a:r>
            <a:r>
              <a:rPr lang="de-CH" baseline="0" dirty="0" smtClean="0">
                <a:latin typeface="Verdana" charset="0"/>
              </a:rPr>
              <a:t> Coaching Projects.</a:t>
            </a:r>
            <a:endParaRPr lang="de-CH" dirty="0" smtClean="0">
              <a:latin typeface="Verdana" charset="0"/>
            </a:endParaRPr>
          </a:p>
          <a:p>
            <a:pPr eaLnBrk="1" hangingPunct="1">
              <a:defRPr/>
            </a:pPr>
            <a:r>
              <a:rPr lang="de-CH" dirty="0" smtClean="0">
                <a:latin typeface="Verdana" charset="0"/>
              </a:rPr>
              <a:t>In </a:t>
            </a:r>
            <a:r>
              <a:rPr lang="de-CH" dirty="0" err="1" smtClean="0">
                <a:latin typeface="Verdana" charset="0"/>
              </a:rPr>
              <a:t>our</a:t>
            </a:r>
            <a:r>
              <a:rPr lang="de-CH" dirty="0" smtClean="0">
                <a:latin typeface="Verdana" charset="0"/>
              </a:rPr>
              <a:t> </a:t>
            </a:r>
            <a:r>
              <a:rPr lang="de-CH" dirty="0" err="1" smtClean="0">
                <a:latin typeface="Verdana" charset="0"/>
              </a:rPr>
              <a:t>project</a:t>
            </a:r>
            <a:r>
              <a:rPr lang="de-CH" dirty="0" smtClean="0">
                <a:latin typeface="Verdana" charset="0"/>
              </a:rPr>
              <a:t> </a:t>
            </a:r>
            <a:r>
              <a:rPr lang="de-CH" dirty="0" err="1" smtClean="0">
                <a:latin typeface="Verdana" charset="0"/>
              </a:rPr>
              <a:t>one</a:t>
            </a:r>
            <a:r>
              <a:rPr lang="de-CH" dirty="0" smtClean="0">
                <a:latin typeface="Verdana" charset="0"/>
              </a:rPr>
              <a:t> </a:t>
            </a:r>
            <a:r>
              <a:rPr lang="de-CH" dirty="0" err="1" smtClean="0">
                <a:latin typeface="Verdana" charset="0"/>
              </a:rPr>
              <a:t>of</a:t>
            </a:r>
            <a:r>
              <a:rPr lang="de-CH" dirty="0" smtClean="0">
                <a:latin typeface="Verdana" charset="0"/>
              </a:rPr>
              <a:t> </a:t>
            </a:r>
            <a:r>
              <a:rPr lang="de-CH" dirty="0" err="1" smtClean="0">
                <a:latin typeface="Verdana" charset="0"/>
              </a:rPr>
              <a:t>the</a:t>
            </a:r>
            <a:r>
              <a:rPr lang="de-CH" dirty="0" smtClean="0">
                <a:latin typeface="Verdana" charset="0"/>
              </a:rPr>
              <a:t> </a:t>
            </a:r>
            <a:r>
              <a:rPr lang="de-CH" dirty="0" err="1" smtClean="0">
                <a:latin typeface="Verdana" charset="0"/>
              </a:rPr>
              <a:t>main</a:t>
            </a:r>
            <a:r>
              <a:rPr lang="de-CH" dirty="0" smtClean="0">
                <a:latin typeface="Verdana" charset="0"/>
              </a:rPr>
              <a:t> </a:t>
            </a:r>
            <a:r>
              <a:rPr lang="de-CH" dirty="0" err="1" smtClean="0">
                <a:latin typeface="Verdana" charset="0"/>
              </a:rPr>
              <a:t>focus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of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coaching</a:t>
            </a:r>
            <a:r>
              <a:rPr lang="de-CH" baseline="0" dirty="0" smtClean="0">
                <a:latin typeface="Verdana" charset="0"/>
              </a:rPr>
              <a:t> was </a:t>
            </a:r>
            <a:r>
              <a:rPr lang="de-CH" baseline="0" dirty="0" err="1" smtClean="0">
                <a:latin typeface="Verdana" charset="0"/>
              </a:rPr>
              <a:t>to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create</a:t>
            </a:r>
            <a:r>
              <a:rPr lang="de-CH" baseline="0" dirty="0" smtClean="0">
                <a:latin typeface="Verdana" charset="0"/>
              </a:rPr>
              <a:t> a </a:t>
            </a:r>
            <a:r>
              <a:rPr lang="de-CH" baseline="0" dirty="0" err="1" smtClean="0">
                <a:latin typeface="Verdana" charset="0"/>
              </a:rPr>
              <a:t>supportive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learning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environment</a:t>
            </a:r>
            <a:r>
              <a:rPr lang="de-CH" baseline="0" dirty="0" smtClean="0">
                <a:latin typeface="Verdana" charset="0"/>
              </a:rPr>
              <a:t> in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group</a:t>
            </a:r>
            <a:r>
              <a:rPr lang="de-CH" baseline="0" dirty="0" smtClean="0">
                <a:latin typeface="Verdana" charset="0"/>
              </a:rPr>
              <a:t>.</a:t>
            </a:r>
          </a:p>
          <a:p>
            <a:pPr eaLnBrk="1" hangingPunct="1">
              <a:defRPr/>
            </a:pPr>
            <a:r>
              <a:rPr lang="de-CH" baseline="0" dirty="0" err="1" smtClean="0">
                <a:latin typeface="Verdana" charset="0"/>
              </a:rPr>
              <a:t>We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have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experienced</a:t>
            </a:r>
            <a:r>
              <a:rPr lang="de-CH" baseline="0" dirty="0" smtClean="0">
                <a:latin typeface="Verdana" charset="0"/>
              </a:rPr>
              <a:t>, </a:t>
            </a:r>
            <a:r>
              <a:rPr lang="de-CH" baseline="0" dirty="0" err="1" smtClean="0">
                <a:latin typeface="Verdana" charset="0"/>
              </a:rPr>
              <a:t>that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youth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from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marginalized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groups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face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many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dificulties</a:t>
            </a:r>
            <a:r>
              <a:rPr lang="de-CH" baseline="0" dirty="0" smtClean="0">
                <a:latin typeface="Verdana" charset="0"/>
              </a:rPr>
              <a:t> in </a:t>
            </a:r>
            <a:r>
              <a:rPr lang="de-CH" baseline="0" dirty="0" err="1" smtClean="0">
                <a:latin typeface="Verdana" charset="0"/>
              </a:rPr>
              <a:t>carrying</a:t>
            </a:r>
            <a:r>
              <a:rPr lang="de-CH" baseline="0" dirty="0" smtClean="0">
                <a:latin typeface="Verdana" charset="0"/>
              </a:rPr>
              <a:t> out </a:t>
            </a:r>
            <a:r>
              <a:rPr lang="de-CH" baseline="0" dirty="0" err="1" smtClean="0">
                <a:latin typeface="Verdana" charset="0"/>
              </a:rPr>
              <a:t>task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we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would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think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of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being</a:t>
            </a:r>
            <a:r>
              <a:rPr lang="de-CH" baseline="0" dirty="0" smtClean="0">
                <a:latin typeface="Verdana" charset="0"/>
              </a:rPr>
              <a:t> easy, such </a:t>
            </a:r>
            <a:r>
              <a:rPr lang="de-CH" baseline="0" dirty="0" err="1" smtClean="0">
                <a:latin typeface="Verdana" charset="0"/>
              </a:rPr>
              <a:t>as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going</a:t>
            </a:r>
            <a:r>
              <a:rPr lang="de-CH" baseline="0" dirty="0" smtClean="0">
                <a:latin typeface="Verdana" charset="0"/>
              </a:rPr>
              <a:t> outside, </a:t>
            </a:r>
            <a:r>
              <a:rPr lang="de-CH" baseline="0" dirty="0" err="1" smtClean="0">
                <a:latin typeface="Verdana" charset="0"/>
              </a:rPr>
              <a:t>move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freely</a:t>
            </a:r>
            <a:r>
              <a:rPr lang="de-CH" baseline="0" dirty="0" smtClean="0">
                <a:latin typeface="Verdana" charset="0"/>
              </a:rPr>
              <a:t> in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city</a:t>
            </a:r>
            <a:r>
              <a:rPr lang="de-CH" baseline="0" dirty="0" smtClean="0">
                <a:latin typeface="Verdana" charset="0"/>
              </a:rPr>
              <a:t>, </a:t>
            </a:r>
            <a:r>
              <a:rPr lang="de-CH" baseline="0" dirty="0" err="1" smtClean="0">
                <a:latin typeface="Verdana" charset="0"/>
              </a:rPr>
              <a:t>contact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business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owners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and</a:t>
            </a:r>
            <a:r>
              <a:rPr lang="de-CH" baseline="0" dirty="0" smtClean="0">
                <a:latin typeface="Verdana" charset="0"/>
              </a:rPr>
              <a:t> find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courage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to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ask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questions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to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adults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or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people</a:t>
            </a:r>
            <a:r>
              <a:rPr lang="de-CH" baseline="0" dirty="0" smtClean="0">
                <a:latin typeface="Verdana" charset="0"/>
              </a:rPr>
              <a:t> outside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community</a:t>
            </a:r>
            <a:r>
              <a:rPr lang="de-CH" baseline="0" dirty="0" smtClean="0">
                <a:latin typeface="Verdana" charset="0"/>
              </a:rPr>
              <a:t>. This was </a:t>
            </a:r>
            <a:r>
              <a:rPr lang="de-CH" baseline="0" dirty="0" err="1" smtClean="0">
                <a:latin typeface="Verdana" charset="0"/>
              </a:rPr>
              <a:t>especially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important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for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phase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of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exploring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world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of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labour</a:t>
            </a:r>
            <a:r>
              <a:rPr lang="de-CH" baseline="0" dirty="0" smtClean="0">
                <a:latin typeface="Verdana" charset="0"/>
              </a:rPr>
              <a:t>.</a:t>
            </a:r>
          </a:p>
          <a:p>
            <a:pPr eaLnBrk="1" hangingPunct="1">
              <a:defRPr/>
            </a:pPr>
            <a:r>
              <a:rPr lang="de-CH" baseline="0" dirty="0" smtClean="0">
                <a:latin typeface="Verdana" charset="0"/>
              </a:rPr>
              <a:t>Also </a:t>
            </a:r>
            <a:r>
              <a:rPr lang="de-CH" baseline="0" dirty="0" err="1" smtClean="0">
                <a:latin typeface="Verdana" charset="0"/>
              </a:rPr>
              <a:t>for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development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of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social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and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self-competences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the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group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plays</a:t>
            </a:r>
            <a:r>
              <a:rPr lang="de-CH" baseline="0" dirty="0" smtClean="0">
                <a:latin typeface="Verdana" charset="0"/>
              </a:rPr>
              <a:t> an </a:t>
            </a:r>
            <a:r>
              <a:rPr lang="de-CH" baseline="0" dirty="0" err="1" smtClean="0">
                <a:latin typeface="Verdana" charset="0"/>
              </a:rPr>
              <a:t>important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role</a:t>
            </a:r>
            <a:r>
              <a:rPr lang="de-CH" baseline="0" dirty="0" smtClean="0">
                <a:latin typeface="Verdana" charset="0"/>
              </a:rPr>
              <a:t>: </a:t>
            </a:r>
            <a:r>
              <a:rPr lang="de-CH" baseline="0" dirty="0" err="1" smtClean="0">
                <a:latin typeface="Verdana" charset="0"/>
              </a:rPr>
              <a:t>teamwork</a:t>
            </a:r>
            <a:r>
              <a:rPr lang="de-CH" baseline="0" dirty="0" smtClean="0">
                <a:latin typeface="Verdana" charset="0"/>
              </a:rPr>
              <a:t>, </a:t>
            </a:r>
            <a:r>
              <a:rPr lang="de-CH" baseline="0" dirty="0" err="1" smtClean="0">
                <a:latin typeface="Verdana" charset="0"/>
              </a:rPr>
              <a:t>reliability</a:t>
            </a:r>
            <a:r>
              <a:rPr lang="de-CH" baseline="0" dirty="0" smtClean="0">
                <a:latin typeface="Verdana" charset="0"/>
              </a:rPr>
              <a:t>, </a:t>
            </a:r>
            <a:r>
              <a:rPr lang="de-CH" baseline="0" dirty="0" err="1" smtClean="0">
                <a:latin typeface="Verdana" charset="0"/>
              </a:rPr>
              <a:t>cordiality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and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respect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are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trained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with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other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participants</a:t>
            </a:r>
            <a:r>
              <a:rPr lang="de-CH" baseline="0" dirty="0" smtClean="0">
                <a:latin typeface="Verdana" charset="0"/>
              </a:rPr>
              <a:t>. The </a:t>
            </a:r>
            <a:r>
              <a:rPr lang="de-CH" baseline="0" dirty="0" err="1" smtClean="0">
                <a:latin typeface="Verdana" charset="0"/>
              </a:rPr>
              <a:t>group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can</a:t>
            </a:r>
            <a:r>
              <a:rPr lang="de-CH" baseline="0" dirty="0" smtClean="0">
                <a:latin typeface="Verdana" charset="0"/>
              </a:rPr>
              <a:t> also </a:t>
            </a:r>
            <a:r>
              <a:rPr lang="de-CH" baseline="0" dirty="0" err="1" smtClean="0">
                <a:latin typeface="Verdana" charset="0"/>
              </a:rPr>
              <a:t>observe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oneanother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and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give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critical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feedback</a:t>
            </a:r>
            <a:r>
              <a:rPr lang="de-CH" baseline="0" dirty="0" smtClean="0">
                <a:latin typeface="Verdana" charset="0"/>
              </a:rPr>
              <a:t> on </a:t>
            </a:r>
            <a:r>
              <a:rPr lang="de-CH" baseline="0" dirty="0" err="1" smtClean="0">
                <a:latin typeface="Verdana" charset="0"/>
              </a:rPr>
              <a:t>certain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behaviours</a:t>
            </a:r>
            <a:r>
              <a:rPr lang="de-CH" baseline="0" dirty="0" smtClean="0">
                <a:latin typeface="Verdana" charset="0"/>
              </a:rPr>
              <a:t>. A </a:t>
            </a:r>
            <a:r>
              <a:rPr lang="de-CH" baseline="0" dirty="0" err="1" smtClean="0">
                <a:latin typeface="Verdana" charset="0"/>
              </a:rPr>
              <a:t>group</a:t>
            </a:r>
            <a:r>
              <a:rPr lang="de-CH" baseline="0" dirty="0" smtClean="0">
                <a:latin typeface="Verdana" charset="0"/>
              </a:rPr>
              <a:t> also </a:t>
            </a:r>
            <a:r>
              <a:rPr lang="de-CH" baseline="0" dirty="0" err="1" smtClean="0">
                <a:latin typeface="Verdana" charset="0"/>
              </a:rPr>
              <a:t>offers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specific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training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opportunities</a:t>
            </a:r>
            <a:r>
              <a:rPr lang="de-CH" baseline="0" dirty="0" smtClean="0">
                <a:latin typeface="Verdana" charset="0"/>
              </a:rPr>
              <a:t> such </a:t>
            </a:r>
            <a:r>
              <a:rPr lang="de-CH" baseline="0" dirty="0" err="1" smtClean="0">
                <a:latin typeface="Verdana" charset="0"/>
              </a:rPr>
              <a:t>as</a:t>
            </a:r>
            <a:r>
              <a:rPr lang="de-CH" baseline="0" dirty="0" smtClean="0">
                <a:latin typeface="Verdana" charset="0"/>
              </a:rPr>
              <a:t> </a:t>
            </a:r>
            <a:r>
              <a:rPr lang="de-CH" baseline="0" dirty="0" err="1" smtClean="0">
                <a:latin typeface="Verdana" charset="0"/>
              </a:rPr>
              <a:t>roleplays</a:t>
            </a:r>
            <a:r>
              <a:rPr lang="de-CH" baseline="0" dirty="0" smtClean="0">
                <a:latin typeface="Verdan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8258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en-US" sz="800" b="1" dirty="0" smtClean="0"/>
              <a:t>11.15</a:t>
            </a:r>
            <a:r>
              <a:rPr lang="de-CH" altLang="en-US" sz="800" dirty="0" smtClean="0"/>
              <a:t> Peter: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119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dirty="0" smtClean="0"/>
              <a:t>Peter: </a:t>
            </a:r>
          </a:p>
          <a:p>
            <a:r>
              <a:rPr lang="de-CH" altLang="de-DE" dirty="0" smtClean="0"/>
              <a:t>In </a:t>
            </a:r>
            <a:r>
              <a:rPr lang="de-CH" altLang="de-DE" dirty="0" err="1" smtClean="0"/>
              <a:t>this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workshop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we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would</a:t>
            </a:r>
            <a:r>
              <a:rPr lang="de-CH" altLang="de-DE" dirty="0" smtClean="0"/>
              <a:t> like </a:t>
            </a:r>
            <a:r>
              <a:rPr lang="de-CH" altLang="de-DE" dirty="0" err="1" smtClean="0"/>
              <a:t>to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share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our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project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experience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with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you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and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focus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especially</a:t>
            </a:r>
            <a:r>
              <a:rPr lang="de-CH" altLang="de-DE" dirty="0" smtClean="0"/>
              <a:t> on</a:t>
            </a:r>
            <a:r>
              <a:rPr lang="de-CH" altLang="de-DE" baseline="0" dirty="0" smtClean="0"/>
              <a:t> </a:t>
            </a:r>
            <a:r>
              <a:rPr lang="de-CH" altLang="de-DE" baseline="0" dirty="0" err="1" smtClean="0"/>
              <a:t>group</a:t>
            </a:r>
            <a:r>
              <a:rPr lang="de-CH" altLang="de-DE" baseline="0" dirty="0" smtClean="0"/>
              <a:t> </a:t>
            </a:r>
            <a:r>
              <a:rPr lang="de-CH" altLang="de-DE" baseline="0" dirty="0" err="1" smtClean="0"/>
              <a:t>interventions</a:t>
            </a:r>
            <a:r>
              <a:rPr lang="de-CH" altLang="de-DE" baseline="0" dirty="0" smtClean="0"/>
              <a:t> </a:t>
            </a:r>
            <a:r>
              <a:rPr lang="de-CH" altLang="de-DE" baseline="0" dirty="0" err="1" smtClean="0"/>
              <a:t>since</a:t>
            </a:r>
            <a:r>
              <a:rPr lang="de-CH" altLang="de-DE" baseline="0" dirty="0" smtClean="0"/>
              <a:t> </a:t>
            </a:r>
            <a:r>
              <a:rPr lang="de-CH" altLang="de-DE" baseline="0" dirty="0" err="1" smtClean="0"/>
              <a:t>this</a:t>
            </a:r>
            <a:r>
              <a:rPr lang="de-CH" altLang="de-DE" baseline="0" dirty="0" smtClean="0"/>
              <a:t> </a:t>
            </a:r>
            <a:r>
              <a:rPr lang="de-CH" altLang="de-DE" baseline="0" dirty="0" err="1" smtClean="0"/>
              <a:t>is</a:t>
            </a:r>
            <a:r>
              <a:rPr lang="de-CH" altLang="de-DE" baseline="0" dirty="0" smtClean="0"/>
              <a:t> a </a:t>
            </a:r>
            <a:r>
              <a:rPr lang="de-CH" altLang="de-DE" baseline="0" dirty="0" err="1" smtClean="0"/>
              <a:t>core</a:t>
            </a:r>
            <a:r>
              <a:rPr lang="de-CH" altLang="de-DE" baseline="0" dirty="0" smtClean="0"/>
              <a:t> </a:t>
            </a:r>
            <a:r>
              <a:rPr lang="de-CH" altLang="de-DE" baseline="0" dirty="0" err="1" smtClean="0"/>
              <a:t>element</a:t>
            </a:r>
            <a:r>
              <a:rPr lang="de-CH" altLang="de-DE" baseline="0" dirty="0" smtClean="0"/>
              <a:t> </a:t>
            </a:r>
            <a:r>
              <a:rPr lang="de-CH" altLang="de-DE" baseline="0" dirty="0" err="1" smtClean="0"/>
              <a:t>of</a:t>
            </a:r>
            <a:r>
              <a:rPr lang="de-CH" altLang="de-DE" baseline="0" dirty="0" smtClean="0"/>
              <a:t> </a:t>
            </a:r>
            <a:r>
              <a:rPr lang="de-CH" altLang="de-DE" baseline="0" dirty="0" err="1" smtClean="0"/>
              <a:t>our</a:t>
            </a:r>
            <a:r>
              <a:rPr lang="de-CH" altLang="de-DE" baseline="0" dirty="0" smtClean="0"/>
              <a:t> </a:t>
            </a:r>
            <a:r>
              <a:rPr lang="de-CH" altLang="de-DE" baseline="0" dirty="0" err="1" smtClean="0"/>
              <a:t>concept</a:t>
            </a:r>
            <a:r>
              <a:rPr lang="de-CH" altLang="de-DE" baseline="0" dirty="0" smtClean="0"/>
              <a:t>.</a:t>
            </a:r>
          </a:p>
          <a:p>
            <a:endParaRPr lang="de-CH" baseline="0" dirty="0" smtClean="0"/>
          </a:p>
          <a:p>
            <a:r>
              <a:rPr lang="de-CH" baseline="0" dirty="0" smtClean="0"/>
              <a:t>First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would</a:t>
            </a:r>
            <a:r>
              <a:rPr lang="de-CH" baseline="0" dirty="0" smtClean="0"/>
              <a:t> like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give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you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background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information</a:t>
            </a:r>
            <a:r>
              <a:rPr lang="de-CH" baseline="0" dirty="0" smtClean="0"/>
              <a:t> on </a:t>
            </a:r>
            <a:r>
              <a:rPr lang="de-CH" baseline="0" dirty="0" err="1" smtClean="0"/>
              <a:t>recent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developments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Albania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since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crucial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project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context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project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conceptual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thoughts</a:t>
            </a:r>
            <a:r>
              <a:rPr lang="de-CH" baseline="0" dirty="0" smtClean="0"/>
              <a:t>.</a:t>
            </a:r>
          </a:p>
          <a:p>
            <a:r>
              <a:rPr lang="de-CH" baseline="0" dirty="0" smtClean="0"/>
              <a:t>This also </a:t>
            </a:r>
            <a:r>
              <a:rPr lang="de-CH" baseline="0" dirty="0" err="1" smtClean="0"/>
              <a:t>includes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informations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situation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roma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communities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Albania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being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most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marginalized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groups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country</a:t>
            </a:r>
            <a:r>
              <a:rPr lang="de-CH" baseline="0" dirty="0" smtClean="0"/>
              <a:t>.</a:t>
            </a:r>
          </a:p>
          <a:p>
            <a:endParaRPr lang="de-CH" baseline="0" dirty="0" smtClean="0"/>
          </a:p>
          <a:p>
            <a:r>
              <a:rPr lang="de-CH" baseline="0" dirty="0" smtClean="0"/>
              <a:t>After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context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information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would</a:t>
            </a:r>
            <a:r>
              <a:rPr lang="de-CH" baseline="0" dirty="0" smtClean="0"/>
              <a:t> like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speak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project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itself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give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you</a:t>
            </a:r>
            <a:r>
              <a:rPr lang="de-CH" baseline="0" dirty="0" smtClean="0"/>
              <a:t> an </a:t>
            </a:r>
            <a:r>
              <a:rPr lang="de-CH" baseline="0" dirty="0" err="1" smtClean="0"/>
              <a:t>idea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actually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doing</a:t>
            </a:r>
            <a:r>
              <a:rPr lang="de-CH" baseline="0" dirty="0" smtClean="0"/>
              <a:t>. After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would</a:t>
            </a:r>
            <a:r>
              <a:rPr lang="de-CH" baseline="0" dirty="0" smtClean="0"/>
              <a:t> like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focus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groups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interventions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made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which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core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element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diferenciate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approach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from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other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coaching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approaches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field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labour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market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inclusion</a:t>
            </a:r>
            <a:r>
              <a:rPr lang="de-CH" baseline="0" dirty="0" smtClean="0"/>
              <a:t>. </a:t>
            </a:r>
          </a:p>
          <a:p>
            <a:endParaRPr lang="de-CH" baseline="0" dirty="0" smtClean="0"/>
          </a:p>
          <a:p>
            <a:r>
              <a:rPr lang="de-CH" baseline="0" dirty="0" smtClean="0"/>
              <a:t>After 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presentation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would</a:t>
            </a:r>
            <a:r>
              <a:rPr lang="de-CH" baseline="0" dirty="0" smtClean="0"/>
              <a:t> like </a:t>
            </a:r>
            <a:r>
              <a:rPr lang="de-CH" baseline="0" dirty="0" err="1" smtClean="0"/>
              <a:t>you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exchange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your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experiences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learning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groups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potential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challenges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offer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fields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social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work</a:t>
            </a:r>
            <a:r>
              <a:rPr lang="de-CH" baseline="0" dirty="0" smtClean="0"/>
              <a:t>.</a:t>
            </a:r>
          </a:p>
          <a:p>
            <a:endParaRPr lang="de-CH" baseline="0" dirty="0" smtClean="0"/>
          </a:p>
          <a:p>
            <a:r>
              <a:rPr lang="de-CH" baseline="0" dirty="0" err="1" smtClean="0"/>
              <a:t>We</a:t>
            </a:r>
            <a:r>
              <a:rPr lang="de-CH" baseline="0" dirty="0" smtClean="0"/>
              <a:t> will finish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workshop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addressing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key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findings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from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experience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concerning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sustainability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development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projects</a:t>
            </a:r>
            <a:r>
              <a:rPr lang="de-CH" baseline="0" dirty="0" smtClean="0"/>
              <a:t>.</a:t>
            </a:r>
          </a:p>
          <a:p>
            <a:endParaRPr lang="de-CH" baseline="0" dirty="0" smtClean="0"/>
          </a:p>
          <a:p>
            <a:r>
              <a:rPr lang="de-CH" baseline="0" dirty="0" smtClean="0">
                <a:sym typeface="Wingdings" panose="05000000000000000000" pitchFamily="2" charset="2"/>
              </a:rPr>
              <a:t> Who </a:t>
            </a:r>
            <a:r>
              <a:rPr lang="de-CH" baseline="0" dirty="0" err="1" smtClean="0">
                <a:sym typeface="Wingdings" panose="05000000000000000000" pitchFamily="2" charset="2"/>
              </a:rPr>
              <a:t>of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the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participants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would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summarize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the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workshop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for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the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plenary</a:t>
            </a:r>
            <a:r>
              <a:rPr lang="de-CH" baseline="0" dirty="0" smtClean="0">
                <a:sym typeface="Wingdings" panose="05000000000000000000" pitchFamily="2" charset="2"/>
              </a:rPr>
              <a:t>?</a:t>
            </a:r>
            <a:endParaRPr lang="de-CH" baseline="0" dirty="0" smtClean="0"/>
          </a:p>
          <a:p>
            <a:endParaRPr lang="de-CH" baseline="0" dirty="0" smtClean="0"/>
          </a:p>
          <a:p>
            <a:endParaRPr lang="de-CH" baseline="0" dirty="0" smtClean="0"/>
          </a:p>
          <a:p>
            <a:endParaRPr lang="de-CH" dirty="0" smtClean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494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dirty="0" smtClean="0"/>
              <a:t>Peter: </a:t>
            </a:r>
          </a:p>
          <a:p>
            <a:r>
              <a:rPr lang="de-CH" altLang="de-DE" dirty="0" err="1" smtClean="0"/>
              <a:t>One</a:t>
            </a:r>
            <a:r>
              <a:rPr lang="de-CH" altLang="de-DE" dirty="0" smtClean="0"/>
              <a:t> </a:t>
            </a:r>
            <a:r>
              <a:rPr lang="de-CH" altLang="de-DE" dirty="0" err="1"/>
              <a:t>of</a:t>
            </a:r>
            <a:r>
              <a:rPr lang="de-CH" altLang="de-DE" dirty="0"/>
              <a:t> </a:t>
            </a:r>
            <a:r>
              <a:rPr lang="de-CH" altLang="de-DE" dirty="0" err="1"/>
              <a:t>the</a:t>
            </a:r>
            <a:r>
              <a:rPr lang="de-CH" altLang="de-DE" dirty="0"/>
              <a:t> </a:t>
            </a:r>
            <a:r>
              <a:rPr lang="de-CH" altLang="de-DE" dirty="0" err="1"/>
              <a:t>strictest</a:t>
            </a:r>
            <a:r>
              <a:rPr lang="de-CH" altLang="de-DE" dirty="0"/>
              <a:t> </a:t>
            </a:r>
            <a:r>
              <a:rPr lang="de-CH" altLang="de-DE" dirty="0" err="1"/>
              <a:t>and</a:t>
            </a:r>
            <a:r>
              <a:rPr lang="de-CH" altLang="de-DE" dirty="0"/>
              <a:t> </a:t>
            </a:r>
            <a:r>
              <a:rPr lang="de-CH" altLang="de-DE" dirty="0" err="1"/>
              <a:t>most</a:t>
            </a:r>
            <a:r>
              <a:rPr lang="de-CH" altLang="de-DE" dirty="0"/>
              <a:t> </a:t>
            </a:r>
            <a:r>
              <a:rPr lang="de-CH" altLang="de-DE" dirty="0" err="1"/>
              <a:t>totalitarian</a:t>
            </a:r>
            <a:r>
              <a:rPr lang="de-CH" altLang="de-DE" dirty="0"/>
              <a:t> </a:t>
            </a:r>
            <a:r>
              <a:rPr lang="de-CH" altLang="de-DE" dirty="0" err="1"/>
              <a:t>communist</a:t>
            </a:r>
            <a:r>
              <a:rPr lang="de-CH" altLang="de-DE" dirty="0"/>
              <a:t> </a:t>
            </a:r>
            <a:r>
              <a:rPr lang="de-CH" altLang="de-DE" dirty="0" err="1"/>
              <a:t>regimes</a:t>
            </a:r>
            <a:r>
              <a:rPr lang="de-CH" altLang="de-DE" dirty="0"/>
              <a:t> in </a:t>
            </a:r>
            <a:r>
              <a:rPr lang="de-CH" altLang="de-DE" dirty="0" err="1" smtClean="0"/>
              <a:t>europe</a:t>
            </a:r>
            <a:endParaRPr lang="de-CH" altLang="de-DE" dirty="0" smtClean="0"/>
          </a:p>
          <a:p>
            <a:endParaRPr lang="de-CH" altLang="de-DE" dirty="0"/>
          </a:p>
          <a:p>
            <a:r>
              <a:rPr lang="de-CH" altLang="de-DE" dirty="0" smtClean="0"/>
              <a:t>The </a:t>
            </a:r>
            <a:r>
              <a:rPr lang="de-CH" altLang="de-DE" dirty="0" err="1" smtClean="0"/>
              <a:t>regime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tried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to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control</a:t>
            </a:r>
            <a:r>
              <a:rPr lang="de-CH" altLang="de-DE" dirty="0" smtClean="0"/>
              <a:t> all </a:t>
            </a:r>
            <a:r>
              <a:rPr lang="de-CH" altLang="de-DE" dirty="0" err="1" smtClean="0"/>
              <a:t>areas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of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life</a:t>
            </a:r>
            <a:r>
              <a:rPr lang="de-CH" altLang="de-DE" dirty="0" smtClean="0"/>
              <a:t>, </a:t>
            </a:r>
            <a:r>
              <a:rPr lang="de-CH" altLang="de-DE" dirty="0" err="1" smtClean="0"/>
              <a:t>observation</a:t>
            </a:r>
            <a:r>
              <a:rPr lang="de-CH" altLang="de-DE" dirty="0" smtClean="0"/>
              <a:t>, </a:t>
            </a:r>
            <a:r>
              <a:rPr lang="de-CH" altLang="de-DE" dirty="0" err="1" smtClean="0"/>
              <a:t>controll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and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distruction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of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civil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society</a:t>
            </a:r>
            <a:r>
              <a:rPr lang="de-CH" altLang="de-DE" dirty="0" smtClean="0"/>
              <a:t>.</a:t>
            </a:r>
          </a:p>
          <a:p>
            <a:endParaRPr lang="de-CH" altLang="de-DE" dirty="0"/>
          </a:p>
          <a:p>
            <a:r>
              <a:rPr lang="de-CH" altLang="de-DE" dirty="0" smtClean="0"/>
              <a:t>Propaganda </a:t>
            </a:r>
            <a:r>
              <a:rPr lang="de-CH" altLang="de-DE" dirty="0" err="1" smtClean="0"/>
              <a:t>and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restrictions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to</a:t>
            </a:r>
            <a:r>
              <a:rPr lang="de-CH" altLang="de-DE" dirty="0" smtClean="0"/>
              <a:t> individual </a:t>
            </a:r>
            <a:r>
              <a:rPr lang="de-CH" altLang="de-DE" dirty="0" err="1" smtClean="0"/>
              <a:t>freedom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and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travelling</a:t>
            </a:r>
            <a:r>
              <a:rPr lang="de-CH" altLang="de-DE" dirty="0" smtClean="0"/>
              <a:t>.</a:t>
            </a:r>
          </a:p>
          <a:p>
            <a:endParaRPr lang="de-CH" altLang="de-DE" dirty="0" smtClean="0"/>
          </a:p>
          <a:p>
            <a:r>
              <a:rPr lang="de-CH" altLang="de-DE" dirty="0" smtClean="0"/>
              <a:t>1961 Bruch mit Sowjetunion (</a:t>
            </a:r>
            <a:r>
              <a:rPr lang="de-DE" dirty="0" smtClean="0">
                <a:effectLst/>
              </a:rPr>
              <a:t>Chruschtschow) </a:t>
            </a:r>
            <a:r>
              <a:rPr lang="de-DE" dirty="0" err="1" smtClean="0">
                <a:effectLst/>
              </a:rPr>
              <a:t>anschliessend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Büdnis</a:t>
            </a:r>
            <a:r>
              <a:rPr lang="de-DE" dirty="0" smtClean="0">
                <a:effectLst/>
              </a:rPr>
              <a:t> mit China,  </a:t>
            </a:r>
            <a:r>
              <a:rPr lang="de-CH" dirty="0" err="1" smtClean="0"/>
              <a:t>Since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end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70ies, </a:t>
            </a:r>
            <a:r>
              <a:rPr lang="de-CH" dirty="0" err="1" smtClean="0"/>
              <a:t>isolation</a:t>
            </a:r>
            <a:r>
              <a:rPr lang="de-CH" dirty="0" smtClean="0"/>
              <a:t>, </a:t>
            </a:r>
            <a:r>
              <a:rPr lang="de-CH" dirty="0" err="1" smtClean="0"/>
              <a:t>stagnation</a:t>
            </a:r>
            <a:r>
              <a:rPr lang="de-CH" dirty="0" smtClean="0"/>
              <a:t>, </a:t>
            </a:r>
            <a:r>
              <a:rPr lang="de-CH" dirty="0" err="1" smtClean="0"/>
              <a:t>poverty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hunger</a:t>
            </a:r>
            <a:r>
              <a:rPr lang="de-CH" dirty="0" smtClean="0"/>
              <a:t> </a:t>
            </a:r>
            <a:r>
              <a:rPr lang="de-CH" dirty="0" err="1" smtClean="0"/>
              <a:t>decay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state</a:t>
            </a:r>
            <a:r>
              <a:rPr lang="de-CH" dirty="0" smtClean="0"/>
              <a:t> </a:t>
            </a:r>
            <a:r>
              <a:rPr lang="de-CH" dirty="0" err="1" smtClean="0"/>
              <a:t>institutions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353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Bernard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659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dirty="0" smtClean="0"/>
              <a:t>Bernard</a:t>
            </a:r>
          </a:p>
          <a:p>
            <a:endParaRPr lang="de-CH" altLang="de-DE" dirty="0" smtClean="0"/>
          </a:p>
          <a:p>
            <a:r>
              <a:rPr lang="de-CH" altLang="de-DE" dirty="0" smtClean="0"/>
              <a:t>- </a:t>
            </a:r>
            <a:r>
              <a:rPr lang="de-CH" altLang="de-DE" dirty="0" err="1" smtClean="0"/>
              <a:t>Complete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reconstruction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of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the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economic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system</a:t>
            </a:r>
            <a:endParaRPr lang="de-CH" altLang="de-DE" dirty="0" smtClean="0"/>
          </a:p>
          <a:p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centrally</a:t>
            </a:r>
            <a:r>
              <a:rPr lang="de-CH" dirty="0" smtClean="0"/>
              <a:t> </a:t>
            </a:r>
            <a:r>
              <a:rPr lang="de-CH" dirty="0" err="1" smtClean="0"/>
              <a:t>planned</a:t>
            </a:r>
            <a:r>
              <a:rPr lang="de-CH" dirty="0" smtClean="0"/>
              <a:t> </a:t>
            </a:r>
            <a:r>
              <a:rPr lang="de-CH" dirty="0" err="1" smtClean="0"/>
              <a:t>economy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a </a:t>
            </a:r>
            <a:r>
              <a:rPr lang="de-CH" dirty="0" err="1" smtClean="0"/>
              <a:t>market</a:t>
            </a:r>
            <a:r>
              <a:rPr lang="de-CH" dirty="0" smtClean="0"/>
              <a:t> </a:t>
            </a:r>
            <a:r>
              <a:rPr lang="de-CH" dirty="0" err="1" smtClean="0"/>
              <a:t>economy</a:t>
            </a:r>
            <a:endParaRPr lang="de-CH" dirty="0" smtClean="0"/>
          </a:p>
          <a:p>
            <a:endParaRPr lang="de-CH" dirty="0"/>
          </a:p>
          <a:p>
            <a:pPr marL="171450" indent="-171450">
              <a:buFontTx/>
              <a:buChar char="-"/>
            </a:pPr>
            <a:r>
              <a:rPr lang="de-CH" dirty="0" smtClean="0"/>
              <a:t>Products not </a:t>
            </a:r>
            <a:r>
              <a:rPr lang="de-CH" dirty="0" err="1" smtClean="0"/>
              <a:t>sellable</a:t>
            </a:r>
            <a:r>
              <a:rPr lang="de-CH" dirty="0" smtClean="0"/>
              <a:t> </a:t>
            </a:r>
            <a:r>
              <a:rPr lang="de-CH" dirty="0" err="1" smtClean="0"/>
              <a:t>anymore</a:t>
            </a:r>
            <a:endParaRPr lang="de-CH" dirty="0" smtClean="0"/>
          </a:p>
          <a:p>
            <a:endParaRPr lang="de-CH" dirty="0" smtClean="0"/>
          </a:p>
          <a:p>
            <a:pPr marL="171450" indent="-171450">
              <a:buFontTx/>
              <a:buChar char="-"/>
            </a:pPr>
            <a:r>
              <a:rPr lang="de-CH" dirty="0" smtClean="0"/>
              <a:t>Breakdown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entire</a:t>
            </a:r>
            <a:r>
              <a:rPr lang="de-CH" dirty="0" smtClean="0"/>
              <a:t> </a:t>
            </a:r>
            <a:r>
              <a:rPr lang="de-CH" dirty="0" err="1" smtClean="0"/>
              <a:t>economic</a:t>
            </a:r>
            <a:r>
              <a:rPr lang="de-CH" dirty="0" smtClean="0"/>
              <a:t> </a:t>
            </a:r>
            <a:r>
              <a:rPr lang="de-CH" dirty="0" err="1" smtClean="0"/>
              <a:t>branches</a:t>
            </a:r>
            <a:r>
              <a:rPr lang="de-CH" dirty="0" smtClean="0"/>
              <a:t> (</a:t>
            </a:r>
            <a:r>
              <a:rPr lang="de-CH" dirty="0" err="1" smtClean="0"/>
              <a:t>see</a:t>
            </a:r>
            <a:r>
              <a:rPr lang="de-CH" dirty="0" smtClean="0"/>
              <a:t> </a:t>
            </a:r>
            <a:r>
              <a:rPr lang="de-CH" dirty="0" err="1" smtClean="0"/>
              <a:t>picture</a:t>
            </a:r>
            <a:r>
              <a:rPr lang="de-CH" dirty="0" smtClean="0"/>
              <a:t>)</a:t>
            </a:r>
          </a:p>
          <a:p>
            <a:endParaRPr lang="de-CH" dirty="0" smtClean="0"/>
          </a:p>
          <a:p>
            <a:pPr marL="171450" indent="-171450">
              <a:buFontTx/>
              <a:buChar char="-"/>
            </a:pPr>
            <a:r>
              <a:rPr lang="de-CH" dirty="0" smtClean="0"/>
              <a:t>(</a:t>
            </a:r>
            <a:r>
              <a:rPr lang="de-CH" dirty="0" err="1" smtClean="0"/>
              <a:t>public</a:t>
            </a:r>
            <a:r>
              <a:rPr lang="de-CH" dirty="0" smtClean="0"/>
              <a:t>) </a:t>
            </a:r>
            <a:r>
              <a:rPr lang="de-CH" dirty="0" err="1" smtClean="0"/>
              <a:t>vocational</a:t>
            </a:r>
            <a:r>
              <a:rPr lang="de-CH" dirty="0" smtClean="0"/>
              <a:t> Education </a:t>
            </a:r>
            <a:r>
              <a:rPr lang="de-CH" dirty="0" err="1" smtClean="0"/>
              <a:t>does</a:t>
            </a:r>
            <a:r>
              <a:rPr lang="de-CH" dirty="0" smtClean="0"/>
              <a:t> not </a:t>
            </a:r>
            <a:r>
              <a:rPr lang="de-CH" dirty="0" err="1" smtClean="0"/>
              <a:t>match</a:t>
            </a:r>
            <a:r>
              <a:rPr lang="de-CH" dirty="0" smtClean="0"/>
              <a:t> </a:t>
            </a:r>
            <a:r>
              <a:rPr lang="de-CH" dirty="0" err="1" smtClean="0"/>
              <a:t>market</a:t>
            </a:r>
            <a:r>
              <a:rPr lang="de-CH" dirty="0" smtClean="0"/>
              <a:t> </a:t>
            </a:r>
            <a:r>
              <a:rPr lang="de-CH" dirty="0" err="1" smtClean="0"/>
              <a:t>requirements</a:t>
            </a:r>
            <a:r>
              <a:rPr lang="de-CH" dirty="0" smtClean="0"/>
              <a:t> </a:t>
            </a:r>
          </a:p>
          <a:p>
            <a:endParaRPr lang="de-CH" dirty="0" smtClean="0"/>
          </a:p>
          <a:p>
            <a:pPr marL="171450" indent="-171450">
              <a:buFontTx/>
              <a:buChar char="-"/>
            </a:pPr>
            <a:r>
              <a:rPr lang="de-CH" dirty="0" smtClean="0"/>
              <a:t>High </a:t>
            </a:r>
            <a:r>
              <a:rPr lang="de-CH" dirty="0" err="1" smtClean="0"/>
              <a:t>unemployment</a:t>
            </a:r>
            <a:r>
              <a:rPr lang="de-CH" dirty="0" smtClean="0"/>
              <a:t> (</a:t>
            </a:r>
            <a:r>
              <a:rPr lang="de-CH" dirty="0" err="1" smtClean="0"/>
              <a:t>currently</a:t>
            </a:r>
            <a:r>
              <a:rPr lang="de-CH" dirty="0" smtClean="0"/>
              <a:t> 15%, </a:t>
            </a:r>
            <a:r>
              <a:rPr lang="de-CH" dirty="0" err="1" smtClean="0"/>
              <a:t>youth</a:t>
            </a:r>
            <a:r>
              <a:rPr lang="de-CH" dirty="0" smtClean="0"/>
              <a:t> </a:t>
            </a:r>
            <a:r>
              <a:rPr lang="de-CH" dirty="0" err="1" smtClean="0"/>
              <a:t>unemployment</a:t>
            </a:r>
            <a:r>
              <a:rPr lang="de-CH" dirty="0" smtClean="0"/>
              <a:t> 33% </a:t>
            </a:r>
            <a:r>
              <a:rPr lang="de-CH" dirty="0"/>
              <a:t>INSTAT, </a:t>
            </a:r>
            <a:r>
              <a:rPr lang="de-CH" i="1" dirty="0"/>
              <a:t>Labour Market</a:t>
            </a:r>
            <a:r>
              <a:rPr lang="de-CH" dirty="0"/>
              <a:t>, 2014, pg.8</a:t>
            </a:r>
            <a:r>
              <a:rPr lang="de-CH" dirty="0" smtClean="0"/>
              <a:t>)</a:t>
            </a:r>
          </a:p>
          <a:p>
            <a:endParaRPr lang="de-CH" dirty="0" smtClean="0"/>
          </a:p>
          <a:p>
            <a:pPr marL="171450" indent="-171450">
              <a:buFontTx/>
              <a:buChar char="-"/>
            </a:pPr>
            <a:r>
              <a:rPr lang="de-CH" dirty="0" err="1" smtClean="0"/>
              <a:t>Many</a:t>
            </a:r>
            <a:r>
              <a:rPr lang="de-CH" dirty="0" smtClean="0"/>
              <a:t> familial </a:t>
            </a:r>
            <a:r>
              <a:rPr lang="de-CH" dirty="0" err="1" smtClean="0"/>
              <a:t>and</a:t>
            </a:r>
            <a:r>
              <a:rPr lang="de-CH" dirty="0" smtClean="0"/>
              <a:t> informal </a:t>
            </a:r>
            <a:r>
              <a:rPr lang="de-CH" dirty="0" err="1" smtClean="0"/>
              <a:t>businesses</a:t>
            </a:r>
            <a:endParaRPr lang="de-CH" dirty="0" smtClean="0"/>
          </a:p>
          <a:p>
            <a:pPr marL="171450" indent="-171450">
              <a:buFontTx/>
              <a:buChar char="-"/>
            </a:pPr>
            <a:endParaRPr lang="de-CH" dirty="0"/>
          </a:p>
          <a:p>
            <a:pPr marL="171450" indent="-171450">
              <a:buFontTx/>
              <a:buChar char="-"/>
            </a:pPr>
            <a:r>
              <a:rPr lang="de-CH" dirty="0" smtClean="0"/>
              <a:t>Most </a:t>
            </a:r>
            <a:r>
              <a:rPr lang="de-CH" dirty="0" err="1" smtClean="0"/>
              <a:t>Students</a:t>
            </a:r>
            <a:r>
              <a:rPr lang="de-CH" dirty="0" smtClean="0"/>
              <a:t> </a:t>
            </a:r>
            <a:r>
              <a:rPr lang="de-CH" dirty="0" err="1" smtClean="0"/>
              <a:t>prefer</a:t>
            </a:r>
            <a:r>
              <a:rPr lang="de-CH" dirty="0" smtClean="0"/>
              <a:t> University, </a:t>
            </a:r>
            <a:r>
              <a:rPr lang="de-CH" dirty="0" err="1" smtClean="0"/>
              <a:t>even</a:t>
            </a:r>
            <a:r>
              <a:rPr lang="de-CH" dirty="0" smtClean="0"/>
              <a:t> </a:t>
            </a:r>
            <a:r>
              <a:rPr lang="de-CH" dirty="0" err="1" smtClean="0"/>
              <a:t>though</a:t>
            </a:r>
            <a:r>
              <a:rPr lang="de-CH" dirty="0" smtClean="0"/>
              <a:t> ist not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best</a:t>
            </a:r>
            <a:r>
              <a:rPr lang="de-CH" dirty="0" smtClean="0"/>
              <a:t> </a:t>
            </a:r>
            <a:r>
              <a:rPr lang="de-CH" dirty="0" err="1" smtClean="0"/>
              <a:t>choice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labour</a:t>
            </a:r>
            <a:r>
              <a:rPr lang="de-CH" dirty="0" smtClean="0"/>
              <a:t> </a:t>
            </a:r>
            <a:r>
              <a:rPr lang="de-CH" dirty="0" err="1" smtClean="0"/>
              <a:t>market</a:t>
            </a:r>
            <a:endParaRPr lang="de-CH" dirty="0" smtClean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098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smtClean="0">
                <a:ea typeface="ＭＳ Ｐゴシック" charset="0"/>
                <a:cs typeface="ＭＳ Ｐゴシック" charset="0"/>
              </a:rPr>
              <a:t>Peter: </a:t>
            </a:r>
          </a:p>
          <a:p>
            <a:pPr marL="0" indent="0">
              <a:buNone/>
            </a:pPr>
            <a:r>
              <a:rPr lang="de-CH" dirty="0" err="1" smtClean="0"/>
              <a:t>Approx</a:t>
            </a:r>
            <a:r>
              <a:rPr lang="de-CH" dirty="0" smtClean="0"/>
              <a:t>. 95’000 – 150’000 (3-4%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Albanian</a:t>
            </a:r>
            <a:r>
              <a:rPr lang="de-CH" dirty="0" smtClean="0"/>
              <a:t> </a:t>
            </a:r>
            <a:r>
              <a:rPr lang="de-CH" dirty="0" err="1" smtClean="0"/>
              <a:t>population</a:t>
            </a:r>
            <a:r>
              <a:rPr lang="de-CH" dirty="0" smtClean="0"/>
              <a:t>)</a:t>
            </a:r>
            <a:br>
              <a:rPr lang="de-CH" dirty="0" smtClean="0"/>
            </a:b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High </a:t>
            </a:r>
            <a:r>
              <a:rPr lang="de-CH" dirty="0" err="1" smtClean="0"/>
              <a:t>level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poverty</a:t>
            </a:r>
            <a:r>
              <a:rPr lang="de-CH" dirty="0" smtClean="0"/>
              <a:t> (</a:t>
            </a:r>
            <a:r>
              <a:rPr lang="de-CH" dirty="0" err="1" smtClean="0"/>
              <a:t>Unicef</a:t>
            </a:r>
            <a:r>
              <a:rPr lang="de-CH" dirty="0" smtClean="0"/>
              <a:t> 2007): </a:t>
            </a:r>
          </a:p>
          <a:p>
            <a:r>
              <a:rPr lang="de-CH" dirty="0" smtClean="0"/>
              <a:t>78%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Roma live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less</a:t>
            </a:r>
            <a:r>
              <a:rPr lang="de-CH" dirty="0" smtClean="0"/>
              <a:t> </a:t>
            </a:r>
            <a:r>
              <a:rPr lang="de-CH" dirty="0" err="1" smtClean="0"/>
              <a:t>then</a:t>
            </a:r>
            <a:r>
              <a:rPr lang="de-CH" dirty="0" smtClean="0"/>
              <a:t> € 100 / </a:t>
            </a:r>
            <a:r>
              <a:rPr lang="de-CH" dirty="0" err="1" smtClean="0"/>
              <a:t>months</a:t>
            </a:r>
            <a:r>
              <a:rPr lang="de-CH" dirty="0" smtClean="0"/>
              <a:t>. </a:t>
            </a:r>
          </a:p>
          <a:p>
            <a:r>
              <a:rPr lang="de-CH" dirty="0" err="1" smtClean="0"/>
              <a:t>Estimated</a:t>
            </a:r>
            <a:r>
              <a:rPr lang="de-CH" dirty="0" smtClean="0"/>
              <a:t> </a:t>
            </a:r>
            <a:r>
              <a:rPr lang="de-CH" dirty="0" err="1" smtClean="0"/>
              <a:t>unemployment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75% (EU-Average: 65%).</a:t>
            </a:r>
          </a:p>
          <a:p>
            <a:pPr marL="0" indent="0">
              <a:buNone/>
            </a:pPr>
            <a:r>
              <a:rPr lang="de-CH" dirty="0" smtClean="0"/>
              <a:t>- Roma </a:t>
            </a:r>
            <a:r>
              <a:rPr lang="de-CH" dirty="0" err="1" smtClean="0"/>
              <a:t>face</a:t>
            </a:r>
            <a:r>
              <a:rPr lang="de-CH" dirty="0" smtClean="0"/>
              <a:t> </a:t>
            </a:r>
            <a:r>
              <a:rPr lang="de-CH" dirty="0" err="1" smtClean="0"/>
              <a:t>discrimination</a:t>
            </a:r>
            <a:r>
              <a:rPr lang="de-CH" dirty="0" smtClean="0"/>
              <a:t> on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labour</a:t>
            </a:r>
            <a:r>
              <a:rPr lang="de-CH" dirty="0" smtClean="0"/>
              <a:t> </a:t>
            </a:r>
            <a:r>
              <a:rPr lang="de-CH" dirty="0" err="1" smtClean="0"/>
              <a:t>market</a:t>
            </a:r>
            <a:r>
              <a:rPr lang="de-CH" dirty="0" smtClean="0"/>
              <a:t>.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Education: </a:t>
            </a:r>
          </a:p>
          <a:p>
            <a:pPr marL="0" indent="0">
              <a:buNone/>
            </a:pPr>
            <a:r>
              <a:rPr lang="de-CH" altLang="en-US" dirty="0" err="1" smtClean="0"/>
              <a:t>Only</a:t>
            </a:r>
            <a:r>
              <a:rPr lang="de-CH" altLang="en-US" dirty="0" smtClean="0"/>
              <a:t> </a:t>
            </a:r>
            <a:r>
              <a:rPr lang="en-US" altLang="en-US" dirty="0" smtClean="0"/>
              <a:t>13% visit </a:t>
            </a:r>
            <a:r>
              <a:rPr lang="en-US" altLang="en-US" dirty="0" err="1" smtClean="0"/>
              <a:t>kindergarden</a:t>
            </a:r>
            <a:r>
              <a:rPr lang="en-US" altLang="en-US" dirty="0" smtClean="0"/>
              <a:t>. 40% are illiterate (</a:t>
            </a:r>
            <a:r>
              <a:rPr lang="de-CH" i="1" dirty="0" err="1" smtClean="0"/>
              <a:t>Osmanaj</a:t>
            </a:r>
            <a:r>
              <a:rPr lang="de-CH" i="1" dirty="0" smtClean="0"/>
              <a:t>, </a:t>
            </a:r>
            <a:r>
              <a:rPr lang="de-CH" dirty="0" smtClean="0"/>
              <a:t>2013</a:t>
            </a:r>
            <a:r>
              <a:rPr lang="en-US" altLang="en-US" dirty="0" smtClean="0"/>
              <a:t>). 45% of the 15-24 year old are illiterate (</a:t>
            </a:r>
            <a:r>
              <a:rPr lang="en-US" altLang="en-US" dirty="0" err="1" smtClean="0"/>
              <a:t>unicef</a:t>
            </a:r>
            <a:r>
              <a:rPr lang="en-US" altLang="en-US" dirty="0" smtClean="0"/>
              <a:t>, 2007)</a:t>
            </a:r>
            <a:br>
              <a:rPr lang="en-US" altLang="en-US" dirty="0" smtClean="0"/>
            </a:b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One of two Roma children does not finish compulsory school. 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de-CH" i="1" dirty="0" err="1" smtClean="0"/>
              <a:t>Salamun</a:t>
            </a:r>
            <a:r>
              <a:rPr lang="de-CH" i="1" dirty="0" smtClean="0"/>
              <a:t> </a:t>
            </a:r>
            <a:r>
              <a:rPr lang="de-CH" dirty="0" smtClean="0"/>
              <a:t>2009</a:t>
            </a:r>
            <a:r>
              <a:rPr lang="en-US" altLang="en-US" dirty="0" smtClean="0"/>
              <a:t>).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 The discrimination of Roma communities has significantly </a:t>
            </a:r>
            <a:r>
              <a:rPr lang="en-US" altLang="en-US" dirty="0" err="1" smtClean="0">
                <a:sym typeface="Wingdings" panose="05000000000000000000" pitchFamily="2" charset="2"/>
              </a:rPr>
              <a:t>aggraviated</a:t>
            </a:r>
            <a:r>
              <a:rPr lang="en-US" altLang="en-US" dirty="0" smtClean="0">
                <a:sym typeface="Wingdings" panose="05000000000000000000" pitchFamily="2" charset="2"/>
              </a:rPr>
              <a:t> since the fall of the communist regime</a:t>
            </a:r>
            <a:endParaRPr lang="en-US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615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en-US" sz="800" dirty="0" smtClean="0"/>
              <a:t>Peter: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altLang="en-US" sz="800" dirty="0" smtClean="0"/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en-US" sz="800" dirty="0" smtClean="0"/>
              <a:t>In </a:t>
            </a:r>
            <a:r>
              <a:rPr lang="de-CH" altLang="en-US" sz="800" dirty="0" err="1" smtClean="0"/>
              <a:t>the</a:t>
            </a:r>
            <a:r>
              <a:rPr lang="de-CH" altLang="en-US" sz="800" dirty="0" smtClean="0"/>
              <a:t> 2011 </a:t>
            </a:r>
            <a:r>
              <a:rPr lang="de-CH" altLang="en-US" sz="800" dirty="0" err="1" smtClean="0"/>
              <a:t>Census</a:t>
            </a:r>
            <a:r>
              <a:rPr lang="de-CH" altLang="en-US" sz="800" dirty="0" smtClean="0"/>
              <a:t>, </a:t>
            </a:r>
            <a:r>
              <a:rPr lang="de-CH" altLang="en-US" sz="800" dirty="0" err="1" smtClean="0"/>
              <a:t>only</a:t>
            </a:r>
            <a:r>
              <a:rPr lang="de-CH" altLang="en-US" sz="800" dirty="0" smtClean="0"/>
              <a:t> 0.3 % </a:t>
            </a:r>
            <a:r>
              <a:rPr lang="de-CH" altLang="en-US" sz="800" dirty="0" err="1" smtClean="0"/>
              <a:t>of</a:t>
            </a:r>
            <a:r>
              <a:rPr lang="de-CH" altLang="en-US" sz="800" dirty="0" smtClean="0"/>
              <a:t> </a:t>
            </a:r>
            <a:r>
              <a:rPr lang="de-CH" altLang="en-US" sz="800" dirty="0" err="1" smtClean="0"/>
              <a:t>the</a:t>
            </a:r>
            <a:r>
              <a:rPr lang="de-CH" altLang="en-US" sz="800" dirty="0" smtClean="0"/>
              <a:t> </a:t>
            </a:r>
            <a:r>
              <a:rPr lang="de-CH" altLang="en-US" sz="800" dirty="0" err="1" smtClean="0"/>
              <a:t>population</a:t>
            </a:r>
            <a:r>
              <a:rPr lang="de-CH" altLang="en-US" sz="800" dirty="0" smtClean="0"/>
              <a:t> </a:t>
            </a:r>
            <a:r>
              <a:rPr lang="de-CH" altLang="en-US" sz="800" dirty="0" err="1" smtClean="0"/>
              <a:t>stated</a:t>
            </a:r>
            <a:r>
              <a:rPr lang="de-CH" altLang="en-US" sz="800" dirty="0" smtClean="0"/>
              <a:t> </a:t>
            </a:r>
            <a:r>
              <a:rPr lang="de-CH" altLang="en-US" sz="800" dirty="0" err="1" smtClean="0"/>
              <a:t>to</a:t>
            </a:r>
            <a:r>
              <a:rPr lang="de-CH" altLang="en-US" sz="800" dirty="0" smtClean="0"/>
              <a:t> </a:t>
            </a:r>
            <a:r>
              <a:rPr lang="de-CH" altLang="en-US" sz="800" dirty="0" err="1" smtClean="0"/>
              <a:t>be</a:t>
            </a:r>
            <a:r>
              <a:rPr lang="de-CH" altLang="en-US" sz="800" dirty="0" smtClean="0"/>
              <a:t> Roma!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altLang="en-US" sz="800" dirty="0" smtClean="0"/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en-US" sz="800" dirty="0" smtClean="0"/>
              <a:t>Roma </a:t>
            </a:r>
            <a:r>
              <a:rPr lang="de-CH" altLang="en-US" sz="800" dirty="0" err="1" smtClean="0"/>
              <a:t>fear</a:t>
            </a:r>
            <a:r>
              <a:rPr lang="de-CH" altLang="en-US" sz="800" dirty="0" smtClean="0"/>
              <a:t> </a:t>
            </a:r>
            <a:r>
              <a:rPr lang="de-CH" altLang="en-US" sz="800" dirty="0" err="1" smtClean="0"/>
              <a:t>discrimination</a:t>
            </a:r>
            <a:r>
              <a:rPr lang="de-CH" altLang="en-US" sz="800" dirty="0" smtClean="0"/>
              <a:t>.</a:t>
            </a:r>
            <a:r>
              <a:rPr lang="de-CH" altLang="en-US" sz="800" baseline="0" dirty="0" smtClean="0"/>
              <a:t> </a:t>
            </a:r>
            <a:r>
              <a:rPr lang="de-CH" altLang="en-US" sz="800" baseline="0" dirty="0" err="1" smtClean="0"/>
              <a:t>Many</a:t>
            </a:r>
            <a:r>
              <a:rPr lang="de-CH" altLang="en-US" sz="800" baseline="0" dirty="0" smtClean="0"/>
              <a:t> live in extreme </a:t>
            </a:r>
            <a:r>
              <a:rPr lang="de-CH" altLang="en-US" sz="800" baseline="0" dirty="0" err="1" smtClean="0"/>
              <a:t>poverty</a:t>
            </a:r>
            <a:r>
              <a:rPr lang="de-CH" altLang="en-US" sz="800" baseline="0" dirty="0" smtClean="0"/>
              <a:t>.</a:t>
            </a:r>
            <a:endParaRPr lang="de-CH" altLang="en-US" sz="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dirty="0"/>
              <a:t>Roma Kinder </a:t>
            </a:r>
            <a:r>
              <a:rPr lang="en-US" altLang="en-US" dirty="0" err="1"/>
              <a:t>werden</a:t>
            </a:r>
            <a:r>
              <a:rPr lang="en-US" altLang="en-US" dirty="0"/>
              <a:t> von </a:t>
            </a:r>
            <a:r>
              <a:rPr lang="en-US" altLang="en-US" dirty="0" err="1"/>
              <a:t>LehrerInnen</a:t>
            </a:r>
            <a:r>
              <a:rPr lang="en-US" altLang="en-US" dirty="0"/>
              <a:t> und </a:t>
            </a:r>
            <a:r>
              <a:rPr lang="en-US" altLang="en-US" dirty="0" err="1"/>
              <a:t>SchülerInnen</a:t>
            </a:r>
            <a:r>
              <a:rPr lang="en-US" altLang="en-US" dirty="0"/>
              <a:t> </a:t>
            </a:r>
            <a:r>
              <a:rPr lang="en-US" altLang="en-US" dirty="0" err="1"/>
              <a:t>diskriminiert</a:t>
            </a:r>
            <a:endParaRPr lang="en-US" altLang="en-US" dirty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altLang="en-US" dirty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dirty="0"/>
              <a:t>Die </a:t>
            </a:r>
            <a:r>
              <a:rPr lang="en-US" altLang="en-US" dirty="0" err="1"/>
              <a:t>Schulen</a:t>
            </a:r>
            <a:r>
              <a:rPr lang="en-US" altLang="en-US" dirty="0"/>
              <a:t> </a:t>
            </a:r>
            <a:r>
              <a:rPr lang="en-US" altLang="en-US" dirty="0" err="1"/>
              <a:t>sind</a:t>
            </a:r>
            <a:r>
              <a:rPr lang="en-US" altLang="en-US" dirty="0"/>
              <a:t> </a:t>
            </a:r>
            <a:r>
              <a:rPr lang="en-US" altLang="en-US" dirty="0" err="1"/>
              <a:t>weit</a:t>
            </a:r>
            <a:r>
              <a:rPr lang="en-US" altLang="en-US" dirty="0"/>
              <a:t> </a:t>
            </a:r>
            <a:r>
              <a:rPr lang="en-US" altLang="en-US" dirty="0" err="1"/>
              <a:t>entfernt</a:t>
            </a:r>
            <a:r>
              <a:rPr lang="en-US" altLang="en-US" dirty="0"/>
              <a:t>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dirty="0" err="1">
                <a:sym typeface="Wingdings" pitchFamily="2" charset="2"/>
              </a:rPr>
              <a:t>Kidnappinggefahr</a:t>
            </a:r>
            <a:endParaRPr lang="en-US" altLang="en-US" dirty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altLang="en-US" dirty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dirty="0" err="1"/>
              <a:t>Nur</a:t>
            </a:r>
            <a:r>
              <a:rPr lang="en-US" altLang="en-US" dirty="0"/>
              <a:t> 13% </a:t>
            </a:r>
            <a:r>
              <a:rPr lang="en-US" altLang="en-US" dirty="0" err="1"/>
              <a:t>besuchen</a:t>
            </a:r>
            <a:r>
              <a:rPr lang="en-US" altLang="en-US" dirty="0"/>
              <a:t> den Kindergarten. </a:t>
            </a:r>
            <a:endParaRPr lang="en-US" altLang="en-US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altLang="en-US" dirty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dirty="0" err="1"/>
              <a:t>Ohne</a:t>
            </a:r>
            <a:r>
              <a:rPr lang="en-US" altLang="en-US" dirty="0"/>
              <a:t> </a:t>
            </a:r>
            <a:r>
              <a:rPr lang="en-US" altLang="en-US" dirty="0" err="1"/>
              <a:t>Schulabschluss</a:t>
            </a:r>
            <a:r>
              <a:rPr lang="en-US" altLang="en-US" dirty="0"/>
              <a:t> </a:t>
            </a:r>
            <a:r>
              <a:rPr lang="en-US" altLang="en-US" dirty="0" err="1"/>
              <a:t>verfügen</a:t>
            </a:r>
            <a:r>
              <a:rPr lang="en-US" altLang="en-US" dirty="0"/>
              <a:t> Roma-</a:t>
            </a:r>
            <a:r>
              <a:rPr lang="en-US" altLang="en-US" dirty="0" err="1"/>
              <a:t>Jugendliche</a:t>
            </a:r>
            <a:r>
              <a:rPr lang="en-US" altLang="en-US" dirty="0"/>
              <a:t> </a:t>
            </a:r>
            <a:r>
              <a:rPr lang="en-US" altLang="en-US" dirty="0" err="1"/>
              <a:t>nicht</a:t>
            </a:r>
            <a:r>
              <a:rPr lang="en-US" altLang="en-US" dirty="0"/>
              <a:t> </a:t>
            </a:r>
            <a:r>
              <a:rPr lang="en-US" altLang="en-US" dirty="0" err="1"/>
              <a:t>über</a:t>
            </a:r>
            <a:r>
              <a:rPr lang="en-US" altLang="en-US" dirty="0"/>
              <a:t> die </a:t>
            </a:r>
            <a:r>
              <a:rPr lang="en-US" altLang="en-US" dirty="0" err="1"/>
              <a:t>notwendigen</a:t>
            </a:r>
            <a:r>
              <a:rPr lang="en-US" altLang="en-US" dirty="0"/>
              <a:t> </a:t>
            </a:r>
            <a:r>
              <a:rPr lang="en-US" altLang="en-US" dirty="0" err="1"/>
              <a:t>Voraussetzungen</a:t>
            </a:r>
            <a:r>
              <a:rPr lang="en-US" altLang="en-US" dirty="0"/>
              <a:t>, um </a:t>
            </a:r>
            <a:r>
              <a:rPr lang="en-US" altLang="en-US" dirty="0" err="1"/>
              <a:t>Berufsausbildungen</a:t>
            </a:r>
            <a:r>
              <a:rPr lang="en-US" altLang="en-US" dirty="0"/>
              <a:t> </a:t>
            </a:r>
            <a:r>
              <a:rPr lang="en-US" altLang="en-US" dirty="0" err="1"/>
              <a:t>zu</a:t>
            </a:r>
            <a:r>
              <a:rPr lang="en-US" altLang="en-US" dirty="0"/>
              <a:t> </a:t>
            </a:r>
            <a:r>
              <a:rPr lang="en-US" altLang="en-US" dirty="0" err="1"/>
              <a:t>besuchen</a:t>
            </a:r>
            <a:r>
              <a:rPr lang="en-US" altLang="en-US" dirty="0"/>
              <a:t>. 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dirty="0" err="1"/>
              <a:t>Romas</a:t>
            </a:r>
            <a:r>
              <a:rPr lang="en-US" altLang="en-US" dirty="0"/>
              <a:t> </a:t>
            </a:r>
            <a:r>
              <a:rPr lang="en-US" altLang="en-US" dirty="0" err="1"/>
              <a:t>finden</a:t>
            </a:r>
            <a:r>
              <a:rPr lang="en-US" altLang="en-US" dirty="0"/>
              <a:t> </a:t>
            </a:r>
            <a:r>
              <a:rPr lang="en-US" altLang="en-US" dirty="0" err="1"/>
              <a:t>sich</a:t>
            </a:r>
            <a:r>
              <a:rPr lang="en-US" altLang="en-US" dirty="0"/>
              <a:t> </a:t>
            </a:r>
            <a:r>
              <a:rPr lang="en-US" altLang="en-US" dirty="0" err="1"/>
              <a:t>nicht</a:t>
            </a:r>
            <a:r>
              <a:rPr lang="en-US" altLang="en-US" dirty="0"/>
              <a:t> in der </a:t>
            </a:r>
            <a:r>
              <a:rPr lang="en-US" altLang="en-US" dirty="0" err="1"/>
              <a:t>Verwaltung</a:t>
            </a:r>
            <a:r>
              <a:rPr lang="en-US" altLang="en-US" dirty="0"/>
              <a:t>, der </a:t>
            </a:r>
            <a:r>
              <a:rPr lang="en-US" altLang="en-US" dirty="0" err="1"/>
              <a:t>Armee</a:t>
            </a:r>
            <a:r>
              <a:rPr lang="en-US" altLang="en-US" dirty="0"/>
              <a:t> </a:t>
            </a:r>
            <a:r>
              <a:rPr lang="en-US" altLang="en-US" dirty="0" err="1"/>
              <a:t>oder</a:t>
            </a:r>
            <a:r>
              <a:rPr lang="en-US" altLang="en-US" dirty="0"/>
              <a:t> </a:t>
            </a:r>
            <a:r>
              <a:rPr lang="en-US" altLang="en-US" dirty="0" err="1"/>
              <a:t>anderen</a:t>
            </a:r>
            <a:r>
              <a:rPr lang="en-US" altLang="en-US" dirty="0"/>
              <a:t> </a:t>
            </a:r>
            <a:r>
              <a:rPr lang="en-US" altLang="en-US" dirty="0" err="1"/>
              <a:t>angesehenen</a:t>
            </a:r>
            <a:r>
              <a:rPr lang="en-US" altLang="en-US" dirty="0"/>
              <a:t> </a:t>
            </a:r>
            <a:r>
              <a:rPr lang="en-US" altLang="en-US" dirty="0" err="1"/>
              <a:t>Berufen</a:t>
            </a:r>
            <a:r>
              <a:rPr lang="en-US" altLang="en-US" dirty="0"/>
              <a:t>. Die </a:t>
            </a:r>
            <a:r>
              <a:rPr lang="en-US" altLang="en-US" dirty="0" err="1"/>
              <a:t>Arbeitslosigkeit</a:t>
            </a:r>
            <a:r>
              <a:rPr lang="en-US" altLang="en-US" dirty="0"/>
              <a:t> </a:t>
            </a:r>
            <a:r>
              <a:rPr lang="en-US" altLang="en-US" dirty="0" err="1"/>
              <a:t>unter</a:t>
            </a:r>
            <a:r>
              <a:rPr lang="en-US" altLang="en-US" dirty="0"/>
              <a:t> den Roma </a:t>
            </a:r>
            <a:r>
              <a:rPr lang="en-US" altLang="en-US" dirty="0" err="1"/>
              <a:t>beträgt</a:t>
            </a:r>
            <a:r>
              <a:rPr lang="en-US" altLang="en-US" dirty="0"/>
              <a:t> ca. 80-90</a:t>
            </a:r>
            <a:r>
              <a:rPr lang="en-US" altLang="en-US" dirty="0" smtClean="0"/>
              <a:t>%.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altLang="en-US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dirty="0" smtClean="0"/>
              <a:t>Other minorities are also discriminated e.g. Egyptians, </a:t>
            </a:r>
            <a:r>
              <a:rPr lang="en-US" altLang="en-US" dirty="0" err="1" smtClean="0"/>
              <a:t>greek</a:t>
            </a:r>
            <a:r>
              <a:rPr lang="en-US" altLang="en-US" dirty="0" smtClean="0"/>
              <a:t>,</a:t>
            </a:r>
            <a:r>
              <a:rPr lang="en-US" altLang="en-US" baseline="0" dirty="0" smtClean="0"/>
              <a:t> migrants…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baseline="0" dirty="0" smtClean="0"/>
              <a:t> Roma is often used as a general term for many ethnic groups (</a:t>
            </a:r>
            <a:r>
              <a:rPr lang="en-US" altLang="en-US" baseline="0" dirty="0" err="1" smtClean="0"/>
              <a:t>ashkali</a:t>
            </a:r>
            <a:r>
              <a:rPr lang="en-US" altLang="en-US" baseline="0" dirty="0" smtClean="0"/>
              <a:t>, former also Egyptians etc.)</a:t>
            </a:r>
            <a:endParaRPr lang="en-US" altLang="en-US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altLang="en-US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de-CH" altLang="en-US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740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6125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77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655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6692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241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813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385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957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38BB1B0-3691-4586-B40D-42DC634AE44A}" type="slidenum">
              <a:rPr lang="de-CH" altLang="en-US" smtClean="0"/>
              <a:pPr eaLnBrk="1" hangingPunct="1">
                <a:spcBef>
                  <a:spcPct val="0"/>
                </a:spcBef>
                <a:defRPr/>
              </a:pPr>
              <a:t>8</a:t>
            </a:fld>
            <a:endParaRPr lang="de-CH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CH" dirty="0" smtClean="0">
                <a:latin typeface="Verdana" charset="0"/>
              </a:rPr>
              <a:t>- Warum sind wir als Hochschule in Albanien?</a:t>
            </a:r>
            <a:endParaRPr lang="de-CH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3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6125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77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655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6692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241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813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385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957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D424A7E-C86C-47F9-B9E0-088B8CE83254}" type="slidenum">
              <a:rPr lang="de-CH" altLang="en-US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de-CH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CH" b="1" dirty="0" smtClean="0"/>
              <a:t>10.55</a:t>
            </a:r>
            <a:r>
              <a:rPr lang="de-CH" dirty="0" smtClean="0"/>
              <a:t> Bernard:</a:t>
            </a:r>
          </a:p>
          <a:p>
            <a:endParaRPr lang="de-CH" dirty="0" smtClean="0"/>
          </a:p>
          <a:p>
            <a:r>
              <a:rPr lang="de-CH" dirty="0" smtClean="0"/>
              <a:t>Swisscontact Project in </a:t>
            </a:r>
            <a:r>
              <a:rPr lang="de-CH" dirty="0" err="1" smtClean="0"/>
              <a:t>Collaboration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Lucerne</a:t>
            </a:r>
            <a:r>
              <a:rPr lang="de-CH" dirty="0" smtClean="0"/>
              <a:t> University – School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social</a:t>
            </a:r>
            <a:r>
              <a:rPr lang="de-CH" dirty="0" smtClean="0"/>
              <a:t> </a:t>
            </a:r>
            <a:r>
              <a:rPr lang="de-CH" dirty="0" err="1" smtClean="0"/>
              <a:t>work</a:t>
            </a:r>
            <a:r>
              <a:rPr lang="de-CH" dirty="0" smtClean="0"/>
              <a:t> </a:t>
            </a:r>
            <a:r>
              <a:rPr lang="de-CH" dirty="0" err="1" smtClean="0"/>
              <a:t>since</a:t>
            </a:r>
            <a:r>
              <a:rPr lang="de-CH" dirty="0" smtClean="0"/>
              <a:t> 2010</a:t>
            </a:r>
          </a:p>
          <a:p>
            <a:r>
              <a:rPr lang="de-CH" dirty="0" err="1" smtClean="0"/>
              <a:t>Financed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Swisscontact, </a:t>
            </a:r>
            <a:r>
              <a:rPr lang="de-CH" dirty="0" err="1" smtClean="0"/>
              <a:t>Medicor</a:t>
            </a:r>
            <a:r>
              <a:rPr lang="de-CH" dirty="0" smtClean="0"/>
              <a:t> </a:t>
            </a:r>
            <a:r>
              <a:rPr lang="de-CH" dirty="0" err="1" smtClean="0"/>
              <a:t>Foundation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SDC</a:t>
            </a:r>
          </a:p>
          <a:p>
            <a:r>
              <a:rPr lang="de-CH" dirty="0" smtClean="0"/>
              <a:t>Facts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Figures</a:t>
            </a:r>
            <a:r>
              <a:rPr lang="de-CH" baseline="0" dirty="0" smtClean="0"/>
              <a:t>:</a:t>
            </a:r>
          </a:p>
          <a:p>
            <a:endParaRPr lang="de-CH" baseline="0" dirty="0" smtClean="0"/>
          </a:p>
          <a:p>
            <a:r>
              <a:rPr lang="de-CH" baseline="0" dirty="0" smtClean="0"/>
              <a:t>75 Coaches </a:t>
            </a:r>
            <a:r>
              <a:rPr lang="de-CH" baseline="0" dirty="0" err="1" smtClean="0"/>
              <a:t>Trained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in Training in </a:t>
            </a:r>
            <a:r>
              <a:rPr lang="de-CH" baseline="0" dirty="0" err="1" smtClean="0"/>
              <a:t>Albania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Kosovo</a:t>
            </a:r>
          </a:p>
          <a:p>
            <a:r>
              <a:rPr lang="de-CH" baseline="0" dirty="0" smtClean="0"/>
              <a:t>Coaches </a:t>
            </a:r>
            <a:r>
              <a:rPr lang="de-CH" baseline="0" dirty="0" err="1" smtClean="0"/>
              <a:t>worked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over</a:t>
            </a:r>
            <a:r>
              <a:rPr lang="de-CH" baseline="0" dirty="0" smtClean="0"/>
              <a:t> 1000 </a:t>
            </a:r>
            <a:r>
              <a:rPr lang="de-CH" baseline="0" dirty="0" err="1" smtClean="0"/>
              <a:t>Participants</a:t>
            </a:r>
            <a:endParaRPr lang="de-CH" baseline="0" dirty="0" smtClean="0"/>
          </a:p>
          <a:p>
            <a:r>
              <a:rPr lang="de-CH" baseline="0" dirty="0" smtClean="0"/>
              <a:t>50-60%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Participants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Employed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Self-Employed</a:t>
            </a:r>
            <a:r>
              <a:rPr lang="de-CH" baseline="0" dirty="0" smtClean="0"/>
              <a:t> after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Programm</a:t>
            </a:r>
          </a:p>
          <a:p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91418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tags" Target="../tags/tag26.xml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6799" y="4498975"/>
            <a:ext cx="8803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CH" sz="1400" dirty="0" smtClean="0"/>
              <a:t>T direkt</a:t>
            </a:r>
          </a:p>
        </p:txBody>
      </p:sp>
      <p:sp>
        <p:nvSpPr>
          <p:cNvPr id="2" name="DN:Profile|ID:2" title="Section.DE"/>
          <p:cNvSpPr txBox="1"/>
          <p:nvPr userDrawn="1"/>
        </p:nvSpPr>
        <p:spPr>
          <a:xfrm>
            <a:off x="626799" y="3213557"/>
            <a:ext cx="5538887" cy="523220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r>
              <a:rPr lang="de-CH" sz="1400" dirty="0" err="1" smtClean="0"/>
              <a:t>Lucerne</a:t>
            </a:r>
            <a:r>
              <a:rPr lang="de-CH" sz="1400" dirty="0" smtClean="0"/>
              <a:t> </a:t>
            </a:r>
            <a:r>
              <a:rPr lang="de-CH" sz="1400" dirty="0" err="1" smtClean="0"/>
              <a:t>school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social</a:t>
            </a:r>
            <a:r>
              <a:rPr lang="de-CH" sz="1400" dirty="0" smtClean="0"/>
              <a:t> </a:t>
            </a:r>
            <a:r>
              <a:rPr lang="de-CH" sz="1400" dirty="0" err="1" smtClean="0"/>
              <a:t>work</a:t>
            </a:r>
            <a:r>
              <a:rPr lang="de-CH" sz="1400" dirty="0" smtClean="0"/>
              <a:t> - Institute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sociocultural</a:t>
            </a:r>
            <a:r>
              <a:rPr lang="de-CH" sz="1400" dirty="0" smtClean="0"/>
              <a:t> </a:t>
            </a:r>
            <a:r>
              <a:rPr lang="de-CH" sz="1400" dirty="0" err="1" smtClean="0"/>
              <a:t>development</a:t>
            </a:r>
            <a:r>
              <a:rPr lang="de-CH" sz="1400" dirty="0" smtClean="0"/>
              <a:t>  </a:t>
            </a:r>
            <a:endParaRPr lang="de-CH" sz="1400" dirty="0"/>
          </a:p>
        </p:txBody>
      </p:sp>
      <p:sp>
        <p:nvSpPr>
          <p:cNvPr id="3" name="DN:Profile|ID:1" title="Name"/>
          <p:cNvSpPr txBox="1"/>
          <p:nvPr userDrawn="1"/>
        </p:nvSpPr>
        <p:spPr>
          <a:xfrm>
            <a:off x="626799" y="3909252"/>
            <a:ext cx="200098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 b="1" dirty="0" smtClean="0"/>
              <a:t>Prof. Peter Stade </a:t>
            </a:r>
            <a:endParaRPr lang="de-CH" sz="1400" b="1" dirty="0"/>
          </a:p>
        </p:txBody>
      </p:sp>
      <p:sp>
        <p:nvSpPr>
          <p:cNvPr id="4" name="DN:Profile|ID:7" title="Function.DE"/>
          <p:cNvSpPr txBox="1"/>
          <p:nvPr userDrawn="1"/>
        </p:nvSpPr>
        <p:spPr>
          <a:xfrm>
            <a:off x="626799" y="4115271"/>
            <a:ext cx="3009097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 dirty="0" err="1" smtClean="0"/>
              <a:t>Lecturer</a:t>
            </a:r>
            <a:r>
              <a:rPr lang="de-CH" sz="1400" dirty="0" smtClean="0"/>
              <a:t> </a:t>
            </a:r>
            <a:r>
              <a:rPr lang="de-CH" sz="1400" dirty="0" err="1" smtClean="0"/>
              <a:t>and</a:t>
            </a:r>
            <a:r>
              <a:rPr lang="de-CH" sz="1400" dirty="0" smtClean="0"/>
              <a:t> Project Manager </a:t>
            </a:r>
            <a:endParaRPr lang="de-CH" sz="1400" dirty="0"/>
          </a:p>
        </p:txBody>
      </p:sp>
      <p:sp>
        <p:nvSpPr>
          <p:cNvPr id="14" name="DN:Profile|ID:4" title="Direct Phone"/>
          <p:cNvSpPr txBox="1"/>
          <p:nvPr userDrawn="1"/>
        </p:nvSpPr>
        <p:spPr>
          <a:xfrm>
            <a:off x="1450975" y="4498975"/>
            <a:ext cx="1968898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 dirty="0" err="1" smtClean="0"/>
              <a:t>+41 </a:t>
            </a:r>
            <a:r>
              <a:rPr lang="de-CH" sz="1400" dirty="0" smtClean="0"/>
              <a:t>41 367 48 07 </a:t>
            </a:r>
            <a:endParaRPr lang="de-CH" sz="1400" dirty="0"/>
          </a:p>
        </p:txBody>
      </p:sp>
      <p:sp>
        <p:nvSpPr>
          <p:cNvPr id="15" name="DN:Profile|ID:6" title="Email"/>
          <p:cNvSpPr txBox="1"/>
          <p:nvPr userDrawn="1"/>
        </p:nvSpPr>
        <p:spPr>
          <a:xfrm>
            <a:off x="626799" y="4777407"/>
            <a:ext cx="2072993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 dirty="0" smtClean="0"/>
              <a:t>peter.stade@hslu.ch </a:t>
            </a:r>
            <a:endParaRPr lang="de-CH" sz="1400" dirty="0"/>
          </a:p>
        </p:txBody>
      </p:sp>
      <p:sp>
        <p:nvSpPr>
          <p:cNvPr id="16" name="DN:Hierarchy|ID:1|Hierarchy:1" title="Ort.DE"/>
          <p:cNvSpPr txBox="1"/>
          <p:nvPr userDrawn="1"/>
        </p:nvSpPr>
        <p:spPr>
          <a:xfrm>
            <a:off x="238503" y="5435343"/>
            <a:ext cx="4737364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 dirty="0" smtClean="0"/>
              <a:t> </a:t>
            </a:r>
            <a:endParaRPr lang="de-CH" sz="1400" dirty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 bwMode="auto">
          <a:xfrm>
            <a:off x="611560" y="5373910"/>
            <a:ext cx="3002409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47E1BB7-6A38-4B34-BA7F-7F5E691127FE}" type="datetime1">
              <a:rPr lang="de-CH" smtClean="0"/>
              <a:pPr>
                <a:defRPr/>
              </a:pPr>
              <a:t>06.11.19</a:t>
            </a:fld>
            <a:endParaRPr lang="de-CH" dirty="0"/>
          </a:p>
        </p:txBody>
      </p:sp>
      <p:sp>
        <p:nvSpPr>
          <p:cNvPr id="13" name="DN:Profile|ID:1" title="Name"/>
          <p:cNvSpPr txBox="1"/>
          <p:nvPr userDrawn="1"/>
        </p:nvSpPr>
        <p:spPr>
          <a:xfrm>
            <a:off x="4982643" y="3934395"/>
            <a:ext cx="268570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 b="1" dirty="0" smtClean="0"/>
              <a:t>Prof. Bernard Wandeler</a:t>
            </a:r>
            <a:endParaRPr lang="de-CH" sz="1400" b="1" dirty="0"/>
          </a:p>
        </p:txBody>
      </p:sp>
      <p:sp>
        <p:nvSpPr>
          <p:cNvPr id="17" name="DN:Profile|ID:7" title="Function.DE"/>
          <p:cNvSpPr txBox="1"/>
          <p:nvPr userDrawn="1"/>
        </p:nvSpPr>
        <p:spPr>
          <a:xfrm>
            <a:off x="5019287" y="4129335"/>
            <a:ext cx="3009097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 dirty="0" err="1" smtClean="0"/>
              <a:t>Lecturer</a:t>
            </a:r>
            <a:r>
              <a:rPr lang="de-CH" sz="1400" dirty="0" smtClean="0"/>
              <a:t> </a:t>
            </a:r>
            <a:r>
              <a:rPr lang="de-CH" sz="1400" dirty="0" err="1" smtClean="0"/>
              <a:t>and</a:t>
            </a:r>
            <a:r>
              <a:rPr lang="de-CH" sz="1400" dirty="0" smtClean="0"/>
              <a:t> Project Manager </a:t>
            </a:r>
            <a:endParaRPr lang="de-CH" sz="1400" dirty="0"/>
          </a:p>
        </p:txBody>
      </p:sp>
      <p:sp>
        <p:nvSpPr>
          <p:cNvPr id="18" name="DN:Profile|ID:4" title="Direct Phone"/>
          <p:cNvSpPr txBox="1"/>
          <p:nvPr userDrawn="1"/>
        </p:nvSpPr>
        <p:spPr>
          <a:xfrm>
            <a:off x="5008526" y="4478163"/>
            <a:ext cx="273182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 dirty="0" smtClean="0"/>
              <a:t>T </a:t>
            </a:r>
            <a:r>
              <a:rPr lang="de-CH" sz="1400" dirty="0" err="1" smtClean="0"/>
              <a:t>direct</a:t>
            </a:r>
            <a:r>
              <a:rPr lang="de-CH" sz="1400" baseline="0" dirty="0" smtClean="0"/>
              <a:t> </a:t>
            </a:r>
            <a:r>
              <a:rPr lang="de-CH" sz="1400" dirty="0" smtClean="0"/>
              <a:t>+41 41 367 48 07 </a:t>
            </a:r>
            <a:endParaRPr lang="de-CH" sz="1400" dirty="0"/>
          </a:p>
        </p:txBody>
      </p:sp>
      <p:sp>
        <p:nvSpPr>
          <p:cNvPr id="19" name="DN:Profile|ID:6" title="Email"/>
          <p:cNvSpPr txBox="1"/>
          <p:nvPr userDrawn="1"/>
        </p:nvSpPr>
        <p:spPr>
          <a:xfrm>
            <a:off x="5019287" y="4788325"/>
            <a:ext cx="329712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 dirty="0" smtClean="0"/>
              <a:t>bernard.wandeler@hslu.ch </a:t>
            </a:r>
            <a:endParaRPr lang="de-CH" sz="14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626799" y="1556792"/>
            <a:ext cx="5541963" cy="1296988"/>
          </a:xfrm>
        </p:spPr>
        <p:txBody>
          <a:bodyPr anchor="t"/>
          <a:lstStyle>
            <a:lvl1pPr>
              <a:lnSpc>
                <a:spcPts val="2800"/>
              </a:lnSpc>
              <a:defRPr sz="1900" baseline="0"/>
            </a:lvl1pPr>
          </a:lstStyle>
          <a:p>
            <a:pPr lvl="0"/>
            <a:r>
              <a:rPr lang="de-DE" noProof="0" dirty="0" smtClean="0"/>
              <a:t>Group </a:t>
            </a:r>
            <a:r>
              <a:rPr lang="de-DE" noProof="0" dirty="0" err="1" smtClean="0"/>
              <a:t>work</a:t>
            </a:r>
            <a:r>
              <a:rPr lang="de-DE" noProof="0" dirty="0" smtClean="0"/>
              <a:t> </a:t>
            </a:r>
            <a:r>
              <a:rPr lang="de-DE" noProof="0" dirty="0" err="1" smtClean="0"/>
              <a:t>as</a:t>
            </a:r>
            <a:r>
              <a:rPr lang="de-DE" noProof="0" dirty="0" smtClean="0"/>
              <a:t> a </a:t>
            </a:r>
            <a:r>
              <a:rPr lang="de-DE" noProof="0" dirty="0" err="1" smtClean="0"/>
              <a:t>method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labour</a:t>
            </a:r>
            <a:r>
              <a:rPr lang="de-DE" noProof="0" dirty="0" smtClean="0"/>
              <a:t> </a:t>
            </a:r>
            <a:r>
              <a:rPr lang="de-DE" noProof="0" dirty="0" err="1" smtClean="0"/>
              <a:t>market</a:t>
            </a:r>
            <a:r>
              <a:rPr lang="de-DE" noProof="0" dirty="0" smtClean="0"/>
              <a:t> </a:t>
            </a:r>
            <a:r>
              <a:rPr lang="de-DE" noProof="0" dirty="0" err="1" smtClean="0"/>
              <a:t>integration</a:t>
            </a:r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201758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22" userDrawn="1">
          <p15:clr>
            <a:srgbClr val="FBAE40"/>
          </p15:clr>
        </p15:guide>
        <p15:guide id="2" pos="33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E024-0B3B-4B5D-86B2-AF0035EF8454}" type="slidenum">
              <a:rPr lang="de-CH" smtClean="0"/>
              <a:pPr>
                <a:defRPr/>
              </a:pPr>
              <a:t>‹#›</a:t>
            </a:fld>
            <a:r>
              <a:rPr lang="de-CH" dirty="0" smtClean="0"/>
              <a:t>, </a:t>
            </a:r>
            <a:fld id="{0483D060-B025-4ACE-962A-23BAB8DEC0FD}" type="datetime1">
              <a:rPr lang="de-CH" smtClean="0"/>
              <a:pPr>
                <a:defRPr/>
              </a:pPr>
              <a:t>06.11.19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486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75450" y="692150"/>
            <a:ext cx="2041525" cy="51911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47700" y="692150"/>
            <a:ext cx="5975350" cy="51911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3886-A746-4104-8354-2585253152BA}" type="slidenum">
              <a:rPr lang="de-CH" smtClean="0"/>
              <a:pPr>
                <a:defRPr/>
              </a:pPr>
              <a:t>‹#›</a:t>
            </a:fld>
            <a:r>
              <a:rPr lang="de-CH" dirty="0" smtClean="0"/>
              <a:t>, </a:t>
            </a:r>
            <a:fld id="{0483D060-B025-4ACE-962A-23BAB8DEC0FD}" type="datetime1">
              <a:rPr lang="de-CH" smtClean="0"/>
              <a:pPr>
                <a:defRPr/>
              </a:pPr>
              <a:t>06.11.19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145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Formatvorlage</a:t>
            </a:r>
            <a:r>
              <a:rPr lang="en-GB" dirty="0"/>
              <a:t> des </a:t>
            </a:r>
            <a:r>
              <a:rPr lang="en-GB" dirty="0" err="1"/>
              <a:t>Untertitelmasters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29126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Slide </a:t>
            </a:r>
            <a:fld id="{603CDAB3-DEA8-4BA2-881B-E52F5DC0DF7F}" type="slidenum">
              <a:rPr lang="en-GB" smtClean="0"/>
              <a:pPr/>
              <a:t>‹#›</a:t>
            </a:fld>
            <a:r>
              <a:rPr lang="en-GB" dirty="0"/>
              <a:t>, </a:t>
            </a:r>
            <a:fld id="{D8E54B03-B6FA-4D47-AE7D-707C41E29F41}" type="datetime1">
              <a:rPr lang="en-GB" smtClean="0"/>
              <a:pPr/>
              <a:t>06/11/2019</a:t>
            </a:fld>
            <a:r>
              <a:rPr lang="en-GB" dirty="0"/>
              <a:t>		 			      CM00 – Introduction and exchange</a:t>
            </a:r>
          </a:p>
        </p:txBody>
      </p:sp>
    </p:spTree>
    <p:extLst>
      <p:ext uri="{BB962C8B-B14F-4D97-AF65-F5344CB8AC3E}">
        <p14:creationId xmlns:p14="http://schemas.microsoft.com/office/powerpoint/2010/main" val="271143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50A2D-FAF3-45CF-B73E-B3475EDB0F60}" type="slidenum">
              <a:rPr lang="de-CH" smtClean="0"/>
              <a:pPr>
                <a:defRPr/>
              </a:pPr>
              <a:t>‹#›</a:t>
            </a:fld>
            <a:r>
              <a:rPr lang="de-CH" dirty="0" smtClean="0"/>
              <a:t>, </a:t>
            </a:r>
            <a:fld id="{0483D060-B025-4ACE-962A-23BAB8DEC0FD}" type="datetime1">
              <a:rPr lang="de-CH" smtClean="0"/>
              <a:pPr>
                <a:defRPr/>
              </a:pPr>
              <a:t>06.11.19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168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8E527-C309-43D0-961D-546528094020}" type="slidenum">
              <a:rPr lang="de-CH" smtClean="0"/>
              <a:pPr>
                <a:defRPr/>
              </a:pPr>
              <a:t>‹#›</a:t>
            </a:fld>
            <a:r>
              <a:rPr lang="de-CH" dirty="0" smtClean="0"/>
              <a:t>, </a:t>
            </a:r>
            <a:fld id="{0483D060-B025-4ACE-962A-23BAB8DEC0FD}" type="datetime1">
              <a:rPr lang="de-CH" smtClean="0"/>
              <a:pPr>
                <a:defRPr/>
              </a:pPr>
              <a:t>06.11.19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426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7700" y="1798638"/>
            <a:ext cx="4008438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538" y="1798638"/>
            <a:ext cx="4008437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0CFDD-FA44-4CD0-A2D9-AFED68F6508D}" type="slidenum">
              <a:rPr lang="de-CH" smtClean="0"/>
              <a:pPr>
                <a:defRPr/>
              </a:pPr>
              <a:t>‹#›</a:t>
            </a:fld>
            <a:r>
              <a:rPr lang="de-CH" dirty="0" smtClean="0"/>
              <a:t>, </a:t>
            </a:r>
            <a:fld id="{0483D060-B025-4ACE-962A-23BAB8DEC0FD}" type="datetime1">
              <a:rPr lang="de-CH" smtClean="0"/>
              <a:pPr>
                <a:defRPr/>
              </a:pPr>
              <a:t>06.11.19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317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D6A8F-5371-4FBB-812D-D2709F86D50B}" type="slidenum">
              <a:rPr lang="de-CH" smtClean="0"/>
              <a:pPr>
                <a:defRPr/>
              </a:pPr>
              <a:t>‹#›</a:t>
            </a:fld>
            <a:r>
              <a:rPr lang="de-CH" dirty="0" smtClean="0"/>
              <a:t>, </a:t>
            </a:r>
            <a:fld id="{0483D060-B025-4ACE-962A-23BAB8DEC0FD}" type="datetime1">
              <a:rPr lang="de-CH" smtClean="0"/>
              <a:pPr>
                <a:defRPr/>
              </a:pPr>
              <a:t>06.11.19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188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8986-3AF4-4D82-BB44-546744DCD113}" type="slidenum">
              <a:rPr lang="de-CH" smtClean="0"/>
              <a:pPr>
                <a:defRPr/>
              </a:pPr>
              <a:t>‹#›</a:t>
            </a:fld>
            <a:r>
              <a:rPr lang="de-CH" dirty="0" smtClean="0"/>
              <a:t>, </a:t>
            </a:r>
            <a:fld id="{0483D060-B025-4ACE-962A-23BAB8DEC0FD}" type="datetime1">
              <a:rPr lang="de-CH" smtClean="0"/>
              <a:pPr>
                <a:defRPr/>
              </a:pPr>
              <a:t>06.11.19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493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8987B-8410-4279-AD6D-3D0EDCBBD722}" type="slidenum">
              <a:rPr lang="de-CH" smtClean="0"/>
              <a:pPr>
                <a:defRPr/>
              </a:pPr>
              <a:t>‹#›</a:t>
            </a:fld>
            <a:r>
              <a:rPr lang="de-CH" dirty="0" smtClean="0"/>
              <a:t>, </a:t>
            </a:r>
            <a:fld id="{0483D060-B025-4ACE-962A-23BAB8DEC0FD}" type="datetime1">
              <a:rPr lang="de-CH" smtClean="0"/>
              <a:pPr>
                <a:defRPr/>
              </a:pPr>
              <a:t>06.11.19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1989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8365-61C3-48AB-83BF-EFB6B46E5C8C}" type="slidenum">
              <a:rPr lang="de-CH" smtClean="0"/>
              <a:pPr>
                <a:defRPr/>
              </a:pPr>
              <a:t>‹#›</a:t>
            </a:fld>
            <a:r>
              <a:rPr lang="de-CH" dirty="0" smtClean="0"/>
              <a:t>, </a:t>
            </a:r>
            <a:fld id="{0483D060-B025-4ACE-962A-23BAB8DEC0FD}" type="datetime1">
              <a:rPr lang="de-CH" smtClean="0"/>
              <a:pPr>
                <a:defRPr/>
              </a:pPr>
              <a:t>06.11.19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423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2764-84C7-422C-B653-A02BAA3B8A23}" type="slidenum">
              <a:rPr lang="de-CH" smtClean="0"/>
              <a:pPr>
                <a:defRPr/>
              </a:pPr>
              <a:t>‹#›</a:t>
            </a:fld>
            <a:r>
              <a:rPr lang="de-CH" dirty="0" smtClean="0"/>
              <a:t>, </a:t>
            </a:r>
            <a:fld id="{0483D060-B025-4ACE-962A-23BAB8DEC0FD}" type="datetime1">
              <a:rPr lang="de-CH" smtClean="0"/>
              <a:pPr>
                <a:defRPr/>
              </a:pPr>
              <a:t>06.11.19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101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47700" y="692150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CH" altLang="de-DE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47700" y="1798638"/>
            <a:ext cx="81692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CH" altLang="de-DE" dirty="0" smtClean="0"/>
          </a:p>
        </p:txBody>
      </p:sp>
      <p:sp>
        <p:nvSpPr>
          <p:cNvPr id="1029" name="Text Box 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2938" y="6454775"/>
            <a:ext cx="270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CH" sz="700" dirty="0" smtClean="0"/>
              <a:t>Folie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899592" y="6453188"/>
            <a:ext cx="8107883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pPr>
              <a:defRPr/>
            </a:pPr>
            <a:fld id="{25EE6612-218D-42A8-9A86-0933C19657E4}" type="slidenum">
              <a:rPr lang="de-CH" smtClean="0"/>
              <a:pPr>
                <a:defRPr/>
              </a:pPr>
              <a:t>‹#›</a:t>
            </a:fld>
            <a:r>
              <a:rPr lang="de-CH" dirty="0" smtClean="0"/>
              <a:t>, </a:t>
            </a:r>
            <a:fld id="{3EC17CAA-0DF3-4DC9-9336-214A8E71B29B}" type="datetime1">
              <a:rPr lang="de-CH" smtClean="0"/>
              <a:pPr>
                <a:defRPr/>
              </a:pPr>
              <a:t>06.11.19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2pPr>
      <a:lvl3pPr marL="906463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3pPr>
      <a:lvl4pPr marL="12620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6192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764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5336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29908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4480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4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jpeg"/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jpeg"/><Relationship Id="rId1" Type="http://schemas.openxmlformats.org/officeDocument/2006/relationships/tags" Target="../tags/tag4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png"/><Relationship Id="rId1" Type="http://schemas.openxmlformats.org/officeDocument/2006/relationships/tags" Target="../tags/tag4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sociocultural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labour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036638" y="6453188"/>
            <a:ext cx="8107362" cy="404812"/>
          </a:xfrm>
        </p:spPr>
        <p:txBody>
          <a:bodyPr/>
          <a:lstStyle/>
          <a:p>
            <a:pPr>
              <a:defRPr/>
            </a:pPr>
            <a:fld id="{8E050A2D-FAF3-45CF-B73E-B3475EDB0F60}" type="slidenum">
              <a:rPr lang="de-CH" smtClean="0"/>
              <a:pPr>
                <a:defRPr/>
              </a:pPr>
              <a:t>1</a:t>
            </a:fld>
            <a:r>
              <a:rPr lang="de-CH" smtClean="0"/>
              <a:t>, </a:t>
            </a:r>
            <a:fld id="{0483D060-B025-4ACE-962A-23BAB8DEC0FD}" type="datetime1">
              <a:rPr lang="de-CH" smtClean="0"/>
              <a:pPr>
                <a:defRPr/>
              </a:pPr>
              <a:t>06.11.19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189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zess 13"/>
          <p:cNvSpPr/>
          <p:nvPr/>
        </p:nvSpPr>
        <p:spPr>
          <a:xfrm>
            <a:off x="7236296" y="1628800"/>
            <a:ext cx="1656184" cy="4464496"/>
          </a:xfrm>
          <a:prstGeom prst="flowChartProcess">
            <a:avLst/>
          </a:prstGeom>
          <a:solidFill>
            <a:srgbClr val="24FF19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Employment</a:t>
            </a:r>
            <a:r>
              <a:rPr lang="de-DE" sz="1600" dirty="0" smtClean="0">
                <a:solidFill>
                  <a:schemeClr val="tx1"/>
                </a:solidFill>
              </a:rPr>
              <a:t> /</a:t>
            </a:r>
            <a:r>
              <a:rPr lang="de-DE" sz="1600" dirty="0" err="1" smtClean="0">
                <a:solidFill>
                  <a:schemeClr val="tx1"/>
                </a:solidFill>
              </a:rPr>
              <a:t>Self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employment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Coaching Cycle </a:t>
            </a:r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603CDAB3-DEA8-4BA2-881B-E52F5DC0DF7F}" type="slidenum">
              <a:rPr lang="en-GB" smtClean="0"/>
              <a:pPr/>
              <a:t>10</a:t>
            </a:fld>
            <a:r>
              <a:rPr lang="en-GB" dirty="0" smtClean="0"/>
              <a:t>, </a:t>
            </a:r>
            <a:fld id="{9A74DA7D-E311-4076-AD5C-B9EF3E5BFE6D}" type="datetime1">
              <a:rPr lang="en-GB" smtClean="0"/>
              <a:pPr/>
              <a:t>06/11/2019</a:t>
            </a:fld>
            <a:r>
              <a:rPr lang="en-GB" dirty="0" smtClean="0"/>
              <a:t>		 			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13" name="Pfeil nach rechts 12"/>
          <p:cNvSpPr/>
          <p:nvPr/>
        </p:nvSpPr>
        <p:spPr>
          <a:xfrm>
            <a:off x="611560" y="1268760"/>
            <a:ext cx="6912768" cy="496855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 smtClean="0">
                <a:latin typeface="Verdana"/>
                <a:cs typeface="Verdana"/>
              </a:rPr>
              <a:t>Coaching Cycle</a:t>
            </a:r>
            <a:endParaRPr lang="de-DE" sz="6000" dirty="0">
              <a:latin typeface="Verdana"/>
              <a:cs typeface="Verdana"/>
            </a:endParaRPr>
          </a:p>
        </p:txBody>
      </p:sp>
      <p:sp>
        <p:nvSpPr>
          <p:cNvPr id="15" name="Alternativer Prozess 14"/>
          <p:cNvSpPr/>
          <p:nvPr/>
        </p:nvSpPr>
        <p:spPr>
          <a:xfrm>
            <a:off x="1367780" y="3429000"/>
            <a:ext cx="1115988" cy="720080"/>
          </a:xfrm>
          <a:prstGeom prst="flowChartAlternateProcess">
            <a:avLst/>
          </a:prstGeom>
          <a:solidFill>
            <a:srgbClr val="CCFF66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>
                <a:solidFill>
                  <a:srgbClr val="000000"/>
                </a:solidFill>
              </a:rPr>
              <a:t>Exploring</a:t>
            </a:r>
            <a:r>
              <a:rPr lang="de-DE" sz="1200" dirty="0" smtClean="0">
                <a:solidFill>
                  <a:srgbClr val="000000"/>
                </a:solidFill>
              </a:rPr>
              <a:t> World of Labour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7" name="Alternativer Prozess 16"/>
          <p:cNvSpPr/>
          <p:nvPr/>
        </p:nvSpPr>
        <p:spPr>
          <a:xfrm>
            <a:off x="2519907" y="3429000"/>
            <a:ext cx="1191493" cy="720080"/>
          </a:xfrm>
          <a:prstGeom prst="flowChartAlternateProcess">
            <a:avLst/>
          </a:prstGeom>
          <a:solidFill>
            <a:srgbClr val="24F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rgbClr val="000000"/>
                </a:solidFill>
              </a:rPr>
              <a:t>Short </a:t>
            </a:r>
            <a:r>
              <a:rPr lang="de-DE" sz="1200" dirty="0" err="1" smtClean="0">
                <a:solidFill>
                  <a:srgbClr val="000000"/>
                </a:solidFill>
              </a:rPr>
              <a:t>Internships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8" name="Alternativer Prozess 17"/>
          <p:cNvSpPr/>
          <p:nvPr/>
        </p:nvSpPr>
        <p:spPr>
          <a:xfrm>
            <a:off x="3672037" y="3429000"/>
            <a:ext cx="1184498" cy="720080"/>
          </a:xfrm>
          <a:prstGeom prst="flowChartAlternateProcess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Individual Development Plan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24" name="Alternativer Prozess 23"/>
          <p:cNvSpPr/>
          <p:nvPr/>
        </p:nvSpPr>
        <p:spPr>
          <a:xfrm>
            <a:off x="4856535" y="2636912"/>
            <a:ext cx="1152127" cy="720080"/>
          </a:xfrm>
          <a:prstGeom prst="flowChartAlternateProcess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Business plan Development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25" name="Alternativer Prozess 24"/>
          <p:cNvSpPr/>
          <p:nvPr/>
        </p:nvSpPr>
        <p:spPr>
          <a:xfrm>
            <a:off x="6084168" y="3429000"/>
            <a:ext cx="1008112" cy="720080"/>
          </a:xfrm>
          <a:prstGeom prst="flowChartAlternateProcess">
            <a:avLst/>
          </a:prstGeom>
          <a:solidFill>
            <a:srgbClr val="808000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>
                <a:solidFill>
                  <a:srgbClr val="000000"/>
                </a:solidFill>
              </a:rPr>
              <a:t>Getting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into</a:t>
            </a:r>
            <a:r>
              <a:rPr lang="de-DE" sz="1200" dirty="0" smtClean="0">
                <a:solidFill>
                  <a:srgbClr val="000000"/>
                </a:solidFill>
              </a:rPr>
              <a:t> Business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26" name="Alternativer Prozess 25"/>
          <p:cNvSpPr/>
          <p:nvPr/>
        </p:nvSpPr>
        <p:spPr>
          <a:xfrm>
            <a:off x="323528" y="3429000"/>
            <a:ext cx="1008112" cy="720080"/>
          </a:xfrm>
          <a:prstGeom prst="flowChartAlternateProcess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rgbClr val="000000"/>
                </a:solidFill>
              </a:rPr>
              <a:t>Working &amp; Learning in Groups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30" name="Alternativer Prozess 29"/>
          <p:cNvSpPr/>
          <p:nvPr/>
        </p:nvSpPr>
        <p:spPr>
          <a:xfrm>
            <a:off x="1763688" y="4869160"/>
            <a:ext cx="1152128" cy="720080"/>
          </a:xfrm>
          <a:prstGeom prst="flowChartAlternateProcess">
            <a:avLst/>
          </a:prstGeom>
          <a:solidFill>
            <a:srgbClr val="66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rgbClr val="000000"/>
                </a:solidFill>
              </a:rPr>
              <a:t>Community </a:t>
            </a:r>
            <a:r>
              <a:rPr lang="de-DE" sz="1200" dirty="0" err="1" smtClean="0">
                <a:solidFill>
                  <a:srgbClr val="000000"/>
                </a:solidFill>
              </a:rPr>
              <a:t>Activities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21" name="Alternativer Prozess 20"/>
          <p:cNvSpPr/>
          <p:nvPr/>
        </p:nvSpPr>
        <p:spPr>
          <a:xfrm>
            <a:off x="4863529" y="3429000"/>
            <a:ext cx="1145133" cy="720080"/>
          </a:xfrm>
          <a:prstGeom prst="flowChartAlternateProcess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>
                <a:solidFill>
                  <a:srgbClr val="000000"/>
                </a:solidFill>
              </a:rPr>
              <a:t>Vocational</a:t>
            </a:r>
            <a:r>
              <a:rPr lang="de-DE" sz="1200" dirty="0" smtClean="0">
                <a:solidFill>
                  <a:srgbClr val="000000"/>
                </a:solidFill>
              </a:rPr>
              <a:t> Training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22" name="Alternativer Prozess 21"/>
          <p:cNvSpPr/>
          <p:nvPr/>
        </p:nvSpPr>
        <p:spPr>
          <a:xfrm>
            <a:off x="4863529" y="4221088"/>
            <a:ext cx="1145133" cy="720080"/>
          </a:xfrm>
          <a:prstGeom prst="flowChartAlternateProcess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rgbClr val="000000"/>
                </a:solidFill>
              </a:rPr>
              <a:t>Long </a:t>
            </a:r>
            <a:r>
              <a:rPr lang="de-DE" sz="1200" dirty="0" err="1" smtClean="0">
                <a:solidFill>
                  <a:srgbClr val="000000"/>
                </a:solidFill>
              </a:rPr>
              <a:t>Internships</a:t>
            </a:r>
            <a:endParaRPr lang="de-D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3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fld id="{54A9656C-FECB-4601-8F1E-46DC8C401E42}" type="slidenum">
              <a:rPr lang="de-CH" altLang="en-US" sz="1000" smtClean="0"/>
              <a:pPr eaLnBrk="1" hangingPunct="1">
                <a:buFontTx/>
                <a:buNone/>
                <a:defRPr/>
              </a:pPr>
              <a:t>11</a:t>
            </a:fld>
            <a:r>
              <a:rPr lang="de-CH" altLang="en-US" sz="1000" smtClean="0"/>
              <a:t>, </a:t>
            </a:r>
            <a:fld id="{2DBC1509-BEC9-4B45-9596-C96D0B455AD6}" type="datetime4">
              <a:rPr lang="de-CH" altLang="en-US" sz="1000" smtClean="0"/>
              <a:pPr eaLnBrk="1" hangingPunct="1">
                <a:buFontTx/>
                <a:buNone/>
                <a:defRPr/>
              </a:pPr>
              <a:t>6. November 2019</a:t>
            </a:fld>
            <a:endParaRPr lang="de-CH" altLang="en-US" sz="10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smtClean="0">
                <a:ea typeface="ＭＳ Ｐゴシック" charset="0"/>
                <a:cs typeface="+mj-cs"/>
              </a:rPr>
              <a:t>The Coaching </a:t>
            </a:r>
            <a:r>
              <a:rPr lang="de-CH" dirty="0" err="1" smtClean="0">
                <a:ea typeface="ＭＳ Ｐゴシック" charset="0"/>
                <a:cs typeface="+mj-cs"/>
              </a:rPr>
              <a:t>for</a:t>
            </a:r>
            <a:r>
              <a:rPr lang="de-CH" dirty="0" smtClean="0">
                <a:ea typeface="ＭＳ Ｐゴシック" charset="0"/>
                <a:cs typeface="+mj-cs"/>
              </a:rPr>
              <a:t> </a:t>
            </a:r>
            <a:r>
              <a:rPr lang="de-CH" dirty="0" err="1" smtClean="0">
                <a:ea typeface="ＭＳ Ｐゴシック" charset="0"/>
                <a:cs typeface="+mj-cs"/>
              </a:rPr>
              <a:t>Employment</a:t>
            </a:r>
            <a:r>
              <a:rPr lang="de-CH" dirty="0" smtClean="0">
                <a:ea typeface="ＭＳ Ｐゴシック" charset="0"/>
                <a:cs typeface="+mj-cs"/>
              </a:rPr>
              <a:t> </a:t>
            </a:r>
            <a:r>
              <a:rPr lang="de-CH" dirty="0" err="1" smtClean="0">
                <a:ea typeface="ＭＳ Ｐゴシック" charset="0"/>
                <a:cs typeface="+mj-cs"/>
              </a:rPr>
              <a:t>and</a:t>
            </a:r>
            <a:r>
              <a:rPr lang="de-CH" dirty="0" smtClean="0">
                <a:ea typeface="ＭＳ Ｐゴシック" charset="0"/>
                <a:cs typeface="+mj-cs"/>
              </a:rPr>
              <a:t> Entrepreneurship Project</a:t>
            </a:r>
            <a:endParaRPr lang="de-CH" dirty="0">
              <a:ea typeface="ＭＳ Ｐゴシック" charset="0"/>
              <a:cs typeface="+mj-cs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798638"/>
            <a:ext cx="8172450" cy="40846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de-CH" altLang="en-US" sz="1800" b="1" dirty="0" smtClean="0"/>
              <a:t>2010-2014</a:t>
            </a:r>
          </a:p>
          <a:p>
            <a:pPr marL="0" indent="0" eaLnBrk="1" hangingPunct="1">
              <a:buFontTx/>
              <a:buNone/>
              <a:defRPr/>
            </a:pPr>
            <a:r>
              <a:rPr lang="de-CH" altLang="en-US" sz="1800" dirty="0" smtClean="0"/>
              <a:t>Development </a:t>
            </a:r>
            <a:r>
              <a:rPr lang="de-CH" altLang="en-US" sz="1800" dirty="0" err="1" smtClean="0"/>
              <a:t>of</a:t>
            </a:r>
            <a:r>
              <a:rPr lang="de-CH" altLang="en-US" sz="1800" dirty="0" smtClean="0"/>
              <a:t> a Coaching Approach </a:t>
            </a:r>
            <a:r>
              <a:rPr lang="de-CH" altLang="en-US" sz="1800" dirty="0" err="1" smtClean="0"/>
              <a:t>and</a:t>
            </a:r>
            <a:r>
              <a:rPr lang="de-CH" altLang="en-US" sz="1800" dirty="0" smtClean="0"/>
              <a:t> Training </a:t>
            </a:r>
            <a:r>
              <a:rPr lang="de-CH" altLang="en-US" sz="1800" dirty="0" err="1" smtClean="0"/>
              <a:t>of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local</a:t>
            </a:r>
            <a:r>
              <a:rPr lang="de-CH" altLang="en-US" sz="1800" dirty="0" smtClean="0"/>
              <a:t> NGO </a:t>
            </a:r>
            <a:r>
              <a:rPr lang="de-CH" altLang="en-US" sz="1800" dirty="0" err="1" smtClean="0"/>
              <a:t>staff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to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support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young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people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from</a:t>
            </a:r>
            <a:r>
              <a:rPr lang="de-CH" altLang="en-US" sz="1800" dirty="0" smtClean="0"/>
              <a:t> </a:t>
            </a:r>
            <a:r>
              <a:rPr lang="de-CH" altLang="en-US" sz="1800" b="1" dirty="0" err="1" smtClean="0"/>
              <a:t>marginalized</a:t>
            </a:r>
            <a:r>
              <a:rPr lang="de-CH" altLang="en-US" sz="1800" b="1" dirty="0" smtClean="0"/>
              <a:t> </a:t>
            </a:r>
            <a:r>
              <a:rPr lang="de-CH" altLang="en-US" sz="1800" b="1" dirty="0" err="1" smtClean="0"/>
              <a:t>groups</a:t>
            </a:r>
            <a:r>
              <a:rPr lang="de-CH" altLang="en-US" sz="1800" b="1" dirty="0" smtClean="0"/>
              <a:t> </a:t>
            </a:r>
            <a:r>
              <a:rPr lang="de-CH" altLang="en-US" sz="1800" dirty="0" smtClean="0"/>
              <a:t>in school-</a:t>
            </a:r>
            <a:r>
              <a:rPr lang="de-CH" altLang="en-US" sz="1800" dirty="0" err="1" smtClean="0"/>
              <a:t>work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transition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and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access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to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Vocational</a:t>
            </a:r>
            <a:r>
              <a:rPr lang="de-CH" altLang="en-US" sz="1800" dirty="0" smtClean="0"/>
              <a:t> Education </a:t>
            </a:r>
            <a:r>
              <a:rPr lang="de-CH" altLang="en-US" sz="1800" dirty="0" err="1" smtClean="0"/>
              <a:t>and</a:t>
            </a:r>
            <a:r>
              <a:rPr lang="de-CH" altLang="en-US" sz="1800" dirty="0" smtClean="0"/>
              <a:t> Training. </a:t>
            </a:r>
            <a:br>
              <a:rPr lang="de-CH" altLang="en-US" sz="1800" dirty="0" smtClean="0"/>
            </a:br>
            <a:endParaRPr lang="de-CH" altLang="en-US" sz="1800" b="1" dirty="0" smtClean="0"/>
          </a:p>
          <a:p>
            <a:pPr marL="0" indent="0" eaLnBrk="1" hangingPunct="1">
              <a:buFontTx/>
              <a:buNone/>
              <a:defRPr/>
            </a:pPr>
            <a:r>
              <a:rPr lang="de-CH" altLang="en-US" sz="1800" b="1" dirty="0" smtClean="0"/>
              <a:t>2015-2016</a:t>
            </a:r>
          </a:p>
          <a:p>
            <a:pPr marL="0" indent="0">
              <a:buNone/>
              <a:defRPr/>
            </a:pPr>
            <a:r>
              <a:rPr lang="de-CH" altLang="en-US" sz="1800" dirty="0" smtClean="0"/>
              <a:t>Training </a:t>
            </a:r>
            <a:r>
              <a:rPr lang="de-CH" altLang="en-US" sz="1800" dirty="0" err="1" smtClean="0"/>
              <a:t>of</a:t>
            </a:r>
            <a:r>
              <a:rPr lang="de-CH" altLang="en-US" sz="1800" dirty="0" smtClean="0"/>
              <a:t> National </a:t>
            </a:r>
            <a:r>
              <a:rPr lang="de-CH" altLang="en-US" sz="1800" dirty="0" err="1" smtClean="0"/>
              <a:t>Employment</a:t>
            </a:r>
            <a:r>
              <a:rPr lang="de-CH" altLang="en-US" sz="1800" dirty="0" smtClean="0"/>
              <a:t> Services (NES) </a:t>
            </a:r>
            <a:r>
              <a:rPr lang="de-CH" altLang="en-US" sz="1800" dirty="0" err="1" smtClean="0"/>
              <a:t>staff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to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support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young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people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from</a:t>
            </a:r>
            <a:r>
              <a:rPr lang="de-CH" altLang="en-US" sz="1800" dirty="0" smtClean="0"/>
              <a:t> </a:t>
            </a:r>
            <a:r>
              <a:rPr lang="de-CH" altLang="en-US" sz="1800" b="1" dirty="0" smtClean="0"/>
              <a:t>vulnerable </a:t>
            </a:r>
            <a:r>
              <a:rPr lang="de-CH" altLang="en-US" sz="1800" b="1" dirty="0" err="1" smtClean="0"/>
              <a:t>groups</a:t>
            </a:r>
            <a:r>
              <a:rPr lang="de-CH" altLang="en-US" sz="1800" b="1" dirty="0" smtClean="0"/>
              <a:t> </a:t>
            </a:r>
            <a:r>
              <a:rPr lang="de-CH" altLang="en-US" sz="1800" dirty="0" smtClean="0"/>
              <a:t>in </a:t>
            </a:r>
            <a:r>
              <a:rPr lang="de-CH" altLang="en-US" sz="1800" dirty="0"/>
              <a:t>school-</a:t>
            </a:r>
            <a:r>
              <a:rPr lang="de-CH" altLang="en-US" sz="1800" dirty="0" err="1"/>
              <a:t>work</a:t>
            </a:r>
            <a:r>
              <a:rPr lang="de-CH" altLang="en-US" sz="1800" dirty="0"/>
              <a:t> </a:t>
            </a:r>
            <a:r>
              <a:rPr lang="de-CH" altLang="en-US" sz="1800" dirty="0" err="1"/>
              <a:t>transition</a:t>
            </a:r>
            <a:r>
              <a:rPr lang="de-CH" altLang="en-US" sz="1800" dirty="0"/>
              <a:t> </a:t>
            </a:r>
            <a:r>
              <a:rPr lang="de-CH" altLang="en-US" sz="1800" dirty="0" err="1"/>
              <a:t>and</a:t>
            </a:r>
            <a:r>
              <a:rPr lang="de-CH" altLang="en-US" sz="1800" dirty="0"/>
              <a:t> </a:t>
            </a:r>
            <a:r>
              <a:rPr lang="de-CH" altLang="en-US" sz="1800" dirty="0" err="1"/>
              <a:t>access</a:t>
            </a:r>
            <a:r>
              <a:rPr lang="de-CH" altLang="en-US" sz="1800" dirty="0"/>
              <a:t> </a:t>
            </a:r>
            <a:r>
              <a:rPr lang="de-CH" altLang="en-US" sz="1800" dirty="0" err="1"/>
              <a:t>to</a:t>
            </a:r>
            <a:r>
              <a:rPr lang="de-CH" altLang="en-US" sz="1800" dirty="0"/>
              <a:t> </a:t>
            </a:r>
            <a:r>
              <a:rPr lang="de-CH" altLang="en-US" sz="1800" dirty="0" err="1"/>
              <a:t>Vocational</a:t>
            </a:r>
            <a:r>
              <a:rPr lang="de-CH" altLang="en-US" sz="1800" dirty="0"/>
              <a:t> Education </a:t>
            </a:r>
            <a:r>
              <a:rPr lang="de-CH" altLang="en-US" sz="1800" dirty="0" err="1"/>
              <a:t>and</a:t>
            </a:r>
            <a:r>
              <a:rPr lang="de-CH" altLang="en-US" sz="1800" dirty="0"/>
              <a:t> </a:t>
            </a:r>
            <a:r>
              <a:rPr lang="de-CH" altLang="en-US" sz="1800" dirty="0" smtClean="0"/>
              <a:t>Training. </a:t>
            </a:r>
            <a:br>
              <a:rPr lang="de-CH" altLang="en-US" sz="1800" dirty="0" smtClean="0"/>
            </a:br>
            <a:endParaRPr lang="de-CH" altLang="en-US" sz="1800" dirty="0"/>
          </a:p>
          <a:p>
            <a:pPr marL="0" indent="0" eaLnBrk="1" hangingPunct="1">
              <a:buFontTx/>
              <a:buNone/>
              <a:defRPr/>
            </a:pPr>
            <a:r>
              <a:rPr lang="de-CH" altLang="en-US" sz="1800" b="1" dirty="0" smtClean="0"/>
              <a:t>2017 – 2020 </a:t>
            </a:r>
          </a:p>
          <a:p>
            <a:pPr marL="0" indent="0" eaLnBrk="1" hangingPunct="1">
              <a:buFontTx/>
              <a:buNone/>
              <a:defRPr/>
            </a:pPr>
            <a:r>
              <a:rPr lang="de-CH" altLang="en-US" sz="1800" dirty="0" smtClean="0"/>
              <a:t>Development </a:t>
            </a:r>
            <a:r>
              <a:rPr lang="de-CH" altLang="en-US" sz="1800" dirty="0" err="1" smtClean="0"/>
              <a:t>of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the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project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towards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more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flexibility</a:t>
            </a:r>
            <a:r>
              <a:rPr lang="de-CH" altLang="en-US" sz="1800" dirty="0" smtClean="0"/>
              <a:t> in Coaching </a:t>
            </a:r>
            <a:r>
              <a:rPr lang="de-CH" altLang="en-US" sz="1800" dirty="0" err="1" smtClean="0"/>
              <a:t>and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widen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the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project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scope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to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the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republic</a:t>
            </a:r>
            <a:r>
              <a:rPr lang="de-CH" altLang="en-US" sz="1800" dirty="0" smtClean="0"/>
              <a:t> </a:t>
            </a:r>
            <a:r>
              <a:rPr lang="de-CH" altLang="en-US" sz="1800" dirty="0" err="1" smtClean="0"/>
              <a:t>of</a:t>
            </a:r>
            <a:r>
              <a:rPr lang="de-CH" altLang="en-US" sz="1800" dirty="0" smtClean="0"/>
              <a:t> Kosovo.</a:t>
            </a:r>
          </a:p>
        </p:txBody>
      </p:sp>
    </p:spTree>
    <p:extLst>
      <p:ext uri="{BB962C8B-B14F-4D97-AF65-F5344CB8AC3E}">
        <p14:creationId xmlns:p14="http://schemas.microsoft.com/office/powerpoint/2010/main" val="287154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60" y="548680"/>
            <a:ext cx="8169275" cy="865188"/>
          </a:xfrm>
        </p:spPr>
        <p:txBody>
          <a:bodyPr/>
          <a:lstStyle/>
          <a:p>
            <a:r>
              <a:rPr lang="de-CH" dirty="0" smtClean="0"/>
              <a:t>Project </a:t>
            </a:r>
            <a:r>
              <a:rPr lang="de-CH" dirty="0" err="1" smtClean="0"/>
              <a:t>outcomes</a:t>
            </a:r>
            <a:r>
              <a:rPr lang="de-CH" dirty="0" smtClean="0"/>
              <a:t> 2010 - 2019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de-CH" smtClean="0"/>
              <a:pPr>
                <a:defRPr/>
              </a:pPr>
              <a:t>12</a:t>
            </a:fld>
            <a:r>
              <a:rPr lang="de-CH" smtClean="0"/>
              <a:t>, </a:t>
            </a:r>
            <a:fld id="{0483D060-B025-4ACE-962A-23BAB8DEC0FD}" type="datetime1">
              <a:rPr lang="de-CH" smtClean="0"/>
              <a:pPr>
                <a:defRPr/>
              </a:pPr>
              <a:t>06.11.19</a:t>
            </a:fld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844824"/>
            <a:ext cx="734481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CH" dirty="0" err="1" smtClean="0"/>
              <a:t>approx</a:t>
            </a:r>
            <a:r>
              <a:rPr lang="de-CH" dirty="0" smtClean="0"/>
              <a:t>. 100 Coaches </a:t>
            </a:r>
            <a:r>
              <a:rPr lang="de-CH" dirty="0" err="1" smtClean="0"/>
              <a:t>trained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NGO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state</a:t>
            </a:r>
            <a:r>
              <a:rPr lang="de-CH" dirty="0" smtClean="0"/>
              <a:t> </a:t>
            </a:r>
            <a:r>
              <a:rPr lang="de-CH" dirty="0" err="1" smtClean="0"/>
              <a:t>institutions</a:t>
            </a:r>
            <a:r>
              <a:rPr lang="de-CH" dirty="0" smtClean="0"/>
              <a:t> (</a:t>
            </a:r>
            <a:r>
              <a:rPr lang="de-CH" dirty="0" err="1" smtClean="0"/>
              <a:t>Employment</a:t>
            </a:r>
            <a:r>
              <a:rPr lang="de-CH" dirty="0" smtClean="0"/>
              <a:t> Services) in </a:t>
            </a:r>
            <a:r>
              <a:rPr lang="de-CH" dirty="0" err="1" smtClean="0"/>
              <a:t>Albania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Kosovo</a:t>
            </a:r>
          </a:p>
          <a:p>
            <a:pPr marL="342900" indent="-342900">
              <a:buFontTx/>
              <a:buChar char="-"/>
            </a:pPr>
            <a:endParaRPr lang="de-CH" dirty="0"/>
          </a:p>
          <a:p>
            <a:pPr marL="342900" indent="-342900">
              <a:buFontTx/>
              <a:buChar char="-"/>
            </a:pPr>
            <a:r>
              <a:rPr lang="de-CH" dirty="0" smtClean="0"/>
              <a:t>3000 Youth </a:t>
            </a:r>
            <a:r>
              <a:rPr lang="de-CH" dirty="0" err="1" smtClean="0"/>
              <a:t>going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Coaching </a:t>
            </a:r>
            <a:r>
              <a:rPr lang="de-CH" dirty="0" err="1" smtClean="0"/>
              <a:t>Cycles</a:t>
            </a:r>
            <a:endParaRPr lang="de-CH" dirty="0" smtClean="0"/>
          </a:p>
          <a:p>
            <a:pPr marL="342900" indent="-342900">
              <a:buFontTx/>
              <a:buChar char="-"/>
            </a:pPr>
            <a:endParaRPr lang="de-CH" dirty="0"/>
          </a:p>
          <a:p>
            <a:pPr marL="342900" indent="-342900">
              <a:buFontTx/>
              <a:buChar char="-"/>
            </a:pPr>
            <a:r>
              <a:rPr lang="de-CH" dirty="0" err="1" smtClean="0"/>
              <a:t>Employment</a:t>
            </a:r>
            <a:r>
              <a:rPr lang="de-CH" dirty="0" smtClean="0"/>
              <a:t> rate at </a:t>
            </a:r>
            <a:r>
              <a:rPr lang="de-CH" dirty="0" err="1" smtClean="0"/>
              <a:t>the</a:t>
            </a:r>
            <a:r>
              <a:rPr lang="de-CH" dirty="0" smtClean="0"/>
              <a:t> end </a:t>
            </a:r>
            <a:r>
              <a:rPr lang="de-CH" dirty="0" err="1" smtClean="0"/>
              <a:t>of</a:t>
            </a:r>
            <a:r>
              <a:rPr lang="de-CH" dirty="0" smtClean="0"/>
              <a:t> a </a:t>
            </a:r>
            <a:r>
              <a:rPr lang="de-CH" dirty="0" err="1" smtClean="0"/>
              <a:t>coaching</a:t>
            </a:r>
            <a:r>
              <a:rPr lang="de-CH" dirty="0" smtClean="0"/>
              <a:t> </a:t>
            </a:r>
            <a:r>
              <a:rPr lang="de-CH" dirty="0" err="1" smtClean="0"/>
              <a:t>cycle</a:t>
            </a:r>
            <a:r>
              <a:rPr lang="de-CH" dirty="0" smtClean="0"/>
              <a:t> 60%</a:t>
            </a:r>
          </a:p>
          <a:p>
            <a:pPr marL="342900" indent="-342900">
              <a:buFontTx/>
              <a:buChar char="-"/>
            </a:pPr>
            <a:endParaRPr lang="de-CH" dirty="0"/>
          </a:p>
          <a:p>
            <a:pPr marL="342900" indent="-342900">
              <a:buFontTx/>
              <a:buChar char="-"/>
            </a:pPr>
            <a:r>
              <a:rPr lang="de-CH" dirty="0" smtClean="0"/>
              <a:t>10’000 (</a:t>
            </a:r>
            <a:r>
              <a:rPr lang="de-CH" dirty="0" err="1" smtClean="0"/>
              <a:t>short</a:t>
            </a:r>
            <a:r>
              <a:rPr lang="de-CH" dirty="0" smtClean="0"/>
              <a:t>) </a:t>
            </a:r>
            <a:r>
              <a:rPr lang="de-CH" dirty="0" err="1" smtClean="0"/>
              <a:t>internships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516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4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fld id="{A9D06EC1-808F-4D48-BBAF-0706E74ABF0E}" type="slidenum">
              <a:rPr lang="de-CH" altLang="en-US" sz="1000" smtClean="0"/>
              <a:pPr eaLnBrk="1" hangingPunct="1">
                <a:buFontTx/>
                <a:buNone/>
                <a:defRPr/>
              </a:pPr>
              <a:t>13</a:t>
            </a:fld>
            <a:r>
              <a:rPr lang="de-CH" altLang="en-US" sz="1000" smtClean="0"/>
              <a:t>, </a:t>
            </a:r>
            <a:fld id="{06D42887-238B-42FB-B518-8C2EA13297D6}" type="datetime4">
              <a:rPr lang="de-CH" altLang="en-US" sz="1000" smtClean="0"/>
              <a:pPr eaLnBrk="1" hangingPunct="1">
                <a:buFontTx/>
                <a:buNone/>
                <a:defRPr/>
              </a:pPr>
              <a:t>6. November 2019</a:t>
            </a:fld>
            <a:endParaRPr lang="de-CH" altLang="en-US" sz="10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69275" cy="865187"/>
          </a:xfrm>
        </p:spPr>
        <p:txBody>
          <a:bodyPr/>
          <a:lstStyle/>
          <a:p>
            <a:pPr>
              <a:defRPr/>
            </a:pPr>
            <a:r>
              <a:rPr lang="de-CH" dirty="0" err="1" smtClean="0"/>
              <a:t>Socio-cultural</a:t>
            </a:r>
            <a:r>
              <a:rPr lang="de-CH" dirty="0" smtClean="0"/>
              <a:t> </a:t>
            </a:r>
            <a:r>
              <a:rPr lang="de-CH" dirty="0" err="1"/>
              <a:t>a</a:t>
            </a:r>
            <a:r>
              <a:rPr lang="de-CH" dirty="0" err="1" smtClean="0"/>
              <a:t>pects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project</a:t>
            </a:r>
            <a:r>
              <a:rPr lang="de-CH" dirty="0" smtClean="0"/>
              <a:t>: </a:t>
            </a:r>
            <a:r>
              <a:rPr lang="de-CH" dirty="0"/>
              <a:t>Group </a:t>
            </a:r>
            <a:r>
              <a:rPr lang="de-CH" dirty="0" err="1"/>
              <a:t>Interventions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a </a:t>
            </a:r>
            <a:r>
              <a:rPr lang="de-CH" dirty="0" err="1"/>
              <a:t>core</a:t>
            </a:r>
            <a:r>
              <a:rPr lang="de-CH" dirty="0"/>
              <a:t> Element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4751759" cy="4083050"/>
          </a:xfrm>
        </p:spPr>
        <p:txBody>
          <a:bodyPr/>
          <a:lstStyle/>
          <a:p>
            <a:pPr marL="0" indent="0">
              <a:buNone/>
              <a:defRPr/>
            </a:pPr>
            <a:endParaRPr lang="de-CH" sz="1600" dirty="0" smtClean="0"/>
          </a:p>
          <a:p>
            <a:pPr marL="0" indent="0">
              <a:buNone/>
              <a:defRPr/>
            </a:pPr>
            <a:endParaRPr lang="de-CH" sz="1600" dirty="0"/>
          </a:p>
          <a:p>
            <a:pPr marL="0" indent="0">
              <a:buNone/>
              <a:defRPr/>
            </a:pPr>
            <a:endParaRPr lang="de-CH" sz="1600" dirty="0"/>
          </a:p>
          <a:p>
            <a:pPr eaLnBrk="1" hangingPunct="1">
              <a:defRPr/>
            </a:pPr>
            <a:r>
              <a:rPr lang="de-CH" altLang="en-US" sz="1600" dirty="0" smtClean="0"/>
              <a:t>The </a:t>
            </a:r>
            <a:r>
              <a:rPr lang="de-CH" altLang="en-US" sz="1600" dirty="0" err="1" smtClean="0"/>
              <a:t>group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as</a:t>
            </a:r>
            <a:r>
              <a:rPr lang="de-CH" altLang="en-US" sz="1600" dirty="0" smtClean="0"/>
              <a:t> a </a:t>
            </a:r>
            <a:r>
              <a:rPr lang="de-CH" altLang="en-US" sz="1600" dirty="0" err="1" smtClean="0"/>
              <a:t>learning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environment</a:t>
            </a:r>
            <a:r>
              <a:rPr lang="de-CH" altLang="en-US" sz="1600" dirty="0" smtClean="0"/>
              <a:t> – </a:t>
            </a:r>
            <a:r>
              <a:rPr lang="de-CH" altLang="en-US" sz="1600" dirty="0" err="1" smtClean="0"/>
              <a:t>learning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from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with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others</a:t>
            </a:r>
            <a:endParaRPr lang="de-CH" altLang="en-US" sz="1600" dirty="0" smtClean="0"/>
          </a:p>
          <a:p>
            <a:pPr marL="0" indent="0" eaLnBrk="1" hangingPunct="1">
              <a:buNone/>
              <a:defRPr/>
            </a:pPr>
            <a:endParaRPr lang="de-CH" altLang="en-US" sz="1600" dirty="0" smtClean="0"/>
          </a:p>
          <a:p>
            <a:pPr eaLnBrk="1" hangingPunct="1">
              <a:defRPr/>
            </a:pPr>
            <a:r>
              <a:rPr lang="de-CH" altLang="en-US" sz="1600" dirty="0" smtClean="0"/>
              <a:t>The </a:t>
            </a:r>
            <a:r>
              <a:rPr lang="de-CH" altLang="en-US" sz="1600" dirty="0" err="1" smtClean="0"/>
              <a:t>group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supportive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environment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for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marginalized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youth</a:t>
            </a:r>
            <a:endParaRPr lang="de-CH" altLang="en-US" sz="1600" dirty="0" smtClean="0"/>
          </a:p>
          <a:p>
            <a:pPr marL="0" indent="0" eaLnBrk="1" hangingPunct="1">
              <a:buNone/>
              <a:defRPr/>
            </a:pPr>
            <a:endParaRPr lang="de-CH" altLang="en-US" sz="1600" dirty="0" smtClean="0"/>
          </a:p>
          <a:p>
            <a:pPr eaLnBrk="1" hangingPunct="1">
              <a:defRPr/>
            </a:pPr>
            <a:r>
              <a:rPr lang="de-CH" altLang="en-US" sz="1600" dirty="0" smtClean="0"/>
              <a:t>Development </a:t>
            </a:r>
            <a:r>
              <a:rPr lang="de-CH" altLang="en-US" sz="1600" dirty="0" err="1" smtClean="0"/>
              <a:t>of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social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self-competences</a:t>
            </a:r>
            <a:r>
              <a:rPr lang="de-CH" altLang="en-US" sz="1600" dirty="0" smtClean="0"/>
              <a:t> in a </a:t>
            </a:r>
            <a:r>
              <a:rPr lang="de-CH" altLang="en-US" sz="1600" dirty="0" err="1" smtClean="0"/>
              <a:t>group</a:t>
            </a:r>
            <a:endParaRPr lang="de-CH" altLang="en-US" sz="1600" dirty="0" smtClean="0"/>
          </a:p>
          <a:p>
            <a:pPr marL="0" indent="0" eaLnBrk="1" hangingPunct="1">
              <a:buNone/>
              <a:defRPr/>
            </a:pPr>
            <a:endParaRPr lang="de-CH" altLang="en-US" sz="1600" dirty="0" smtClean="0"/>
          </a:p>
          <a:p>
            <a:pPr eaLnBrk="1" hangingPunct="1">
              <a:defRPr/>
            </a:pPr>
            <a:r>
              <a:rPr lang="de-CH" altLang="en-US" sz="1600" dirty="0" smtClean="0"/>
              <a:t>A </a:t>
            </a:r>
            <a:r>
              <a:rPr lang="de-CH" altLang="en-US" sz="1600" dirty="0" err="1" smtClean="0"/>
              <a:t>group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offers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specific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training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opportunities</a:t>
            </a:r>
            <a:r>
              <a:rPr lang="de-CH" altLang="en-US" sz="1600" dirty="0" smtClean="0"/>
              <a:t> (e.g. </a:t>
            </a:r>
            <a:r>
              <a:rPr lang="de-CH" altLang="en-US" sz="1600" dirty="0" err="1" smtClean="0"/>
              <a:t>roleplays</a:t>
            </a:r>
            <a:r>
              <a:rPr lang="de-CH" altLang="en-US" sz="1600" dirty="0" smtClean="0"/>
              <a:t>)</a:t>
            </a:r>
          </a:p>
          <a:p>
            <a:pPr marL="0" indent="0" eaLnBrk="1" hangingPunct="1">
              <a:buNone/>
              <a:defRPr/>
            </a:pPr>
            <a:endParaRPr lang="de-CH" altLang="en-US" sz="1600" dirty="0" smtClean="0"/>
          </a:p>
          <a:p>
            <a:pPr eaLnBrk="1" hangingPunct="1">
              <a:defRPr/>
            </a:pPr>
            <a:r>
              <a:rPr lang="de-CH" altLang="en-US" sz="1600" dirty="0" smtClean="0"/>
              <a:t>Integration </a:t>
            </a:r>
            <a:r>
              <a:rPr lang="de-CH" altLang="en-US" sz="1600" dirty="0" err="1" smtClean="0"/>
              <a:t>starts</a:t>
            </a:r>
            <a:r>
              <a:rPr lang="de-CH" altLang="en-US" sz="1600" dirty="0" smtClean="0"/>
              <a:t> in </a:t>
            </a:r>
            <a:r>
              <a:rPr lang="de-CH" altLang="en-US" sz="1600" dirty="0" err="1" smtClean="0"/>
              <a:t>the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group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itself</a:t>
            </a:r>
            <a:endParaRPr lang="de-CH" altLang="en-US" sz="1600" dirty="0" smtClean="0"/>
          </a:p>
        </p:txBody>
      </p:sp>
      <p:pic>
        <p:nvPicPr>
          <p:cNvPr id="5" name="Picture 5" descr="P10109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9305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8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4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fld id="{A9D06EC1-808F-4D48-BBAF-0706E74ABF0E}" type="slidenum">
              <a:rPr lang="de-CH" altLang="en-US" sz="1000" smtClean="0"/>
              <a:pPr eaLnBrk="1" hangingPunct="1">
                <a:buFontTx/>
                <a:buNone/>
                <a:defRPr/>
              </a:pPr>
              <a:t>14</a:t>
            </a:fld>
            <a:r>
              <a:rPr lang="de-CH" altLang="en-US" sz="1000" smtClean="0"/>
              <a:t>, </a:t>
            </a:r>
            <a:fld id="{06D42887-238B-42FB-B518-8C2EA13297D6}" type="datetime4">
              <a:rPr lang="de-CH" altLang="en-US" sz="1000" smtClean="0"/>
              <a:pPr eaLnBrk="1" hangingPunct="1">
                <a:buFontTx/>
                <a:buNone/>
                <a:defRPr/>
              </a:pPr>
              <a:t>6. November 2019</a:t>
            </a:fld>
            <a:endParaRPr lang="de-CH" altLang="en-US" sz="10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69275" cy="865187"/>
          </a:xfrm>
        </p:spPr>
        <p:txBody>
          <a:bodyPr/>
          <a:lstStyle/>
          <a:p>
            <a:pPr>
              <a:defRPr/>
            </a:pPr>
            <a:r>
              <a:rPr lang="de-CH" dirty="0" err="1" smtClean="0"/>
              <a:t>Socio-cultural</a:t>
            </a:r>
            <a:r>
              <a:rPr lang="de-CH" dirty="0" smtClean="0"/>
              <a:t> </a:t>
            </a:r>
            <a:r>
              <a:rPr lang="de-CH" dirty="0" err="1"/>
              <a:t>a</a:t>
            </a:r>
            <a:r>
              <a:rPr lang="de-CH" dirty="0" err="1" smtClean="0"/>
              <a:t>pects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project</a:t>
            </a:r>
            <a:r>
              <a:rPr lang="de-CH" dirty="0" smtClean="0"/>
              <a:t>: </a:t>
            </a:r>
            <a:r>
              <a:rPr lang="de-CH" dirty="0" err="1" smtClean="0"/>
              <a:t>Participatory</a:t>
            </a:r>
            <a:r>
              <a:rPr lang="de-CH" dirty="0" smtClean="0"/>
              <a:t> Project Development </a:t>
            </a:r>
            <a:r>
              <a:rPr lang="de-CH" dirty="0" err="1" smtClean="0"/>
              <a:t>and</a:t>
            </a:r>
            <a:r>
              <a:rPr lang="de-CH" dirty="0" smtClean="0"/>
              <a:t> Implementation</a:t>
            </a:r>
            <a:endParaRPr lang="de-CH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823"/>
            <a:ext cx="4751759" cy="3529013"/>
          </a:xfrm>
        </p:spPr>
        <p:txBody>
          <a:bodyPr/>
          <a:lstStyle/>
          <a:p>
            <a:pPr eaLnBrk="1" hangingPunct="1">
              <a:defRPr/>
            </a:pPr>
            <a:r>
              <a:rPr lang="de-CH" altLang="en-US" sz="1600" dirty="0" smtClean="0"/>
              <a:t>Involvement </a:t>
            </a:r>
            <a:r>
              <a:rPr lang="de-CH" altLang="en-US" sz="1600" dirty="0" err="1" smtClean="0"/>
              <a:t>of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Organizations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Communities in </a:t>
            </a:r>
            <a:r>
              <a:rPr lang="de-CH" altLang="en-US" sz="1600" dirty="0" err="1" smtClean="0"/>
              <a:t>the</a:t>
            </a:r>
            <a:r>
              <a:rPr lang="de-CH" altLang="en-US" sz="1600" dirty="0" smtClean="0"/>
              <a:t> initial </a:t>
            </a:r>
            <a:r>
              <a:rPr lang="de-CH" altLang="en-US" sz="1600" dirty="0" err="1" smtClean="0"/>
              <a:t>project</a:t>
            </a:r>
            <a:r>
              <a:rPr lang="de-CH" altLang="en-US" sz="1600" dirty="0" smtClean="0"/>
              <a:t> design</a:t>
            </a:r>
          </a:p>
          <a:p>
            <a:pPr eaLnBrk="1" hangingPunct="1">
              <a:defRPr/>
            </a:pPr>
            <a:endParaRPr lang="de-CH" altLang="en-US" sz="1600" dirty="0"/>
          </a:p>
          <a:p>
            <a:pPr eaLnBrk="1" hangingPunct="1">
              <a:defRPr/>
            </a:pPr>
            <a:r>
              <a:rPr lang="de-CH" altLang="en-US" sz="1600" dirty="0" err="1" smtClean="0"/>
              <a:t>Involving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target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group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organizations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Coaches (Roma &amp; </a:t>
            </a:r>
            <a:r>
              <a:rPr lang="de-CH" altLang="en-US" sz="1600" dirty="0" err="1" smtClean="0"/>
              <a:t>Egiptians</a:t>
            </a:r>
            <a:r>
              <a:rPr lang="de-CH" altLang="en-US" sz="1600" dirty="0" smtClean="0"/>
              <a:t>)</a:t>
            </a:r>
          </a:p>
          <a:p>
            <a:pPr marL="0" indent="0" eaLnBrk="1" hangingPunct="1">
              <a:buNone/>
              <a:defRPr/>
            </a:pPr>
            <a:endParaRPr lang="de-CH" altLang="en-US" sz="1600" dirty="0" smtClean="0"/>
          </a:p>
          <a:p>
            <a:pPr eaLnBrk="1" hangingPunct="1">
              <a:defRPr/>
            </a:pPr>
            <a:r>
              <a:rPr lang="de-CH" altLang="en-US" sz="1600" dirty="0" smtClean="0"/>
              <a:t>Training </a:t>
            </a:r>
            <a:r>
              <a:rPr lang="de-CH" altLang="en-US" sz="1600" dirty="0" err="1" smtClean="0"/>
              <a:t>of</a:t>
            </a:r>
            <a:r>
              <a:rPr lang="de-CH" altLang="en-US" sz="1600" dirty="0" smtClean="0"/>
              <a:t> Coaches: Space </a:t>
            </a:r>
            <a:r>
              <a:rPr lang="de-CH" altLang="en-US" sz="1600" dirty="0" err="1" smtClean="0"/>
              <a:t>for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joint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reflection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project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development</a:t>
            </a:r>
            <a:endParaRPr lang="de-CH" altLang="en-US" sz="1600" dirty="0" smtClean="0"/>
          </a:p>
          <a:p>
            <a:pPr eaLnBrk="1" hangingPunct="1">
              <a:defRPr/>
            </a:pPr>
            <a:endParaRPr lang="de-CH" altLang="en-US" sz="1600" dirty="0"/>
          </a:p>
          <a:p>
            <a:pPr eaLnBrk="1" hangingPunct="1">
              <a:defRPr/>
            </a:pPr>
            <a:r>
              <a:rPr lang="de-CH" altLang="en-US" sz="1600" dirty="0" smtClean="0"/>
              <a:t>Involvement </a:t>
            </a:r>
            <a:r>
              <a:rPr lang="de-CH" altLang="en-US" sz="1600" dirty="0" err="1" smtClean="0"/>
              <a:t>of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participants</a:t>
            </a:r>
            <a:r>
              <a:rPr lang="de-CH" altLang="en-US" sz="1600" dirty="0" smtClean="0"/>
              <a:t> in </a:t>
            </a:r>
            <a:r>
              <a:rPr lang="de-CH" altLang="en-US" sz="1600" dirty="0" err="1" smtClean="0"/>
              <a:t>defining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their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interests</a:t>
            </a:r>
            <a:r>
              <a:rPr lang="de-CH" altLang="en-US" sz="1600" dirty="0" smtClean="0"/>
              <a:t>, </a:t>
            </a:r>
            <a:r>
              <a:rPr lang="de-CH" altLang="en-US" sz="1600" dirty="0" err="1" smtClean="0"/>
              <a:t>goals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activities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during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the</a:t>
            </a:r>
            <a:r>
              <a:rPr lang="de-CH" altLang="en-US" sz="1600" dirty="0" smtClean="0"/>
              <a:t> Coaching Cycle</a:t>
            </a:r>
          </a:p>
        </p:txBody>
      </p:sp>
    </p:spTree>
    <p:extLst>
      <p:ext uri="{BB962C8B-B14F-4D97-AF65-F5344CB8AC3E}">
        <p14:creationId xmlns:p14="http://schemas.microsoft.com/office/powerpoint/2010/main" val="22536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4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fld id="{A9D06EC1-808F-4D48-BBAF-0706E74ABF0E}" type="slidenum">
              <a:rPr lang="de-CH" altLang="en-US" sz="1000" smtClean="0"/>
              <a:pPr eaLnBrk="1" hangingPunct="1">
                <a:buFontTx/>
                <a:buNone/>
                <a:defRPr/>
              </a:pPr>
              <a:t>15</a:t>
            </a:fld>
            <a:r>
              <a:rPr lang="de-CH" altLang="en-US" sz="1000" smtClean="0"/>
              <a:t>, </a:t>
            </a:r>
            <a:fld id="{06D42887-238B-42FB-B518-8C2EA13297D6}" type="datetime4">
              <a:rPr lang="de-CH" altLang="en-US" sz="1000" smtClean="0"/>
              <a:pPr eaLnBrk="1" hangingPunct="1">
                <a:buFontTx/>
                <a:buNone/>
                <a:defRPr/>
              </a:pPr>
              <a:t>6. November 2019</a:t>
            </a:fld>
            <a:endParaRPr lang="de-CH" altLang="en-US" sz="10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69275" cy="865187"/>
          </a:xfrm>
        </p:spPr>
        <p:txBody>
          <a:bodyPr/>
          <a:lstStyle/>
          <a:p>
            <a:pPr>
              <a:defRPr/>
            </a:pPr>
            <a:r>
              <a:rPr lang="de-CH" dirty="0" err="1" smtClean="0"/>
              <a:t>Socio-cultural</a:t>
            </a:r>
            <a:r>
              <a:rPr lang="de-CH" dirty="0" smtClean="0"/>
              <a:t> </a:t>
            </a:r>
            <a:r>
              <a:rPr lang="de-CH" dirty="0" err="1"/>
              <a:t>a</a:t>
            </a:r>
            <a:r>
              <a:rPr lang="de-CH" dirty="0" err="1" smtClean="0"/>
              <a:t>pects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project</a:t>
            </a:r>
            <a:r>
              <a:rPr lang="de-CH" dirty="0" smtClean="0"/>
              <a:t>: Working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community</a:t>
            </a:r>
            <a:endParaRPr lang="de-CH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823"/>
            <a:ext cx="7920111" cy="3529013"/>
          </a:xfrm>
        </p:spPr>
        <p:txBody>
          <a:bodyPr/>
          <a:lstStyle/>
          <a:p>
            <a:pPr eaLnBrk="1" hangingPunct="1">
              <a:defRPr/>
            </a:pPr>
            <a:r>
              <a:rPr lang="de-CH" altLang="en-US" sz="1600" dirty="0" smtClean="0"/>
              <a:t>Involvement </a:t>
            </a:r>
            <a:r>
              <a:rPr lang="de-CH" altLang="en-US" sz="1600" dirty="0" err="1" smtClean="0"/>
              <a:t>of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Organizations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Communities in </a:t>
            </a:r>
            <a:r>
              <a:rPr lang="de-CH" altLang="en-US" sz="1600" dirty="0" err="1" smtClean="0"/>
              <a:t>the</a:t>
            </a:r>
            <a:r>
              <a:rPr lang="de-CH" altLang="en-US" sz="1600" dirty="0" smtClean="0"/>
              <a:t> initial </a:t>
            </a:r>
            <a:r>
              <a:rPr lang="de-CH" altLang="en-US" sz="1600" dirty="0" err="1" smtClean="0"/>
              <a:t>project</a:t>
            </a:r>
            <a:r>
              <a:rPr lang="de-CH" altLang="en-US" sz="1600" dirty="0" smtClean="0"/>
              <a:t> design</a:t>
            </a:r>
          </a:p>
          <a:p>
            <a:pPr eaLnBrk="1" hangingPunct="1">
              <a:defRPr/>
            </a:pPr>
            <a:endParaRPr lang="de-CH" altLang="en-US" sz="1600" dirty="0"/>
          </a:p>
          <a:p>
            <a:pPr eaLnBrk="1" hangingPunct="1">
              <a:defRPr/>
            </a:pPr>
            <a:r>
              <a:rPr lang="de-CH" altLang="en-US" sz="1600" dirty="0" smtClean="0"/>
              <a:t>Community </a:t>
            </a:r>
            <a:r>
              <a:rPr lang="de-CH" altLang="en-US" sz="1600" dirty="0" err="1" smtClean="0"/>
              <a:t>Activities</a:t>
            </a:r>
            <a:r>
              <a:rPr lang="de-CH" altLang="en-US" sz="1600" dirty="0" smtClean="0"/>
              <a:t>: Link </a:t>
            </a:r>
            <a:r>
              <a:rPr lang="de-CH" altLang="en-US" sz="1600" dirty="0" err="1" smtClean="0"/>
              <a:t>the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project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to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the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community</a:t>
            </a:r>
            <a:r>
              <a:rPr lang="de-CH" altLang="en-US" sz="1600" dirty="0" smtClean="0"/>
              <a:t>, </a:t>
            </a:r>
            <a:r>
              <a:rPr lang="de-CH" altLang="en-US" sz="1600" dirty="0" err="1" smtClean="0"/>
              <a:t>involve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community</a:t>
            </a:r>
            <a:r>
              <a:rPr lang="de-CH" altLang="en-US" sz="1600" dirty="0" smtClean="0"/>
              <a:t> in </a:t>
            </a:r>
            <a:r>
              <a:rPr lang="de-CH" altLang="en-US" sz="1600" dirty="0" err="1" smtClean="0"/>
              <a:t>project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activities</a:t>
            </a:r>
            <a:endParaRPr lang="de-CH" altLang="en-US" sz="1600" dirty="0" smtClean="0"/>
          </a:p>
          <a:p>
            <a:pPr marL="0" indent="0" eaLnBrk="1" hangingPunct="1">
              <a:buNone/>
              <a:defRPr/>
            </a:pPr>
            <a:endParaRPr lang="de-CH" altLang="en-US" sz="1600" dirty="0" smtClean="0"/>
          </a:p>
          <a:p>
            <a:pPr eaLnBrk="1" hangingPunct="1">
              <a:defRPr/>
            </a:pPr>
            <a:r>
              <a:rPr lang="de-CH" altLang="en-US" sz="1600" dirty="0" smtClean="0"/>
              <a:t>Training </a:t>
            </a:r>
            <a:r>
              <a:rPr lang="de-CH" altLang="en-US" sz="1600" dirty="0" err="1" smtClean="0"/>
              <a:t>of</a:t>
            </a:r>
            <a:r>
              <a:rPr lang="de-CH" altLang="en-US" sz="1600" dirty="0" smtClean="0"/>
              <a:t> Coaches: Space </a:t>
            </a:r>
            <a:r>
              <a:rPr lang="de-CH" altLang="en-US" sz="1600" dirty="0" err="1" smtClean="0"/>
              <a:t>for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joint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reflection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project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development</a:t>
            </a:r>
            <a:endParaRPr lang="de-CH" altLang="en-US" sz="1600" dirty="0" smtClean="0"/>
          </a:p>
          <a:p>
            <a:pPr eaLnBrk="1" hangingPunct="1">
              <a:defRPr/>
            </a:pPr>
            <a:endParaRPr lang="de-CH" altLang="en-US" sz="1600" dirty="0"/>
          </a:p>
          <a:p>
            <a:pPr eaLnBrk="1" hangingPunct="1">
              <a:defRPr/>
            </a:pPr>
            <a:r>
              <a:rPr lang="de-CH" altLang="en-US" sz="1600" dirty="0" smtClean="0"/>
              <a:t>Involvement </a:t>
            </a:r>
            <a:r>
              <a:rPr lang="de-CH" altLang="en-US" sz="1600" dirty="0" err="1" smtClean="0"/>
              <a:t>of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participants</a:t>
            </a:r>
            <a:r>
              <a:rPr lang="de-CH" altLang="en-US" sz="1600" dirty="0" smtClean="0"/>
              <a:t> in </a:t>
            </a:r>
            <a:r>
              <a:rPr lang="de-CH" altLang="en-US" sz="1600" dirty="0" err="1" smtClean="0"/>
              <a:t>defining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their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interests</a:t>
            </a:r>
            <a:r>
              <a:rPr lang="de-CH" altLang="en-US" sz="1600" dirty="0" smtClean="0"/>
              <a:t>, </a:t>
            </a:r>
            <a:r>
              <a:rPr lang="de-CH" altLang="en-US" sz="1600" dirty="0" err="1" smtClean="0"/>
              <a:t>goals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activities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during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the</a:t>
            </a:r>
            <a:r>
              <a:rPr lang="de-CH" altLang="en-US" sz="1600" dirty="0" smtClean="0"/>
              <a:t> Coaching Cycle</a:t>
            </a:r>
          </a:p>
        </p:txBody>
      </p:sp>
    </p:spTree>
    <p:extLst>
      <p:ext uri="{BB962C8B-B14F-4D97-AF65-F5344CB8AC3E}">
        <p14:creationId xmlns:p14="http://schemas.microsoft.com/office/powerpoint/2010/main" val="10414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Socio-cultural</a:t>
            </a:r>
            <a:r>
              <a:rPr lang="de-CH" dirty="0"/>
              <a:t> </a:t>
            </a:r>
            <a:r>
              <a:rPr lang="de-CH" dirty="0" err="1"/>
              <a:t>Apects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 smtClean="0"/>
              <a:t>project</a:t>
            </a:r>
            <a:r>
              <a:rPr lang="de-CH" dirty="0" smtClean="0"/>
              <a:t>: Empowerment</a:t>
            </a:r>
            <a:endParaRPr lang="de-CH" altLang="de-DE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fld id="{4B7394D6-FF50-4FF3-ADC2-F066BE804BA6}" type="slidenum">
              <a:rPr lang="de-CH" altLang="de-DE" sz="700" smtClean="0"/>
              <a:pPr eaLnBrk="1" hangingPunct="1">
                <a:buFontTx/>
                <a:buNone/>
              </a:pPr>
              <a:t>16</a:t>
            </a:fld>
            <a:r>
              <a:rPr lang="de-CH" altLang="de-DE" sz="700" dirty="0" smtClean="0"/>
              <a:t>, </a:t>
            </a:r>
            <a:fld id="{41C951B6-2D97-47B4-9FD1-479B7351DAF8}" type="datetime1">
              <a:rPr lang="de-CH" altLang="de-DE" sz="700" smtClean="0"/>
              <a:pPr eaLnBrk="1" hangingPunct="1">
                <a:buFontTx/>
                <a:buNone/>
              </a:pPr>
              <a:t>06.11.19</a:t>
            </a:fld>
            <a:endParaRPr lang="de-CH" altLang="de-DE" sz="7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Participants</a:t>
            </a:r>
            <a:r>
              <a:rPr lang="de-CH" dirty="0" smtClean="0"/>
              <a:t> </a:t>
            </a:r>
            <a:r>
              <a:rPr lang="de-CH" dirty="0" err="1" smtClean="0"/>
              <a:t>explore</a:t>
            </a:r>
            <a:r>
              <a:rPr lang="de-CH" dirty="0" smtClean="0"/>
              <a:t> </a:t>
            </a:r>
            <a:r>
              <a:rPr lang="de-CH" dirty="0" err="1" smtClean="0"/>
              <a:t>their</a:t>
            </a:r>
            <a:r>
              <a:rPr lang="de-CH" dirty="0" smtClean="0"/>
              <a:t> </a:t>
            </a:r>
            <a:r>
              <a:rPr lang="de-CH" dirty="0" err="1" smtClean="0"/>
              <a:t>interests</a:t>
            </a:r>
            <a:r>
              <a:rPr lang="de-CH" dirty="0" smtClean="0"/>
              <a:t>, </a:t>
            </a:r>
            <a:r>
              <a:rPr lang="de-CH" dirty="0" err="1" smtClean="0"/>
              <a:t>motivations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labour</a:t>
            </a:r>
            <a:r>
              <a:rPr lang="de-CH" dirty="0" smtClean="0"/>
              <a:t> </a:t>
            </a:r>
            <a:r>
              <a:rPr lang="de-CH" dirty="0" err="1" smtClean="0"/>
              <a:t>market</a:t>
            </a:r>
            <a:r>
              <a:rPr lang="de-CH" dirty="0" smtClean="0"/>
              <a:t> </a:t>
            </a:r>
            <a:r>
              <a:rPr lang="de-CH" dirty="0" err="1" smtClean="0"/>
              <a:t>situation</a:t>
            </a:r>
            <a:r>
              <a:rPr lang="de-CH" dirty="0" smtClean="0"/>
              <a:t> in a </a:t>
            </a:r>
            <a:r>
              <a:rPr lang="de-CH" dirty="0" err="1" smtClean="0"/>
              <a:t>group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individually</a:t>
            </a:r>
            <a:endParaRPr lang="de-CH" dirty="0" smtClean="0"/>
          </a:p>
          <a:p>
            <a:endParaRPr lang="de-CH" dirty="0"/>
          </a:p>
          <a:p>
            <a:r>
              <a:rPr lang="de-CH" dirty="0" err="1" smtClean="0"/>
              <a:t>Participants</a:t>
            </a:r>
            <a:r>
              <a:rPr lang="de-CH" dirty="0" smtClean="0"/>
              <a:t> </a:t>
            </a:r>
            <a:r>
              <a:rPr lang="de-CH" dirty="0" err="1" smtClean="0"/>
              <a:t>develop</a:t>
            </a:r>
            <a:r>
              <a:rPr lang="de-CH" dirty="0" smtClean="0"/>
              <a:t> a </a:t>
            </a:r>
            <a:r>
              <a:rPr lang="de-CH" dirty="0" err="1" smtClean="0"/>
              <a:t>realistic</a:t>
            </a:r>
            <a:r>
              <a:rPr lang="de-CH" dirty="0" smtClean="0"/>
              <a:t> </a:t>
            </a:r>
            <a:r>
              <a:rPr lang="de-CH" dirty="0" err="1" smtClean="0"/>
              <a:t>image</a:t>
            </a:r>
            <a:r>
              <a:rPr lang="de-CH" dirty="0" smtClean="0"/>
              <a:t> </a:t>
            </a:r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their</a:t>
            </a:r>
            <a:r>
              <a:rPr lang="de-CH" dirty="0" smtClean="0"/>
              <a:t> </a:t>
            </a:r>
            <a:r>
              <a:rPr lang="de-CH" dirty="0" err="1" smtClean="0"/>
              <a:t>situation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opportunities</a:t>
            </a:r>
            <a:endParaRPr lang="de-CH" dirty="0" smtClean="0"/>
          </a:p>
          <a:p>
            <a:endParaRPr lang="de-CH" dirty="0"/>
          </a:p>
          <a:p>
            <a:r>
              <a:rPr lang="de-CH" dirty="0" smtClean="0"/>
              <a:t>The </a:t>
            </a:r>
            <a:r>
              <a:rPr lang="de-CH" dirty="0" err="1" smtClean="0"/>
              <a:t>Participants</a:t>
            </a:r>
            <a:r>
              <a:rPr lang="de-CH" dirty="0" smtClean="0"/>
              <a:t> </a:t>
            </a:r>
            <a:r>
              <a:rPr lang="de-CH" dirty="0" err="1" smtClean="0"/>
              <a:t>choose</a:t>
            </a:r>
            <a:r>
              <a:rPr lang="de-CH" dirty="0" smtClean="0"/>
              <a:t> </a:t>
            </a:r>
            <a:r>
              <a:rPr lang="de-CH" dirty="0" err="1" smtClean="0"/>
              <a:t>their</a:t>
            </a:r>
            <a:r>
              <a:rPr lang="de-CH" dirty="0" smtClean="0"/>
              <a:t> </a:t>
            </a:r>
            <a:r>
              <a:rPr lang="de-CH" dirty="0" err="1" smtClean="0"/>
              <a:t>goals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activities</a:t>
            </a:r>
            <a:r>
              <a:rPr lang="de-CH" dirty="0" smtClean="0"/>
              <a:t> </a:t>
            </a:r>
            <a:r>
              <a:rPr lang="de-CH" dirty="0" err="1" smtClean="0"/>
              <a:t>according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their</a:t>
            </a:r>
            <a:r>
              <a:rPr lang="de-CH" dirty="0" smtClean="0"/>
              <a:t> </a:t>
            </a:r>
            <a:r>
              <a:rPr lang="de-CH" dirty="0" err="1" smtClean="0"/>
              <a:t>interests</a:t>
            </a:r>
            <a:endParaRPr lang="de-CH" dirty="0" smtClean="0"/>
          </a:p>
          <a:p>
            <a:endParaRPr lang="de-CH" dirty="0"/>
          </a:p>
          <a:p>
            <a:r>
              <a:rPr lang="de-CH" dirty="0" err="1" smtClean="0"/>
              <a:t>Reflect</a:t>
            </a:r>
            <a:r>
              <a:rPr lang="de-CH" dirty="0" smtClean="0"/>
              <a:t> </a:t>
            </a:r>
            <a:r>
              <a:rPr lang="de-CH" dirty="0" err="1"/>
              <a:t>experiences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marginalization</a:t>
            </a:r>
            <a:r>
              <a:rPr lang="de-CH" dirty="0"/>
              <a:t> in a </a:t>
            </a:r>
            <a:r>
              <a:rPr lang="de-CH" dirty="0" err="1"/>
              <a:t>group</a:t>
            </a:r>
            <a:endParaRPr lang="de-CH" dirty="0"/>
          </a:p>
          <a:p>
            <a:endParaRPr lang="de-CH" dirty="0"/>
          </a:p>
          <a:p>
            <a:r>
              <a:rPr lang="de-CH" dirty="0"/>
              <a:t>Find </a:t>
            </a:r>
            <a:r>
              <a:rPr lang="de-CH" dirty="0" err="1"/>
              <a:t>solutions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coping</a:t>
            </a:r>
            <a:r>
              <a:rPr lang="de-CH" dirty="0"/>
              <a:t> </a:t>
            </a:r>
            <a:r>
              <a:rPr lang="de-CH" dirty="0" err="1"/>
              <a:t>strategies</a:t>
            </a:r>
            <a:r>
              <a:rPr lang="de-CH" dirty="0"/>
              <a:t> </a:t>
            </a:r>
            <a:r>
              <a:rPr lang="de-CH" dirty="0" err="1" smtClean="0"/>
              <a:t>together</a:t>
            </a:r>
            <a:endParaRPr lang="de-CH" dirty="0" smtClean="0"/>
          </a:p>
          <a:p>
            <a:endParaRPr lang="de-CH" dirty="0"/>
          </a:p>
          <a:p>
            <a:r>
              <a:rPr lang="de-CH" dirty="0" smtClean="0"/>
              <a:t>Train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deal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deceptions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discrimating</a:t>
            </a:r>
            <a:r>
              <a:rPr lang="de-CH" dirty="0" smtClean="0"/>
              <a:t> </a:t>
            </a:r>
            <a:r>
              <a:rPr lang="de-CH" dirty="0" err="1" smtClean="0"/>
              <a:t>situations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group</a:t>
            </a:r>
            <a:endParaRPr lang="de-CH" dirty="0"/>
          </a:p>
          <a:p>
            <a:endParaRPr lang="de-CH" dirty="0"/>
          </a:p>
          <a:p>
            <a:r>
              <a:rPr lang="de-CH" dirty="0"/>
              <a:t>Coaches </a:t>
            </a:r>
            <a:r>
              <a:rPr lang="de-CH" dirty="0" err="1"/>
              <a:t>facilitate</a:t>
            </a:r>
            <a:r>
              <a:rPr lang="de-CH" dirty="0"/>
              <a:t> </a:t>
            </a:r>
            <a:r>
              <a:rPr lang="de-CH" dirty="0" err="1"/>
              <a:t>direct</a:t>
            </a:r>
            <a:r>
              <a:rPr lang="de-CH" dirty="0"/>
              <a:t> </a:t>
            </a:r>
            <a:r>
              <a:rPr lang="de-CH" dirty="0" err="1"/>
              <a:t>contact</a:t>
            </a:r>
            <a:r>
              <a:rPr lang="de-CH" dirty="0"/>
              <a:t> 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dirty="0" err="1"/>
              <a:t>business</a:t>
            </a:r>
            <a:r>
              <a:rPr lang="de-CH" dirty="0"/>
              <a:t> </a:t>
            </a:r>
            <a:r>
              <a:rPr lang="de-CH" dirty="0" err="1"/>
              <a:t>owners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 smtClean="0"/>
              <a:t>participants</a:t>
            </a: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26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smtClean="0"/>
              <a:t>Workshop Content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fld id="{4B7394D6-FF50-4FF3-ADC2-F066BE804BA6}" type="slidenum">
              <a:rPr lang="de-CH" altLang="de-DE" sz="700" smtClean="0"/>
              <a:pPr eaLnBrk="1" hangingPunct="1">
                <a:buFontTx/>
                <a:buNone/>
              </a:pPr>
              <a:t>2</a:t>
            </a:fld>
            <a:r>
              <a:rPr lang="de-CH" altLang="de-DE" sz="700" dirty="0" smtClean="0"/>
              <a:t>, </a:t>
            </a:r>
            <a:fld id="{41C951B6-2D97-47B4-9FD1-479B7351DAF8}" type="datetime1">
              <a:rPr lang="de-CH" altLang="de-DE" sz="700" smtClean="0"/>
              <a:pPr eaLnBrk="1" hangingPunct="1">
                <a:buFontTx/>
                <a:buNone/>
              </a:pPr>
              <a:t>06.11.19</a:t>
            </a:fld>
            <a:endParaRPr lang="de-CH" altLang="de-DE" sz="7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755576" y="1628800"/>
            <a:ext cx="72728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de-CH" dirty="0" smtClean="0"/>
          </a:p>
          <a:p>
            <a:pPr marL="457200" indent="-457200">
              <a:buAutoNum type="arabicPeriod"/>
            </a:pPr>
            <a:r>
              <a:rPr lang="de-CH" dirty="0" smtClean="0"/>
              <a:t>The </a:t>
            </a:r>
            <a:r>
              <a:rPr lang="de-CH" dirty="0" err="1" smtClean="0"/>
              <a:t>Albanian</a:t>
            </a:r>
            <a:r>
              <a:rPr lang="de-CH" dirty="0" smtClean="0"/>
              <a:t> </a:t>
            </a:r>
            <a:r>
              <a:rPr lang="de-CH" dirty="0" err="1" smtClean="0"/>
              <a:t>Context</a:t>
            </a:r>
            <a:endParaRPr lang="de-CH" dirty="0" smtClean="0"/>
          </a:p>
          <a:p>
            <a:pPr marL="457200" indent="-457200">
              <a:buAutoNum type="arabicPeriod"/>
            </a:pPr>
            <a:endParaRPr lang="de-CH" dirty="0"/>
          </a:p>
          <a:p>
            <a:pPr marL="457200" indent="-457200">
              <a:buAutoNum type="arabicPeriod"/>
            </a:pPr>
            <a:r>
              <a:rPr lang="de-CH" dirty="0" smtClean="0"/>
              <a:t>The </a:t>
            </a:r>
            <a:r>
              <a:rPr lang="de-CH" dirty="0"/>
              <a:t>Coaching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Employment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Entrepreneurship Project</a:t>
            </a:r>
          </a:p>
          <a:p>
            <a:endParaRPr lang="de-CH" dirty="0"/>
          </a:p>
          <a:p>
            <a:pPr marL="457200" indent="-457200">
              <a:buAutoNum type="arabicPeriod" startAt="3"/>
            </a:pPr>
            <a:r>
              <a:rPr lang="de-CH" dirty="0" smtClean="0"/>
              <a:t>Coaching </a:t>
            </a:r>
            <a:r>
              <a:rPr lang="de-CH" dirty="0" err="1" smtClean="0"/>
              <a:t>Cycles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Training </a:t>
            </a:r>
            <a:r>
              <a:rPr lang="de-CH" dirty="0" err="1" smtClean="0"/>
              <a:t>of</a:t>
            </a:r>
            <a:r>
              <a:rPr lang="de-CH" dirty="0" smtClean="0"/>
              <a:t> Coaches</a:t>
            </a:r>
          </a:p>
          <a:p>
            <a:pPr marL="457200" indent="-457200">
              <a:buAutoNum type="arabicPeriod" startAt="3"/>
            </a:pPr>
            <a:endParaRPr lang="de-CH" dirty="0"/>
          </a:p>
          <a:p>
            <a:pPr marL="457200" indent="-457200">
              <a:buAutoNum type="arabicPeriod" startAt="3"/>
            </a:pPr>
            <a:r>
              <a:rPr lang="de-CH" dirty="0" err="1" smtClean="0"/>
              <a:t>Socio-cultural</a:t>
            </a:r>
            <a:r>
              <a:rPr lang="de-CH" dirty="0" smtClean="0"/>
              <a:t> </a:t>
            </a:r>
            <a:r>
              <a:rPr lang="de-CH" dirty="0" err="1" smtClean="0"/>
              <a:t>Aspects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project</a:t>
            </a:r>
            <a:endParaRPr lang="de-CH" dirty="0" smtClean="0"/>
          </a:p>
          <a:p>
            <a:pPr marL="342900" indent="-342900">
              <a:buFontTx/>
              <a:buChar char="-"/>
            </a:pPr>
            <a:r>
              <a:rPr lang="de-CH" dirty="0" smtClean="0"/>
              <a:t>Group </a:t>
            </a:r>
            <a:r>
              <a:rPr lang="de-CH" dirty="0" err="1" smtClean="0"/>
              <a:t>Interventions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a </a:t>
            </a:r>
            <a:r>
              <a:rPr lang="de-CH" dirty="0" err="1" smtClean="0"/>
              <a:t>core</a:t>
            </a:r>
            <a:r>
              <a:rPr lang="de-CH" dirty="0" smtClean="0"/>
              <a:t> </a:t>
            </a:r>
            <a:r>
              <a:rPr lang="de-CH" dirty="0" err="1" smtClean="0"/>
              <a:t>element</a:t>
            </a:r>
            <a:endParaRPr lang="de-CH" dirty="0" smtClean="0"/>
          </a:p>
          <a:p>
            <a:pPr marL="342900" indent="-342900">
              <a:buFontTx/>
              <a:buChar char="-"/>
            </a:pPr>
            <a:r>
              <a:rPr lang="de-CH" dirty="0" err="1" smtClean="0"/>
              <a:t>Participatory</a:t>
            </a:r>
            <a:r>
              <a:rPr lang="de-CH" dirty="0" smtClean="0"/>
              <a:t> </a:t>
            </a:r>
            <a:r>
              <a:rPr lang="de-CH" dirty="0" err="1" smtClean="0"/>
              <a:t>project</a:t>
            </a:r>
            <a:r>
              <a:rPr lang="de-CH" dirty="0" smtClean="0"/>
              <a:t> </a:t>
            </a:r>
            <a:r>
              <a:rPr lang="de-CH" dirty="0" err="1" smtClean="0"/>
              <a:t>development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implementation</a:t>
            </a:r>
            <a:endParaRPr lang="de-CH" dirty="0" smtClean="0"/>
          </a:p>
          <a:p>
            <a:pPr marL="342900" indent="-342900">
              <a:buFontTx/>
              <a:buChar char="-"/>
            </a:pPr>
            <a:r>
              <a:rPr lang="de-CH" dirty="0" err="1" smtClean="0"/>
              <a:t>Empowerment</a:t>
            </a: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65412"/>
            <a:ext cx="6344779" cy="4758584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err="1" smtClean="0"/>
              <a:t>Albanian</a:t>
            </a:r>
            <a:r>
              <a:rPr lang="de-CH" altLang="de-DE" dirty="0" smtClean="0"/>
              <a:t> Kontext: </a:t>
            </a:r>
            <a:r>
              <a:rPr lang="de-CH" altLang="de-DE" dirty="0" err="1" smtClean="0"/>
              <a:t>political</a:t>
            </a:r>
            <a:r>
              <a:rPr lang="de-CH" altLang="de-DE" dirty="0" smtClean="0"/>
              <a:t> Transition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fld id="{4B7394D6-FF50-4FF3-ADC2-F066BE804BA6}" type="slidenum">
              <a:rPr lang="de-CH" altLang="de-DE" sz="700" smtClean="0"/>
              <a:pPr eaLnBrk="1" hangingPunct="1">
                <a:buFontTx/>
                <a:buNone/>
              </a:pPr>
              <a:t>3</a:t>
            </a:fld>
            <a:r>
              <a:rPr lang="de-CH" altLang="de-DE" sz="700" dirty="0" smtClean="0"/>
              <a:t>, </a:t>
            </a:r>
            <a:fld id="{41C951B6-2D97-47B4-9FD1-479B7351DAF8}" type="datetime1">
              <a:rPr lang="de-CH" altLang="de-DE" sz="700" smtClean="0"/>
              <a:pPr eaLnBrk="1" hangingPunct="1">
                <a:buFontTx/>
                <a:buNone/>
              </a:pPr>
              <a:t>06.11.19</a:t>
            </a:fld>
            <a:endParaRPr lang="de-CH" altLang="de-DE" sz="700" dirty="0" smtClean="0"/>
          </a:p>
        </p:txBody>
      </p:sp>
    </p:spTree>
    <p:extLst>
      <p:ext uri="{BB962C8B-B14F-4D97-AF65-F5344CB8AC3E}">
        <p14:creationId xmlns:p14="http://schemas.microsoft.com/office/powerpoint/2010/main" val="31397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smtClean="0"/>
              <a:t>Political </a:t>
            </a:r>
            <a:r>
              <a:rPr lang="de-CH" altLang="de-DE" dirty="0" err="1" smtClean="0"/>
              <a:t>transition</a:t>
            </a:r>
            <a:endParaRPr lang="de-CH" altLang="de-DE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CH" altLang="en-US" b="1" dirty="0" err="1" smtClean="0"/>
              <a:t>Typical</a:t>
            </a:r>
            <a:r>
              <a:rPr lang="de-CH" altLang="en-US" b="1" dirty="0" smtClean="0"/>
              <a:t> </a:t>
            </a:r>
            <a:r>
              <a:rPr lang="de-CH" altLang="en-US" b="1" dirty="0" err="1" smtClean="0"/>
              <a:t>elements</a:t>
            </a:r>
            <a:r>
              <a:rPr lang="de-CH" altLang="en-US" b="1" dirty="0" smtClean="0"/>
              <a:t> </a:t>
            </a:r>
            <a:r>
              <a:rPr lang="de-CH" altLang="en-US" b="1" dirty="0" err="1" smtClean="0"/>
              <a:t>of</a:t>
            </a:r>
            <a:r>
              <a:rPr lang="de-CH" altLang="en-US" b="1" dirty="0" smtClean="0"/>
              <a:t> </a:t>
            </a:r>
            <a:r>
              <a:rPr lang="de-CH" altLang="en-US" b="1" dirty="0" err="1" smtClean="0"/>
              <a:t>eastern</a:t>
            </a:r>
            <a:r>
              <a:rPr lang="de-CH" altLang="en-US" b="1" dirty="0" smtClean="0"/>
              <a:t> </a:t>
            </a:r>
            <a:r>
              <a:rPr lang="de-CH" altLang="en-US" b="1" dirty="0" err="1" smtClean="0"/>
              <a:t>european</a:t>
            </a:r>
            <a:r>
              <a:rPr lang="de-CH" altLang="en-US" b="1" dirty="0" smtClean="0"/>
              <a:t> </a:t>
            </a:r>
            <a:r>
              <a:rPr lang="de-CH" altLang="en-US" b="1" dirty="0" err="1" smtClean="0"/>
              <a:t>transition</a:t>
            </a:r>
            <a:r>
              <a:rPr lang="de-CH" altLang="en-US" b="1" dirty="0" smtClean="0"/>
              <a:t> </a:t>
            </a:r>
            <a:r>
              <a:rPr lang="de-CH" altLang="en-US" dirty="0"/>
              <a:t>(</a:t>
            </a:r>
            <a:r>
              <a:rPr lang="de-CH" altLang="en-US" dirty="0" err="1"/>
              <a:t>cp</a:t>
            </a:r>
            <a:r>
              <a:rPr lang="de-CH" altLang="en-US" dirty="0"/>
              <a:t>. Egger 2006</a:t>
            </a:r>
            <a:r>
              <a:rPr lang="de-CH" altLang="en-US" dirty="0" smtClean="0"/>
              <a:t>)</a:t>
            </a:r>
            <a:br>
              <a:rPr lang="de-CH" altLang="en-US" dirty="0" smtClean="0"/>
            </a:br>
            <a:endParaRPr lang="de-CH" altLang="en-US" dirty="0" smtClean="0"/>
          </a:p>
          <a:p>
            <a:pPr marL="0" indent="0">
              <a:buNone/>
              <a:defRPr/>
            </a:pPr>
            <a:r>
              <a:rPr lang="de-CH" altLang="en-US" dirty="0" smtClean="0"/>
              <a:t>Abrupt </a:t>
            </a:r>
            <a:r>
              <a:rPr lang="de-CH" altLang="en-US" dirty="0" err="1" smtClean="0"/>
              <a:t>change</a:t>
            </a:r>
            <a:r>
              <a:rPr lang="de-CH" altLang="en-US" dirty="0" smtClean="0"/>
              <a:t> end </a:t>
            </a:r>
            <a:r>
              <a:rPr lang="de-CH" altLang="en-US" dirty="0" err="1" smtClean="0"/>
              <a:t>of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the</a:t>
            </a:r>
            <a:r>
              <a:rPr lang="de-CH" altLang="en-US" dirty="0" smtClean="0"/>
              <a:t> 80s </a:t>
            </a:r>
            <a:r>
              <a:rPr lang="de-CH" altLang="en-US" dirty="0" err="1" smtClean="0"/>
              <a:t>and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beginning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of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the</a:t>
            </a:r>
            <a:r>
              <a:rPr lang="de-CH" altLang="en-US" dirty="0" smtClean="0"/>
              <a:t> 90s</a:t>
            </a:r>
            <a:endParaRPr lang="de-CH" altLang="en-US" dirty="0"/>
          </a:p>
          <a:p>
            <a:pPr>
              <a:defRPr/>
            </a:pPr>
            <a:endParaRPr lang="de-CH" altLang="en-US" dirty="0"/>
          </a:p>
          <a:p>
            <a:pPr marL="0" indent="0">
              <a:buNone/>
              <a:defRPr/>
            </a:pPr>
            <a:r>
              <a:rPr lang="de-CH" altLang="en-US" dirty="0" err="1" smtClean="0"/>
              <a:t>little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political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opposition</a:t>
            </a:r>
            <a:endParaRPr lang="de-CH" altLang="en-US" dirty="0" smtClean="0"/>
          </a:p>
          <a:p>
            <a:pPr marL="0" indent="0">
              <a:buNone/>
              <a:defRPr/>
            </a:pPr>
            <a:endParaRPr lang="de-CH" altLang="en-US" dirty="0"/>
          </a:p>
          <a:p>
            <a:pPr marL="0" indent="0">
              <a:buNone/>
              <a:defRPr/>
            </a:pPr>
            <a:r>
              <a:rPr lang="de-CH" altLang="en-US" dirty="0" err="1" smtClean="0"/>
              <a:t>Only</a:t>
            </a:r>
            <a:r>
              <a:rPr lang="de-CH" altLang="en-US" dirty="0" smtClean="0"/>
              <a:t> a </a:t>
            </a:r>
            <a:r>
              <a:rPr lang="de-CH" altLang="en-US" dirty="0" err="1" smtClean="0"/>
              <a:t>few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civil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society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organisations</a:t>
            </a:r>
            <a:endParaRPr lang="de-CH" altLang="en-US" dirty="0"/>
          </a:p>
          <a:p>
            <a:pPr marL="0" indent="0">
              <a:buNone/>
              <a:defRPr/>
            </a:pPr>
            <a:endParaRPr lang="de-CH" altLang="en-US" dirty="0" smtClean="0"/>
          </a:p>
          <a:p>
            <a:pPr marL="0" indent="0">
              <a:buNone/>
              <a:defRPr/>
            </a:pPr>
            <a:r>
              <a:rPr lang="de-CH" altLang="en-US" dirty="0" smtClean="0"/>
              <a:t>Top-down </a:t>
            </a:r>
            <a:r>
              <a:rPr lang="de-CH" altLang="en-US" dirty="0" err="1" smtClean="0"/>
              <a:t>set-up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of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democratic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structures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and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institutions</a:t>
            </a:r>
            <a:endParaRPr lang="de-CH" altLang="en-US" dirty="0" smtClean="0"/>
          </a:p>
          <a:p>
            <a:pPr marL="0" indent="0">
              <a:buNone/>
              <a:defRPr/>
            </a:pPr>
            <a:endParaRPr lang="de-CH" altLang="en-US" dirty="0"/>
          </a:p>
          <a:p>
            <a:pPr marL="0" indent="0">
              <a:buNone/>
              <a:defRPr/>
            </a:pPr>
            <a:r>
              <a:rPr lang="de-CH" altLang="en-US" dirty="0" err="1" smtClean="0"/>
              <a:t>Staff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consistency</a:t>
            </a:r>
            <a:r>
              <a:rPr lang="de-CH" altLang="en-US" dirty="0" smtClean="0"/>
              <a:t> in </a:t>
            </a:r>
            <a:r>
              <a:rPr lang="de-CH" altLang="en-US" dirty="0" err="1" smtClean="0"/>
              <a:t>public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organisations</a:t>
            </a:r>
            <a:r>
              <a:rPr lang="de-CH" altLang="en-US" dirty="0" smtClean="0"/>
              <a:t> </a:t>
            </a:r>
            <a:r>
              <a:rPr lang="de-CH" altLang="en-US" dirty="0" smtClean="0">
                <a:sym typeface="Wingdings" pitchFamily="2" charset="2"/>
              </a:rPr>
              <a:t> </a:t>
            </a:r>
            <a:r>
              <a:rPr lang="de-CH" altLang="en-US" dirty="0" err="1" smtClean="0">
                <a:sym typeface="Wingdings" pitchFamily="2" charset="2"/>
              </a:rPr>
              <a:t>existing</a:t>
            </a:r>
            <a:r>
              <a:rPr lang="de-CH" altLang="en-US" dirty="0" smtClean="0">
                <a:sym typeface="Wingdings" pitchFamily="2" charset="2"/>
              </a:rPr>
              <a:t> </a:t>
            </a:r>
            <a:r>
              <a:rPr lang="de-CH" altLang="en-US" dirty="0" err="1" smtClean="0">
                <a:sym typeface="Wingdings" pitchFamily="2" charset="2"/>
              </a:rPr>
              <a:t>insider</a:t>
            </a:r>
            <a:r>
              <a:rPr lang="de-CH" altLang="en-US" dirty="0" smtClean="0">
                <a:sym typeface="Wingdings" pitchFamily="2" charset="2"/>
              </a:rPr>
              <a:t> </a:t>
            </a:r>
            <a:r>
              <a:rPr lang="de-CH" altLang="en-US" dirty="0" err="1" smtClean="0">
                <a:sym typeface="Wingdings" pitchFamily="2" charset="2"/>
              </a:rPr>
              <a:t>relationships</a:t>
            </a:r>
            <a:r>
              <a:rPr lang="de-CH" altLang="en-US" dirty="0" smtClean="0">
                <a:sym typeface="Wingdings" pitchFamily="2" charset="2"/>
              </a:rPr>
              <a:t> </a:t>
            </a:r>
            <a:br>
              <a:rPr lang="de-CH" altLang="en-US" dirty="0" smtClean="0">
                <a:sym typeface="Wingdings" pitchFamily="2" charset="2"/>
              </a:rPr>
            </a:br>
            <a:r>
              <a:rPr lang="de-CH" altLang="en-US" dirty="0" smtClean="0">
                <a:sym typeface="Wingdings" pitchFamily="2" charset="2"/>
              </a:rPr>
              <a:t> </a:t>
            </a:r>
            <a:r>
              <a:rPr lang="de-CH" altLang="en-US" dirty="0" err="1" smtClean="0">
                <a:sym typeface="Wingdings" pitchFamily="2" charset="2"/>
              </a:rPr>
              <a:t>little</a:t>
            </a:r>
            <a:r>
              <a:rPr lang="de-CH" altLang="en-US" dirty="0" smtClean="0">
                <a:sym typeface="Wingdings" pitchFamily="2" charset="2"/>
              </a:rPr>
              <a:t> </a:t>
            </a:r>
            <a:r>
              <a:rPr lang="de-CH" altLang="en-US" dirty="0" err="1" smtClean="0">
                <a:sym typeface="Wingdings" pitchFamily="2" charset="2"/>
              </a:rPr>
              <a:t>political</a:t>
            </a:r>
            <a:r>
              <a:rPr lang="de-CH" altLang="en-US" dirty="0" smtClean="0">
                <a:sym typeface="Wingdings" pitchFamily="2" charset="2"/>
              </a:rPr>
              <a:t> </a:t>
            </a:r>
            <a:r>
              <a:rPr lang="de-CH" altLang="en-US" dirty="0" err="1" smtClean="0">
                <a:sym typeface="Wingdings" pitchFamily="2" charset="2"/>
              </a:rPr>
              <a:t>changes</a:t>
            </a:r>
            <a:endParaRPr lang="de-CH" altLang="en-US" dirty="0" smtClean="0">
              <a:sym typeface="Wingdings" pitchFamily="2" charset="2"/>
            </a:endParaRPr>
          </a:p>
          <a:p>
            <a:pPr marL="0" indent="0">
              <a:buNone/>
              <a:defRPr/>
            </a:pPr>
            <a:endParaRPr lang="de-CH" altLang="en-US" dirty="0">
              <a:sym typeface="Wingdings" pitchFamily="2" charset="2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fld id="{4B7394D6-FF50-4FF3-ADC2-F066BE804BA6}" type="slidenum">
              <a:rPr lang="de-CH" altLang="de-DE" sz="700" smtClean="0"/>
              <a:pPr eaLnBrk="1" hangingPunct="1">
                <a:buFontTx/>
                <a:buNone/>
              </a:pPr>
              <a:t>4</a:t>
            </a:fld>
            <a:r>
              <a:rPr lang="de-CH" altLang="de-DE" sz="700" dirty="0" smtClean="0"/>
              <a:t>, </a:t>
            </a:r>
            <a:fld id="{41C951B6-2D97-47B4-9FD1-479B7351DAF8}" type="datetime1">
              <a:rPr lang="de-CH" altLang="de-DE" sz="700" smtClean="0"/>
              <a:pPr eaLnBrk="1" hangingPunct="1">
                <a:buFontTx/>
                <a:buNone/>
              </a:pPr>
              <a:t>06.11.19</a:t>
            </a:fld>
            <a:endParaRPr lang="de-CH" altLang="de-DE" sz="700" dirty="0" smtClean="0"/>
          </a:p>
        </p:txBody>
      </p:sp>
    </p:spTree>
    <p:extLst>
      <p:ext uri="{BB962C8B-B14F-4D97-AF65-F5344CB8AC3E}">
        <p14:creationId xmlns:p14="http://schemas.microsoft.com/office/powerpoint/2010/main" val="89935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err="1" smtClean="0"/>
              <a:t>economical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transition</a:t>
            </a:r>
            <a:endParaRPr lang="de-CH" altLang="de-DE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altLang="de-DE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fld id="{4B7394D6-FF50-4FF3-ADC2-F066BE804BA6}" type="slidenum">
              <a:rPr lang="de-CH" altLang="de-DE" sz="700" smtClean="0"/>
              <a:pPr eaLnBrk="1" hangingPunct="1">
                <a:buFontTx/>
                <a:buNone/>
              </a:pPr>
              <a:t>5</a:t>
            </a:fld>
            <a:r>
              <a:rPr lang="de-CH" altLang="de-DE" sz="700" dirty="0" smtClean="0"/>
              <a:t>, </a:t>
            </a:r>
            <a:fld id="{41C951B6-2D97-47B4-9FD1-479B7351DAF8}" type="datetime1">
              <a:rPr lang="de-CH" altLang="de-DE" sz="700" smtClean="0"/>
              <a:pPr eaLnBrk="1" hangingPunct="1">
                <a:buFontTx/>
                <a:buNone/>
              </a:pPr>
              <a:t>06.11.19</a:t>
            </a:fld>
            <a:endParaRPr lang="de-CH" altLang="de-DE" sz="700" dirty="0" smtClean="0"/>
          </a:p>
        </p:txBody>
      </p:sp>
      <p:pic>
        <p:nvPicPr>
          <p:cNvPr id="6" name="Bild 1" descr="ruinen Elbas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7" y="1821585"/>
            <a:ext cx="6120680" cy="459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1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err="1" smtClean="0"/>
              <a:t>social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transition</a:t>
            </a:r>
            <a:r>
              <a:rPr lang="de-CH" altLang="de-DE" dirty="0" smtClean="0"/>
              <a:t>, </a:t>
            </a:r>
            <a:r>
              <a:rPr lang="de-CH" altLang="de-DE" dirty="0" err="1" smtClean="0"/>
              <a:t>marginalized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groups</a:t>
            </a:r>
            <a:endParaRPr lang="de-CH" altLang="de-DE" dirty="0" smtClean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5905500" cy="4000500"/>
          </a:xfrm>
        </p:spPr>
      </p:pic>
      <p:sp>
        <p:nvSpPr>
          <p:cNvPr id="4100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fld id="{4B7394D6-FF50-4FF3-ADC2-F066BE804BA6}" type="slidenum">
              <a:rPr lang="de-CH" altLang="de-DE" sz="700" smtClean="0"/>
              <a:pPr eaLnBrk="1" hangingPunct="1">
                <a:buFontTx/>
                <a:buNone/>
              </a:pPr>
              <a:t>6</a:t>
            </a:fld>
            <a:r>
              <a:rPr lang="de-CH" altLang="de-DE" sz="700" dirty="0" smtClean="0"/>
              <a:t>, </a:t>
            </a:r>
            <a:fld id="{41C951B6-2D97-47B4-9FD1-479B7351DAF8}" type="datetime1">
              <a:rPr lang="de-CH" altLang="de-DE" sz="700" smtClean="0"/>
              <a:pPr eaLnBrk="1" hangingPunct="1">
                <a:buFontTx/>
                <a:buNone/>
              </a:pPr>
              <a:t>06.11.19</a:t>
            </a:fld>
            <a:endParaRPr lang="de-CH" altLang="de-DE" sz="700" dirty="0" smtClean="0"/>
          </a:p>
        </p:txBody>
      </p:sp>
    </p:spTree>
    <p:extLst>
      <p:ext uri="{BB962C8B-B14F-4D97-AF65-F5344CB8AC3E}">
        <p14:creationId xmlns:p14="http://schemas.microsoft.com/office/powerpoint/2010/main" val="32773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Roma</a:t>
            </a:r>
            <a:r>
              <a:rPr lang="de-CH" altLang="de-DE" dirty="0" smtClean="0"/>
              <a:t> in </a:t>
            </a:r>
            <a:r>
              <a:rPr lang="de-CH" altLang="de-DE" dirty="0" err="1" smtClean="0"/>
              <a:t>Albania</a:t>
            </a:r>
            <a:endParaRPr lang="de-CH" altLang="de-DE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fld id="{4B7394D6-FF50-4FF3-ADC2-F066BE804BA6}" type="slidenum">
              <a:rPr lang="de-CH" altLang="de-DE" sz="700" smtClean="0"/>
              <a:pPr eaLnBrk="1" hangingPunct="1">
                <a:buFontTx/>
                <a:buNone/>
              </a:pPr>
              <a:t>7</a:t>
            </a:fld>
            <a:r>
              <a:rPr lang="de-CH" altLang="de-DE" sz="700" dirty="0" smtClean="0"/>
              <a:t>, </a:t>
            </a:r>
            <a:fld id="{41C951B6-2D97-47B4-9FD1-479B7351DAF8}" type="datetime1">
              <a:rPr lang="de-CH" altLang="de-DE" sz="700" smtClean="0"/>
              <a:pPr eaLnBrk="1" hangingPunct="1">
                <a:buFontTx/>
                <a:buNone/>
              </a:pPr>
              <a:t>06.11.19</a:t>
            </a:fld>
            <a:endParaRPr lang="de-CH" altLang="de-DE" sz="7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 smtClean="0"/>
              <a:t>Approx</a:t>
            </a:r>
            <a:r>
              <a:rPr lang="de-CH" dirty="0" smtClean="0"/>
              <a:t>. 95’000 – 150’000 (3-4%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Albanian</a:t>
            </a:r>
            <a:r>
              <a:rPr lang="de-CH" dirty="0" smtClean="0"/>
              <a:t> </a:t>
            </a:r>
            <a:r>
              <a:rPr lang="de-CH" dirty="0" err="1" smtClean="0"/>
              <a:t>population</a:t>
            </a:r>
            <a:r>
              <a:rPr lang="de-CH" dirty="0" smtClean="0"/>
              <a:t>)</a:t>
            </a:r>
            <a:br>
              <a:rPr lang="de-CH" dirty="0" smtClean="0"/>
            </a:b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High </a:t>
            </a:r>
            <a:r>
              <a:rPr lang="de-CH" dirty="0" err="1" smtClean="0"/>
              <a:t>level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poverty</a:t>
            </a:r>
            <a:r>
              <a:rPr lang="de-CH" dirty="0" smtClean="0"/>
              <a:t> (</a:t>
            </a:r>
            <a:r>
              <a:rPr lang="de-CH" dirty="0" err="1" smtClean="0"/>
              <a:t>Unicef</a:t>
            </a:r>
            <a:r>
              <a:rPr lang="de-CH" dirty="0" smtClean="0"/>
              <a:t> 2007): </a:t>
            </a:r>
          </a:p>
          <a:p>
            <a:r>
              <a:rPr lang="de-CH" dirty="0" smtClean="0"/>
              <a:t>78%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Roma live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less</a:t>
            </a:r>
            <a:r>
              <a:rPr lang="de-CH" dirty="0" smtClean="0"/>
              <a:t> </a:t>
            </a:r>
            <a:r>
              <a:rPr lang="de-CH" dirty="0" err="1" smtClean="0"/>
              <a:t>then</a:t>
            </a:r>
            <a:r>
              <a:rPr lang="de-CH" dirty="0" smtClean="0"/>
              <a:t> € 100 / </a:t>
            </a:r>
            <a:r>
              <a:rPr lang="de-CH" dirty="0" err="1" smtClean="0"/>
              <a:t>months</a:t>
            </a:r>
            <a:r>
              <a:rPr lang="de-CH" dirty="0" smtClean="0"/>
              <a:t>. </a:t>
            </a:r>
          </a:p>
          <a:p>
            <a:r>
              <a:rPr lang="de-CH" dirty="0" err="1" smtClean="0"/>
              <a:t>Estimated</a:t>
            </a:r>
            <a:r>
              <a:rPr lang="de-CH" dirty="0" smtClean="0"/>
              <a:t> </a:t>
            </a:r>
            <a:r>
              <a:rPr lang="de-CH" dirty="0" err="1" smtClean="0"/>
              <a:t>unemployment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75% (EU-Average: 65%).</a:t>
            </a:r>
          </a:p>
          <a:p>
            <a:pPr marL="0" indent="0">
              <a:buNone/>
            </a:pPr>
            <a:r>
              <a:rPr lang="de-CH" dirty="0" smtClean="0"/>
              <a:t>- Roma </a:t>
            </a:r>
            <a:r>
              <a:rPr lang="de-CH" dirty="0" err="1" smtClean="0"/>
              <a:t>face</a:t>
            </a:r>
            <a:r>
              <a:rPr lang="de-CH" dirty="0" smtClean="0"/>
              <a:t> </a:t>
            </a:r>
            <a:r>
              <a:rPr lang="de-CH" dirty="0" err="1" smtClean="0"/>
              <a:t>discrimination</a:t>
            </a:r>
            <a:r>
              <a:rPr lang="de-CH" dirty="0" smtClean="0"/>
              <a:t> on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labour</a:t>
            </a:r>
            <a:r>
              <a:rPr lang="de-CH" dirty="0" smtClean="0"/>
              <a:t> </a:t>
            </a:r>
            <a:r>
              <a:rPr lang="de-CH" dirty="0" err="1" smtClean="0"/>
              <a:t>market</a:t>
            </a:r>
            <a:r>
              <a:rPr lang="de-CH" dirty="0" smtClean="0"/>
              <a:t>.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Education: </a:t>
            </a:r>
          </a:p>
          <a:p>
            <a:pPr marL="0" indent="0">
              <a:buNone/>
            </a:pPr>
            <a:r>
              <a:rPr lang="de-CH" altLang="en-US" dirty="0" err="1" smtClean="0"/>
              <a:t>Only</a:t>
            </a:r>
            <a:r>
              <a:rPr lang="de-CH" altLang="en-US" dirty="0" smtClean="0"/>
              <a:t> </a:t>
            </a:r>
            <a:r>
              <a:rPr lang="en-US" altLang="en-US" dirty="0" smtClean="0"/>
              <a:t>13</a:t>
            </a:r>
            <a:r>
              <a:rPr lang="en-US" altLang="en-US" dirty="0"/>
              <a:t>% </a:t>
            </a:r>
            <a:r>
              <a:rPr lang="en-US" altLang="en-US" dirty="0" smtClean="0"/>
              <a:t>visit </a:t>
            </a:r>
            <a:r>
              <a:rPr lang="en-US" altLang="en-US" dirty="0" err="1"/>
              <a:t>k</a:t>
            </a:r>
            <a:r>
              <a:rPr lang="en-US" altLang="en-US" dirty="0" err="1" smtClean="0"/>
              <a:t>indergarden</a:t>
            </a:r>
            <a:r>
              <a:rPr lang="en-US" altLang="en-US" dirty="0"/>
              <a:t>.</a:t>
            </a:r>
            <a:r>
              <a:rPr lang="en-US" altLang="en-US" dirty="0" smtClean="0"/>
              <a:t> 40% are illiterate</a:t>
            </a:r>
            <a:r>
              <a:rPr lang="en-US" altLang="en-US" dirty="0"/>
              <a:t> (</a:t>
            </a:r>
            <a:r>
              <a:rPr lang="de-CH" i="1" dirty="0" err="1" smtClean="0"/>
              <a:t>Osmanaj</a:t>
            </a:r>
            <a:r>
              <a:rPr lang="de-CH" i="1" dirty="0" smtClean="0"/>
              <a:t>, </a:t>
            </a:r>
            <a:r>
              <a:rPr lang="de-CH" dirty="0"/>
              <a:t>2013</a:t>
            </a:r>
            <a:r>
              <a:rPr lang="en-US" altLang="en-US" dirty="0" smtClean="0"/>
              <a:t>). 45% of the 15-24 year old are illiterate (</a:t>
            </a:r>
            <a:r>
              <a:rPr lang="en-US" altLang="en-US" dirty="0" err="1" smtClean="0"/>
              <a:t>unicef</a:t>
            </a:r>
            <a:r>
              <a:rPr lang="en-US" altLang="en-US" dirty="0" smtClean="0"/>
              <a:t>, 2007)</a:t>
            </a:r>
            <a:br>
              <a:rPr lang="en-US" altLang="en-US" dirty="0" smtClean="0"/>
            </a:b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One of two Roma children does not finish compulsory school. 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de-CH" i="1" dirty="0" err="1"/>
              <a:t>Salamun</a:t>
            </a:r>
            <a:r>
              <a:rPr lang="de-CH" i="1" dirty="0"/>
              <a:t> </a:t>
            </a:r>
            <a:r>
              <a:rPr lang="de-CH" dirty="0" smtClean="0"/>
              <a:t>2009</a:t>
            </a:r>
            <a:r>
              <a:rPr lang="en-US" altLang="en-US" dirty="0" smtClean="0"/>
              <a:t>).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 The discrimination of Roma communities has significantly </a:t>
            </a:r>
            <a:r>
              <a:rPr lang="en-US" altLang="en-US" dirty="0" err="1" smtClean="0">
                <a:sym typeface="Wingdings" panose="05000000000000000000" pitchFamily="2" charset="2"/>
              </a:rPr>
              <a:t>aggraviated</a:t>
            </a:r>
            <a:r>
              <a:rPr lang="en-US" altLang="en-US" dirty="0" smtClean="0">
                <a:sym typeface="Wingdings" panose="05000000000000000000" pitchFamily="2" charset="2"/>
              </a:rPr>
              <a:t> since the fall of the communist regime</a:t>
            </a:r>
            <a:endParaRPr lang="en-US" altLang="en-US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364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fld id="{0E5F000B-440A-4096-B979-4921D3A8CEEB}" type="slidenum">
              <a:rPr lang="de-CH" altLang="en-US" sz="1000" smtClean="0"/>
              <a:pPr eaLnBrk="1" hangingPunct="1">
                <a:buFontTx/>
                <a:buNone/>
                <a:defRPr/>
              </a:pPr>
              <a:t>8</a:t>
            </a:fld>
            <a:r>
              <a:rPr lang="de-CH" altLang="en-US" sz="1000" smtClean="0"/>
              <a:t>, </a:t>
            </a:r>
            <a:fld id="{23785CA0-DA14-4C20-BE2A-D74F95B217EA}" type="datetime4">
              <a:rPr lang="de-CH" altLang="en-US" sz="1000" smtClean="0"/>
              <a:pPr eaLnBrk="1" hangingPunct="1">
                <a:buFontTx/>
                <a:buNone/>
                <a:defRPr/>
              </a:pPr>
              <a:t>6. November 2019</a:t>
            </a:fld>
            <a:endParaRPr lang="de-CH" altLang="en-US" sz="10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smtClean="0"/>
              <a:t>2. The Coaching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Employment</a:t>
            </a:r>
            <a:r>
              <a:rPr lang="de-CH" dirty="0" smtClean="0"/>
              <a:t> Project</a:t>
            </a:r>
            <a:endParaRPr lang="de-CH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798638"/>
            <a:ext cx="7956550" cy="40846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de-CH" altLang="en-US" sz="1600" b="1" dirty="0" smtClean="0"/>
              <a:t>Main Goal:</a:t>
            </a:r>
            <a:r>
              <a:rPr lang="de-CH" altLang="en-US" sz="1600" dirty="0" smtClean="0"/>
              <a:t/>
            </a:r>
            <a:br>
              <a:rPr lang="de-CH" altLang="en-US" sz="1600" dirty="0" smtClean="0"/>
            </a:br>
            <a:r>
              <a:rPr lang="de-CH" altLang="en-US" sz="1600" dirty="0" smtClean="0"/>
              <a:t>Support </a:t>
            </a:r>
            <a:r>
              <a:rPr lang="de-CH" altLang="en-US" sz="1600" dirty="0" err="1" smtClean="0"/>
              <a:t>the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access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of</a:t>
            </a:r>
            <a:r>
              <a:rPr lang="de-CH" altLang="en-US" sz="1600" dirty="0" smtClean="0"/>
              <a:t> vulnerable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marginalized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groups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to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vocational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education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the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labour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market</a:t>
            </a:r>
            <a:r>
              <a:rPr lang="de-CH" altLang="en-US" sz="1600" dirty="0" smtClean="0"/>
              <a:t> (</a:t>
            </a:r>
            <a:r>
              <a:rPr lang="de-CH" altLang="en-US" sz="1600" dirty="0" err="1" smtClean="0"/>
              <a:t>Employability</a:t>
            </a:r>
            <a:r>
              <a:rPr lang="de-CH" altLang="en-US" sz="1600" dirty="0" smtClean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de-CH" altLang="en-US" sz="1600" dirty="0" smtClean="0"/>
          </a:p>
          <a:p>
            <a:pPr marL="0" indent="0">
              <a:buFontTx/>
              <a:buNone/>
              <a:defRPr/>
            </a:pPr>
            <a:r>
              <a:rPr lang="de-CH" altLang="en-US" sz="1600" b="1" dirty="0" smtClean="0"/>
              <a:t>Sub-goals:</a:t>
            </a:r>
            <a:r>
              <a:rPr lang="de-CH" altLang="en-US" sz="1600" dirty="0" smtClean="0"/>
              <a:t/>
            </a:r>
            <a:br>
              <a:rPr lang="de-CH" altLang="en-US" sz="1600" dirty="0" smtClean="0"/>
            </a:br>
            <a:r>
              <a:rPr lang="de-CH" altLang="en-US" sz="1600" dirty="0" smtClean="0"/>
              <a:t>Support </a:t>
            </a:r>
            <a:r>
              <a:rPr lang="de-CH" altLang="en-US" sz="1600" dirty="0" err="1" smtClean="0"/>
              <a:t>participants</a:t>
            </a:r>
            <a:r>
              <a:rPr lang="de-CH" altLang="en-US" sz="1600" dirty="0" smtClean="0"/>
              <a:t> in </a:t>
            </a:r>
            <a:r>
              <a:rPr lang="de-CH" altLang="en-US" sz="1600" dirty="0" err="1" smtClean="0"/>
              <a:t>their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self-confidence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identity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formation</a:t>
            </a:r>
            <a:r>
              <a:rPr lang="de-CH" altLang="en-US" sz="1600" dirty="0" smtClean="0"/>
              <a:t/>
            </a:r>
            <a:br>
              <a:rPr lang="de-CH" altLang="en-US" sz="1600" dirty="0" smtClean="0"/>
            </a:br>
            <a:endParaRPr lang="de-CH" altLang="en-US" sz="1600" dirty="0" smtClean="0"/>
          </a:p>
          <a:p>
            <a:pPr marL="0" indent="0">
              <a:buFontTx/>
              <a:buNone/>
              <a:defRPr/>
            </a:pPr>
            <a:r>
              <a:rPr lang="de-CH" altLang="en-US" sz="1600" dirty="0" err="1" smtClean="0"/>
              <a:t>Participants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develop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social</a:t>
            </a:r>
            <a:r>
              <a:rPr lang="de-CH" altLang="en-US" sz="1600" dirty="0" smtClean="0"/>
              <a:t>, </a:t>
            </a:r>
            <a:r>
              <a:rPr lang="de-CH" altLang="en-US" sz="1600" dirty="0" err="1" smtClean="0"/>
              <a:t>methodological</a:t>
            </a:r>
            <a:r>
              <a:rPr lang="de-CH" altLang="en-US" sz="1600" dirty="0" smtClean="0"/>
              <a:t> professional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</a:t>
            </a:r>
            <a:r>
              <a:rPr lang="de-CH" altLang="en-US" sz="1600" dirty="0" err="1"/>
              <a:t>self-competencens</a:t>
            </a:r>
            <a:r>
              <a:rPr lang="de-CH" altLang="en-US" sz="1600" dirty="0"/>
              <a:t>,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that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increase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their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chances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to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enter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the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labour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market</a:t>
            </a:r>
            <a:r>
              <a:rPr lang="de-CH" altLang="en-US" sz="1600" dirty="0" smtClean="0"/>
              <a:t>, </a:t>
            </a:r>
            <a:r>
              <a:rPr lang="de-CH" altLang="en-US" sz="1600" dirty="0" err="1" smtClean="0"/>
              <a:t>education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programs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or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develop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own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business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ideas</a:t>
            </a:r>
            <a:r>
              <a:rPr lang="de-CH" altLang="en-US" sz="1600" dirty="0" smtClean="0"/>
              <a:t>.</a:t>
            </a:r>
            <a:br>
              <a:rPr lang="de-CH" altLang="en-US" sz="1600" dirty="0" smtClean="0"/>
            </a:br>
            <a:endParaRPr lang="de-CH" altLang="en-US" sz="1600" dirty="0" smtClean="0"/>
          </a:p>
          <a:p>
            <a:pPr marL="0" indent="0">
              <a:buNone/>
              <a:defRPr/>
            </a:pPr>
            <a:r>
              <a:rPr lang="de-CH" altLang="en-US" sz="1600" dirty="0" err="1" smtClean="0"/>
              <a:t>Participants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know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the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requirements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for</a:t>
            </a:r>
            <a:r>
              <a:rPr lang="de-CH" altLang="en-US" sz="1600" dirty="0" smtClean="0"/>
              <a:t> a professional </a:t>
            </a:r>
            <a:r>
              <a:rPr lang="de-CH" altLang="en-US" sz="1600" dirty="0" err="1" smtClean="0"/>
              <a:t>career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are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able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to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realistically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evaluate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their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own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situation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and</a:t>
            </a:r>
            <a:r>
              <a:rPr lang="de-CH" altLang="en-US" sz="1600" dirty="0" smtClean="0"/>
              <a:t> </a:t>
            </a:r>
            <a:r>
              <a:rPr lang="de-CH" altLang="en-US" sz="1600" dirty="0" err="1" smtClean="0"/>
              <a:t>opportunities</a:t>
            </a:r>
            <a:r>
              <a:rPr lang="de-CH" altLang="en-US" sz="1600" dirty="0" smtClean="0"/>
              <a:t>. </a:t>
            </a:r>
            <a:endParaRPr lang="de-CH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535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46449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CH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Training </a:t>
            </a:r>
            <a:r>
              <a:rPr lang="de-CH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CH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Coaches </a:t>
            </a:r>
            <a:r>
              <a:rPr lang="de-CH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de-CH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</a:t>
            </a:r>
            <a:r>
              <a:rPr lang="de-CH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organisations</a:t>
            </a:r>
            <a:endParaRPr lang="de-CH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de-CH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de-CH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CH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 </a:t>
            </a:r>
            <a:r>
              <a:rPr lang="de-CH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days</a:t>
            </a:r>
            <a:r>
              <a:rPr lang="de-CH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CH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training</a:t>
            </a:r>
            <a:r>
              <a:rPr lang="de-CH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CH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</a:t>
            </a:r>
            <a:r>
              <a:rPr lang="de-CH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15 </a:t>
            </a:r>
            <a:r>
              <a:rPr lang="de-CH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months</a:t>
            </a:r>
            <a:endParaRPr lang="de-CH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de-CH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de-CH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Coaches </a:t>
            </a:r>
            <a:r>
              <a:rPr lang="en-GB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 Coaching Cycles with groups of 15 young </a:t>
            </a:r>
            <a:r>
              <a:rPr lang="en-GB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people from vulnerable/marginalized groups, age 18-35</a:t>
            </a:r>
          </a:p>
          <a:p>
            <a:pPr algn="l"/>
            <a:endParaRPr lang="en-GB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GB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Coaching </a:t>
            </a:r>
            <a:r>
              <a:rPr lang="en-GB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Cylces</a:t>
            </a:r>
            <a:r>
              <a:rPr lang="en-GB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last 12 months</a:t>
            </a:r>
            <a:endParaRPr lang="en-GB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Datumsplatzhalter 1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8219256" cy="365125"/>
          </a:xfrm>
        </p:spPr>
        <p:txBody>
          <a:bodyPr/>
          <a:lstStyle/>
          <a:p>
            <a:r>
              <a:rPr lang="en-GB" dirty="0"/>
              <a:t>Slide </a:t>
            </a:r>
            <a:fld id="{603CDAB3-DEA8-4BA2-881B-E52F5DC0DF7F}" type="slidenum">
              <a:rPr lang="en-GB"/>
              <a:pPr/>
              <a:t>9</a:t>
            </a:fld>
            <a:r>
              <a:rPr lang="en-GB" dirty="0"/>
              <a:t>, </a:t>
            </a:r>
            <a:fld id="{0483D060-B025-4ACE-962A-23BAB8DEC0FD}" type="datetime1">
              <a:rPr lang="en-GB"/>
              <a:pPr/>
              <a:t>06/11/2019</a:t>
            </a:fld>
            <a:r>
              <a:rPr lang="en-GB" dirty="0"/>
              <a:t>		 		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7700" y="692150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de-CH" kern="0" dirty="0" smtClean="0">
                <a:ea typeface="ＭＳ Ｐゴシック" charset="0"/>
              </a:rPr>
              <a:t>Training </a:t>
            </a:r>
            <a:r>
              <a:rPr lang="de-CH" kern="0" dirty="0" err="1" smtClean="0">
                <a:ea typeface="ＭＳ Ｐゴシック" charset="0"/>
              </a:rPr>
              <a:t>of</a:t>
            </a:r>
            <a:r>
              <a:rPr lang="de-CH" kern="0" dirty="0" smtClean="0">
                <a:ea typeface="ＭＳ Ｐゴシック" charset="0"/>
              </a:rPr>
              <a:t> Coaches </a:t>
            </a:r>
            <a:r>
              <a:rPr lang="de-CH" kern="0" dirty="0" err="1" smtClean="0">
                <a:ea typeface="ＭＳ Ｐゴシック" charset="0"/>
              </a:rPr>
              <a:t>and</a:t>
            </a:r>
            <a:r>
              <a:rPr lang="de-CH" kern="0" dirty="0" smtClean="0">
                <a:ea typeface="ＭＳ Ｐゴシック" charset="0"/>
              </a:rPr>
              <a:t> Coaching </a:t>
            </a:r>
            <a:r>
              <a:rPr lang="de-CH" kern="0" dirty="0" err="1" smtClean="0">
                <a:ea typeface="ＭＳ Ｐゴシック" charset="0"/>
              </a:rPr>
              <a:t>Cycles</a:t>
            </a:r>
            <a:endParaRPr lang="de-CH" kern="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POWERPOINTMASTERTEMPLATECONFIGURATION" val="&lt;!--Created with officeatwork--&gt;&#10;&lt;MasterTemplateConfiguration&gt;&#10;  &lt;TableOfContentsCollection /&gt;&#10;  &lt;ThemeDefinition&gt;&#10;    &lt;DefaultThemeDefinition&gt;&lt;/DefaultThemeDefinition&gt;&#10;    &lt;PresentationThemeDefinition&gt;&lt;/PresentationThemeDefinition&gt;&#10;    &lt;SlideThemeDefinition&gt;&lt;/SlideThemeDefinition&gt;&#10;    &lt;ObjectThemeDefinition&gt;&lt;/ObjectThemeDefinition&gt;&#10;  &lt;/ThemeDefinition&gt;&#10;  &lt;MasterProperties&gt;&#10;    &lt;MasterProperty Id=&quot;2004112217333376588294&quot;&gt;&#10;      &lt;Fields&gt;&#10;        &lt;Field Id=&quot;2005042611175985034679&quot; ShowField=&quot;false&quot; /&gt;&#10;        &lt;Field Id=&quot;2010011411175985034680&quot; ShowField=&quot;false&quot; /&gt;&#10;        &lt;Field Id=&quot;2010011411175985034681&quot; ShowField=&quot;false&quot; /&gt;&#10;      &lt;/Fields&gt;&#10;    &lt;/MasterProperty&gt;&#10;  &lt;/MasterProperties&gt;&#10;  &lt;ContentItems&gt;&#10;    &lt;ContentItem Language=&quot;2057&quot; IsDefault=&quot;false&quot;&gt;&#10;      &lt;File HasContent=&quot;false&quot; LinkToLanguage=&quot;&quot; /&gt;&#10;    &lt;/ContentItem&gt;&#10;    &lt;ContentItem Language=&quot;4108&quot; IsDefault=&quot;false&quot;&gt;&#10;      &lt;File HasContent=&quot;false&quot; LinkToLanguage=&quot;&quot; /&gt;&#10;    &lt;/ContentItem&gt;&#10;    &lt;ContentItem Language=&quot;2055&quot; IsDefault=&quot;true&quot;&gt;&#10;      &lt;File HasContent=&quot;true&quot; LinkToLanguage=&quot;&quot; /&gt;&#10;    &lt;/ContentItem&gt;&#10;    &lt;ContentItem Language=&quot;2064&quot; IsDefault=&quot;false&quot;&gt;&#10;      &lt;File HasContent=&quot;false&quot; LinkToLanguage=&quot;&quot; /&gt;&#10;    &lt;/ContentItem&gt;&#10;  &lt;/ContentItems&gt;&#10;&lt;/MasterTemplateConfiguration&gt;"/>
  <p:tag name="OFFICEATWORKPOWERPOINTMASTERTEMPLATEID" val="POWERPOINT PRÄSENTATION"/>
  <p:tag name="OAWWIZARDSTEPS" val="0|1"/>
  <p:tag name="ZOAWLANGID" val="2055"/>
  <p:tag name="OAWDOCPROPSOURCE" val="&lt;Profile SelectedUID=&quot;&quot;&gt;&lt;DocProp UID=&quot;2002122011014149059130932&quot; EntryUID=&quot;2007081614090713859305&quot;&gt;&lt;Field Name=&quot;IDName&quot; Value=&quot;1.1. Hochschule Luzern -  F&amp;amp;S, IT-Services, Werftestrasse 4, Luzern&quot;/&gt;&lt;Field Name=&quot;Address1&quot; Value=&quot;&quot;/&gt;&lt;Field Name=&quot;Address2&quot; Value=&quot;Werftestrasse 4, Postfach 2969, CH-6002 Luzern&quot;/&gt;&lt;Field Name=&quot;Address3&quot; Value=&quot;T +41 41 228 21 11&quot;/&gt;&lt;Field Name=&quot;Address4&quot; Value=&quot;www.hslu.ch&quot;/&gt;&lt;Field Name=&quot;LogoLarge&quot; Value=&quot;%Logos%\hslu_d.hslu.g.2100.500.wmf&quot;/&gt;&lt;Field Name=&quot;LogoSmall&quot; Value=&quot;%Logos%\hslu_d.hslu.k.2100.250.wmf&quot;/&gt;&lt;Field Name=&quot;City&quot; Value=&quot;Luzern&quot;/&gt;&lt;Field Name=&quot;LogoFooter&quot; Value=&quot;%Logos%\hslu_allgemeinefqm.f.2100.200.wmf&quot;/&gt;&lt;Field Name=&quot;LogoPpt1&quot; Value=&quot;%Logos%\Powerpoint\titelmaster\hslu_d.hslu.tm.2540.1905.wmf&quot;/&gt;&lt;Field Name=&quot;LogoPpt2&quot; Value=&quot;%Logos%\Powerpoint\folienmaster\hslu_d.hslu.fm.2540.1905.wmf&quot;/&gt;&lt;Field Name=&quot;LogoOhneEFQM&quot; Value=&quot;%Logos%\hslu_allgemeinefqm.f.2100.200.wmf&quot;/&gt;&lt;Field Name=&quot;LogoPpt3&quot; Value=&quot;%Logos%\Powerpoint\folienmaster\hslu_d.hslu.f.fm.2540.1905.wmf&quot;/&gt;&lt;Field Name=&quot;Data_UID&quot; Value=&quot;2007081614090713859305&quot;/&gt;&lt;Field Name=&quot;Field_Name&quot; Value=&quot;LogoPpt2&quot;/&gt;&lt;Field Name=&quot;Field_UID&quot; Value=&quot;2007091416324246583564&quot;/&gt;&lt;Field Name=&quot;ML_LCID&quot; Value=&quot;2055&quot;/&gt;&lt;Field Name=&quot;ML_Value&quot; Value=&quot;%Logos%\Powerpoint\folienmaster\hslu_d.hslu.fm.2540.1905.wmf&quot;/&gt;&lt;/DocProp&gt;&lt;DocProp UID=&quot;2006040509495284662868&quot; EntryUID=&quot;6173241000118&quot;&gt;&lt;Field Name=&quot;IDName&quot; Value=&quot;Steffen Ruth, Applikationsmanagerin, HSLU.ITSERVICES&quot;/&gt;&lt;Field Name=&quot;Name&quot; Value=&quot;Ruth Steffen&quot;/&gt;&lt;Field Name=&quot;DirectPhone&quot; Value=&quot;+41 41 228 21 35&quot;/&gt;&lt;Field Name=&quot;Additive&quot; Value=&quot;Finanzen &amp;amp; Services&amp;#xA;IT Services&quot;/&gt;&lt;Field Name=&quot;OrganisationUnit&quot; Value=&quot;Hochschule Luzern&quot;/&gt;&lt;Field Name=&quot;EMail&quot; Value=&quot;ruth.steffen@hslu.ch&quot;/&gt;&lt;Field Name=&quot;Function&quot; Value=&quot;Applikationsmanagerin&quot;/&gt;&lt;Field Name=&quot;SignatureHighResBW&quot; Value=&quot;&quot;/&gt;&lt;Field Name=&quot;SchoolPart&quot; Value=&quot;&quot;/&gt;&lt;Field Name=&quot;Data_UID&quot; Value=&quot;6173241000118&quot;/&gt;&lt;Field Name=&quot;Field_Name&quot; Value=&quot;Additive&quot;/&gt;&lt;Field Name=&quot;Field_UID&quot; Value=&quot;20030218193544317182370664&quot;/&gt;&lt;Field Name=&quot;ML_LCID&quot; Value=&quot;2055&quot;/&gt;&lt;Field Name=&quot;ML_Value&quot; Value=&quot;Finanzen &amp;amp; Services&amp;#xA;IT Services&quot;/&gt;&lt;/DocProp&gt;&lt;DocProp UID=&quot;200212191811121321310321301031x&quot; EntryUID=&quot;6173241000118&quot;&gt;&lt;Field Name=&quot;IDName&quot; Value=&quot;Steffen Ruth, Applikationsmanagerin, HSLU.ITSERVICES&quot;/&gt;&lt;Field Name=&quot;Name&quot; Value=&quot;Ruth Steffen&quot;/&gt;&lt;Field Name=&quot;DirectPhone&quot; Value=&quot;+41 41 228 21 35&quot;/&gt;&lt;Field Name=&quot;Additive&quot; Value=&quot;Finanzen &amp;amp; Services&amp;#xA;IT Services&quot;/&gt;&lt;Field Name=&quot;OrganisationUnit&quot; Value=&quot;Hochschule Luzern&quot;/&gt;&lt;Field Name=&quot;EMail&quot; Value=&quot;ruth.steffen@hslu.ch&quot;/&gt;&lt;Field Name=&quot;Function&quot; Value=&quot;Applikationsmanagerin&quot;/&gt;&lt;Field Name=&quot;SignatureHighResBW&quot; Value=&quot;&quot;/&gt;&lt;Field Name=&quot;SchoolPart&quot; Value=&quot;&quot;/&gt;&lt;Field Name=&quot;Data_UID&quot; Value=&quot;6173241000118&quot;/&gt;&lt;Field Name=&quot;Field_Name&quot; Value=&quot;Additive&quot;/&gt;&lt;Field Name=&quot;Field_UID&quot; Value=&quot;20030218193544317182370664&quot;/&gt;&lt;Field Name=&quot;ML_LCID&quot; Value=&quot;2055&quot;/&gt;&lt;Field Name=&quot;ML_Value&quot; Value=&quot;Finanzen &amp;amp; Services&amp;#xA;IT Services&quot;/&gt;&lt;/DocProp&gt;&lt;DocProp UID=&quot;2003080714212273705547&quot; EntryUID=&quot;&quot; UserInformation=&quot;Data from SAP&quot; Interface=&quot;-1&quot;&gt;&lt;/DocProp&gt;&lt;DocProp UID=&quot;2002122010583847234010578&quot; EntryUID=&quot;6173241000118&quot;&gt;&lt;Field Name=&quot;IDName&quot; Value=&quot;Steffen Ruth, Applikationsmanagerin, HSLU.ITSERVICES&quot;/&gt;&lt;Field Name=&quot;Name&quot; Value=&quot;Ruth Steffen&quot;/&gt;&lt;Field Name=&quot;DirectPhone&quot; Value=&quot;+41 41 228 21 35&quot;/&gt;&lt;Field Name=&quot;Additive&quot; Value=&quot;Finanzen &amp;amp; Services&amp;#xA;IT Services&quot;/&gt;&lt;Field Name=&quot;OrganisationUnit&quot; Value=&quot;Hochschule Luzern&quot;/&gt;&lt;Field Name=&quot;EMail&quot; Value=&quot;ruth.steffen@hslu.ch&quot;/&gt;&lt;Field Name=&quot;Function&quot; Value=&quot;Applikationsmanagerin&quot;/&gt;&lt;Field Name=&quot;SignatureHighResBW&quot; Value=&quot;&quot;/&gt;&lt;Field Name=&quot;SchoolPart&quot; Value=&quot;&quot;/&gt;&lt;Field Name=&quot;Data_UID&quot; Value=&quot;6173241000118&quot;/&gt;&lt;Field Name=&quot;Field_Name&quot; Value=&quot;Additive&quot;/&gt;&lt;Field Name=&quot;Field_UID&quot; Value=&quot;20030218193544317182370664&quot;/&gt;&lt;Field Name=&quot;ML_LCID&quot; Value=&quot;2055&quot;/&gt;&lt;Field Name=&quot;ML_Value&quot; Value=&quot;Finanzen &amp;amp; Services&amp;#xA;IT Services&quot;/&gt;&lt;/DocProp&gt;&lt;DocProp UID=&quot;2003061115381095709037&quot; EntryUID=&quot;2003121817293296325874&quot;&gt;&lt;Field Name=&quot;IDName&quot; Value=&quot;(Leer)&quot;/&gt;&lt;/DocProp&gt;&lt;DocProp UID=&quot;2004112217333376588294&quot; EntryUID=&quot;&quot; UserInformation=&quot;Data from SAP&quot; Interface=&quot;-1&quot;&gt;&lt;/DocProp&gt;&lt;DocProp UID=&quot;2007042109161414432689&quot; EntryUID=&quot;&quot; UserInformation=&quot;Data from SAP&quot; Interface=&quot;-1&quot;&gt;&lt;/DocProp&gt;&lt;DocProp UID=&quot;2004112217290390304928&quot; EntryUID=&quot;&quot; UserInformation=&quot;Data from SAP&quot; Interface=&quot;-1&quot;&gt;&lt;/DocProp&gt;&lt;/Profile&gt;&#10;"/>
  <p:tag name="OFFICEATWORKPRESENTATIONPROJECTID" val="HSLUC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.Powerpoint"/>
  <p:tag name="ZOAWTYPE" val="Text"/>
  <p:tag name="OFFICATWORKEXPRESSIONTAG" val="Foli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, 19.08.20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, 19.08.20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, 19.08.20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, 19.08.20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, 19.08.20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, 19.08.20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, 19.08.20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Telephone"/>
  <p:tag name="ZOAWTYPE" val="Text"/>
  <p:tag name="OFFICATWORKEXPRESSIONTAG" val="T direk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9.08.20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heme/theme1.xml><?xml version="1.0" encoding="utf-8"?>
<a:theme xmlns:a="http://schemas.openxmlformats.org/drawingml/2006/main" name="Default Design">
  <a:themeElements>
    <a:clrScheme name="HSLU">
      <a:dk1>
        <a:srgbClr val="000000"/>
      </a:dk1>
      <a:lt1>
        <a:srgbClr val="FFFFFF"/>
      </a:lt1>
      <a:dk2>
        <a:srgbClr val="415E6C"/>
      </a:dk2>
      <a:lt2>
        <a:srgbClr val="F2F2F2"/>
      </a:lt2>
      <a:accent1>
        <a:srgbClr val="9AD4F1"/>
      </a:accent1>
      <a:accent2>
        <a:srgbClr val="6A95A9"/>
      </a:accent2>
      <a:accent3>
        <a:srgbClr val="415E6C"/>
      </a:accent3>
      <a:accent4>
        <a:srgbClr val="CFD500"/>
      </a:accent4>
      <a:accent5>
        <a:srgbClr val="949A00"/>
      </a:accent5>
      <a:accent6>
        <a:srgbClr val="636904"/>
      </a:accent6>
      <a:hlink>
        <a:srgbClr val="E2007A"/>
      </a:hlink>
      <a:folHlink>
        <a:srgbClr val="69003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EDIT - 00 Presentation Color 1.potm" id="{A145EB60-EBE3-4181-9320-DA98962F6ACF}" vid="{14E5D7D8-4249-40D3-8697-8A216693993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 Präsentation farbig</Template>
  <TotalTime>0</TotalTime>
  <Words>1457</Words>
  <Application>Microsoft Macintosh PowerPoint</Application>
  <PresentationFormat>Présentation à l'écran (4:3)</PresentationFormat>
  <Paragraphs>264</Paragraphs>
  <Slides>16</Slides>
  <Notes>13</Notes>
  <HiddenSlides>4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MS PGothic</vt:lpstr>
      <vt:lpstr>ＭＳ Ｐゴシック</vt:lpstr>
      <vt:lpstr>Verdana</vt:lpstr>
      <vt:lpstr>Wingdings</vt:lpstr>
      <vt:lpstr>Default Design</vt:lpstr>
      <vt:lpstr>A sociocultural approach to labour market integration</vt:lpstr>
      <vt:lpstr>Workshop Content</vt:lpstr>
      <vt:lpstr>Albanian Kontext: political Transition</vt:lpstr>
      <vt:lpstr>Political transition</vt:lpstr>
      <vt:lpstr>economical transition</vt:lpstr>
      <vt:lpstr>social transition, marginalized groups</vt:lpstr>
      <vt:lpstr>Roma in Albania</vt:lpstr>
      <vt:lpstr>2. The Coaching for Employment Project</vt:lpstr>
      <vt:lpstr>Présentation PowerPoint</vt:lpstr>
      <vt:lpstr>The Coaching Cycle Process</vt:lpstr>
      <vt:lpstr>The Coaching for Employment and Entrepreneurship Project</vt:lpstr>
      <vt:lpstr>Project outcomes 2010 - 2019</vt:lpstr>
      <vt:lpstr>Socio-cultural apects of the project: Group Interventions as a core Element </vt:lpstr>
      <vt:lpstr>Socio-cultural apects of the project: Participatory Project Development and Implementation</vt:lpstr>
      <vt:lpstr>Socio-cultural apects of the project: Working with the community</vt:lpstr>
      <vt:lpstr>Socio-cultural Apects of the project: Empowerment</vt:lpstr>
    </vt:vector>
  </TitlesOfParts>
  <Company>IT Services Hochschule Luzern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Stade Peter HSLU SA</dc:creator>
  <cp:lastModifiedBy>Utilisateur de Microsoft Office</cp:lastModifiedBy>
  <cp:revision>58</cp:revision>
  <cp:lastPrinted>2018-03-19T13:10:53Z</cp:lastPrinted>
  <dcterms:created xsi:type="dcterms:W3CDTF">2018-02-15T13:05:57Z</dcterms:created>
  <dcterms:modified xsi:type="dcterms:W3CDTF">2019-11-06T09:56:58Z</dcterms:modified>
</cp:coreProperties>
</file>