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0" r:id="rId2"/>
    <p:sldMasterId id="2147483674" r:id="rId3"/>
    <p:sldMasterId id="2147483687" r:id="rId4"/>
  </p:sldMasterIdLst>
  <p:notesMasterIdLst>
    <p:notesMasterId r:id="rId27"/>
  </p:notesMasterIdLst>
  <p:handoutMasterIdLst>
    <p:handoutMasterId r:id="rId28"/>
  </p:handoutMasterIdLst>
  <p:sldIdLst>
    <p:sldId id="256" r:id="rId5"/>
    <p:sldId id="385" r:id="rId6"/>
    <p:sldId id="364" r:id="rId7"/>
    <p:sldId id="378" r:id="rId8"/>
    <p:sldId id="387" r:id="rId9"/>
    <p:sldId id="379" r:id="rId10"/>
    <p:sldId id="380" r:id="rId11"/>
    <p:sldId id="388" r:id="rId12"/>
    <p:sldId id="381" r:id="rId13"/>
    <p:sldId id="382" r:id="rId14"/>
    <p:sldId id="389" r:id="rId15"/>
    <p:sldId id="384" r:id="rId16"/>
    <p:sldId id="377" r:id="rId17"/>
    <p:sldId id="359" r:id="rId18"/>
    <p:sldId id="375" r:id="rId19"/>
    <p:sldId id="376" r:id="rId20"/>
    <p:sldId id="390" r:id="rId21"/>
    <p:sldId id="391" r:id="rId22"/>
    <p:sldId id="374" r:id="rId23"/>
    <p:sldId id="373" r:id="rId24"/>
    <p:sldId id="383" r:id="rId25"/>
    <p:sldId id="386" r:id="rId26"/>
  </p:sldIdLst>
  <p:sldSz cx="9144000" cy="6858000" type="screen4x3"/>
  <p:notesSz cx="7099300" cy="10234613"/>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FF7C80"/>
    <a:srgbClr val="FF0000"/>
    <a:srgbClr val="FFCC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8" autoAdjust="0"/>
    <p:restoredTop sz="78665" autoAdjust="0"/>
  </p:normalViewPr>
  <p:slideViewPr>
    <p:cSldViewPr>
      <p:cViewPr varScale="1">
        <p:scale>
          <a:sx n="59" d="100"/>
          <a:sy n="59" d="100"/>
        </p:scale>
        <p:origin x="736" y="60"/>
      </p:cViewPr>
      <p:guideLst>
        <p:guide orient="horz" pos="2160"/>
        <p:guide pos="2880"/>
      </p:guideLst>
    </p:cSldViewPr>
  </p:slideViewPr>
  <p:outlineViewPr>
    <p:cViewPr>
      <p:scale>
        <a:sx n="33" d="100"/>
        <a:sy n="33" d="100"/>
      </p:scale>
      <p:origin x="0" y="19710"/>
    </p:cViewPr>
  </p:outlineViewPr>
  <p:notesTextViewPr>
    <p:cViewPr>
      <p:scale>
        <a:sx n="3" d="2"/>
        <a:sy n="3" d="2"/>
      </p:scale>
      <p:origin x="0" y="0"/>
    </p:cViewPr>
  </p:notesTextViewPr>
  <p:sorterViewPr>
    <p:cViewPr>
      <p:scale>
        <a:sx n="100" d="100"/>
        <a:sy n="100" d="100"/>
      </p:scale>
      <p:origin x="0" y="941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bwMode="auto">
          <a:xfrm>
            <a:off x="0" y="0"/>
            <a:ext cx="3076575" cy="511175"/>
          </a:xfrm>
          <a:prstGeom prst="rect">
            <a:avLst/>
          </a:prstGeom>
          <a:noFill/>
          <a:ln>
            <a:noFill/>
          </a:ln>
          <a:effectLst/>
          <a:extLst/>
        </p:spPr>
        <p:txBody>
          <a:bodyPr vert="horz" wrap="square" lIns="99048" tIns="49524" rIns="99048" bIns="49524" numCol="1" anchor="t" anchorCtr="0" compatLnSpc="1">
            <a:prstTxWarp prst="textNoShape">
              <a:avLst/>
            </a:prstTxWarp>
          </a:bodyPr>
          <a:lstStyle>
            <a:lvl1pPr defTabSz="990600">
              <a:defRPr sz="1300">
                <a:cs typeface="+mn-cs"/>
              </a:defRPr>
            </a:lvl1pPr>
          </a:lstStyle>
          <a:p>
            <a:pPr>
              <a:defRPr/>
            </a:pPr>
            <a:endParaRPr lang="fr-FR"/>
          </a:p>
        </p:txBody>
      </p:sp>
      <p:sp>
        <p:nvSpPr>
          <p:cNvPr id="70659" name="Rectangle 3"/>
          <p:cNvSpPr>
            <a:spLocks noGrp="1" noChangeArrowheads="1"/>
          </p:cNvSpPr>
          <p:nvPr>
            <p:ph type="dt" sz="quarter" idx="1"/>
          </p:nvPr>
        </p:nvSpPr>
        <p:spPr bwMode="auto">
          <a:xfrm>
            <a:off x="4021138" y="0"/>
            <a:ext cx="3076575" cy="511175"/>
          </a:xfrm>
          <a:prstGeom prst="rect">
            <a:avLst/>
          </a:prstGeom>
          <a:noFill/>
          <a:ln>
            <a:noFill/>
          </a:ln>
          <a:effectLst/>
          <a:extLst/>
        </p:spPr>
        <p:txBody>
          <a:bodyPr vert="horz" wrap="square" lIns="99048" tIns="49524" rIns="99048" bIns="49524" numCol="1" anchor="t" anchorCtr="0" compatLnSpc="1">
            <a:prstTxWarp prst="textNoShape">
              <a:avLst/>
            </a:prstTxWarp>
          </a:bodyPr>
          <a:lstStyle>
            <a:lvl1pPr algn="r" defTabSz="990600">
              <a:defRPr sz="1300">
                <a:cs typeface="+mn-cs"/>
              </a:defRPr>
            </a:lvl1pPr>
          </a:lstStyle>
          <a:p>
            <a:pPr>
              <a:defRPr/>
            </a:pPr>
            <a:endParaRPr lang="fr-FR"/>
          </a:p>
        </p:txBody>
      </p:sp>
      <p:sp>
        <p:nvSpPr>
          <p:cNvPr id="70660" name="Rectangle 4"/>
          <p:cNvSpPr>
            <a:spLocks noGrp="1" noChangeArrowheads="1"/>
          </p:cNvSpPr>
          <p:nvPr>
            <p:ph type="ftr" sz="quarter" idx="2"/>
          </p:nvPr>
        </p:nvSpPr>
        <p:spPr bwMode="auto">
          <a:xfrm>
            <a:off x="0" y="9721850"/>
            <a:ext cx="3076575" cy="511175"/>
          </a:xfrm>
          <a:prstGeom prst="rect">
            <a:avLst/>
          </a:prstGeom>
          <a:noFill/>
          <a:ln>
            <a:noFill/>
          </a:ln>
          <a:effectLst/>
          <a:extLst/>
        </p:spPr>
        <p:txBody>
          <a:bodyPr vert="horz" wrap="square" lIns="99048" tIns="49524" rIns="99048" bIns="49524" numCol="1" anchor="b" anchorCtr="0" compatLnSpc="1">
            <a:prstTxWarp prst="textNoShape">
              <a:avLst/>
            </a:prstTxWarp>
          </a:bodyPr>
          <a:lstStyle>
            <a:lvl1pPr defTabSz="990600">
              <a:defRPr sz="1300">
                <a:cs typeface="+mn-cs"/>
              </a:defRPr>
            </a:lvl1pPr>
          </a:lstStyle>
          <a:p>
            <a:pPr>
              <a:defRPr/>
            </a:pPr>
            <a:endParaRPr lang="fr-FR"/>
          </a:p>
        </p:txBody>
      </p:sp>
      <p:sp>
        <p:nvSpPr>
          <p:cNvPr id="70661" name="Rectangle 5"/>
          <p:cNvSpPr>
            <a:spLocks noGrp="1" noChangeArrowheads="1"/>
          </p:cNvSpPr>
          <p:nvPr>
            <p:ph type="sldNum" sz="quarter" idx="3"/>
          </p:nvPr>
        </p:nvSpPr>
        <p:spPr bwMode="auto">
          <a:xfrm>
            <a:off x="4021138" y="9721850"/>
            <a:ext cx="3076575" cy="511175"/>
          </a:xfrm>
          <a:prstGeom prst="rect">
            <a:avLst/>
          </a:prstGeom>
          <a:noFill/>
          <a:ln>
            <a:noFill/>
          </a:ln>
          <a:effectLst/>
          <a:extLst/>
        </p:spPr>
        <p:txBody>
          <a:bodyPr vert="horz" wrap="square" lIns="99048" tIns="49524" rIns="99048" bIns="49524" numCol="1" anchor="b" anchorCtr="0" compatLnSpc="1">
            <a:prstTxWarp prst="textNoShape">
              <a:avLst/>
            </a:prstTxWarp>
          </a:bodyPr>
          <a:lstStyle>
            <a:lvl1pPr algn="r" defTabSz="990600">
              <a:defRPr sz="1300">
                <a:cs typeface="+mn-cs"/>
              </a:defRPr>
            </a:lvl1pPr>
          </a:lstStyle>
          <a:p>
            <a:pPr>
              <a:defRPr/>
            </a:pPr>
            <a:fld id="{CC299635-AC5E-4908-BB77-A0CBB5565169}" type="slidenum">
              <a:rPr lang="fr-FR"/>
              <a:pPr>
                <a:defRPr/>
              </a:pPr>
              <a:t>‹N°›</a:t>
            </a:fld>
            <a:endParaRPr lang="fr-FR"/>
          </a:p>
        </p:txBody>
      </p:sp>
    </p:spTree>
    <p:extLst>
      <p:ext uri="{BB962C8B-B14F-4D97-AF65-F5344CB8AC3E}">
        <p14:creationId xmlns:p14="http://schemas.microsoft.com/office/powerpoint/2010/main" val="1537241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3076575" cy="511175"/>
          </a:xfrm>
          <a:prstGeom prst="rect">
            <a:avLst/>
          </a:prstGeom>
          <a:noFill/>
          <a:ln>
            <a:noFill/>
          </a:ln>
          <a:effectLst/>
          <a:extLst/>
        </p:spPr>
        <p:txBody>
          <a:bodyPr vert="horz" wrap="square" lIns="99048" tIns="49524" rIns="99048" bIns="49524" numCol="1" anchor="t" anchorCtr="0" compatLnSpc="1">
            <a:prstTxWarp prst="textNoShape">
              <a:avLst/>
            </a:prstTxWarp>
          </a:bodyPr>
          <a:lstStyle>
            <a:lvl1pPr defTabSz="990600">
              <a:defRPr sz="1300">
                <a:cs typeface="+mn-cs"/>
              </a:defRPr>
            </a:lvl1pPr>
          </a:lstStyle>
          <a:p>
            <a:pPr>
              <a:defRPr/>
            </a:pPr>
            <a:endParaRPr lang="fr-FR"/>
          </a:p>
        </p:txBody>
      </p:sp>
      <p:sp>
        <p:nvSpPr>
          <p:cNvPr id="12291" name="Rectangle 3"/>
          <p:cNvSpPr>
            <a:spLocks noGrp="1" noChangeArrowheads="1"/>
          </p:cNvSpPr>
          <p:nvPr>
            <p:ph type="dt" idx="1"/>
          </p:nvPr>
        </p:nvSpPr>
        <p:spPr bwMode="auto">
          <a:xfrm>
            <a:off x="4021138" y="0"/>
            <a:ext cx="3076575" cy="511175"/>
          </a:xfrm>
          <a:prstGeom prst="rect">
            <a:avLst/>
          </a:prstGeom>
          <a:noFill/>
          <a:ln>
            <a:noFill/>
          </a:ln>
          <a:effectLst/>
          <a:extLst/>
        </p:spPr>
        <p:txBody>
          <a:bodyPr vert="horz" wrap="square" lIns="99048" tIns="49524" rIns="99048" bIns="49524" numCol="1" anchor="t" anchorCtr="0" compatLnSpc="1">
            <a:prstTxWarp prst="textNoShape">
              <a:avLst/>
            </a:prstTxWarp>
          </a:bodyPr>
          <a:lstStyle>
            <a:lvl1pPr algn="r" defTabSz="990600">
              <a:defRPr sz="1300">
                <a:cs typeface="+mn-cs"/>
              </a:defRPr>
            </a:lvl1pPr>
          </a:lstStyle>
          <a:p>
            <a:pPr>
              <a:defRPr/>
            </a:pPr>
            <a:endParaRPr lang="fr-FR"/>
          </a:p>
        </p:txBody>
      </p:sp>
      <p:sp>
        <p:nvSpPr>
          <p:cNvPr id="54276"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3" name="Rectangle 5"/>
          <p:cNvSpPr>
            <a:spLocks noGrp="1" noChangeArrowheads="1"/>
          </p:cNvSpPr>
          <p:nvPr>
            <p:ph type="body" sz="quarter" idx="3"/>
          </p:nvPr>
        </p:nvSpPr>
        <p:spPr bwMode="auto">
          <a:xfrm>
            <a:off x="709613" y="4860925"/>
            <a:ext cx="5680075" cy="4605338"/>
          </a:xfrm>
          <a:prstGeom prst="rect">
            <a:avLst/>
          </a:prstGeom>
          <a:noFill/>
          <a:ln>
            <a:noFill/>
          </a:ln>
          <a:effectLst/>
          <a:extLst/>
        </p:spPr>
        <p:txBody>
          <a:bodyPr vert="horz" wrap="square" lIns="99048" tIns="49524" rIns="99048" bIns="49524"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12294" name="Rectangle 6"/>
          <p:cNvSpPr>
            <a:spLocks noGrp="1" noChangeArrowheads="1"/>
          </p:cNvSpPr>
          <p:nvPr>
            <p:ph type="ftr" sz="quarter" idx="4"/>
          </p:nvPr>
        </p:nvSpPr>
        <p:spPr bwMode="auto">
          <a:xfrm>
            <a:off x="0" y="9721850"/>
            <a:ext cx="3076575" cy="511175"/>
          </a:xfrm>
          <a:prstGeom prst="rect">
            <a:avLst/>
          </a:prstGeom>
          <a:noFill/>
          <a:ln>
            <a:noFill/>
          </a:ln>
          <a:effectLst/>
          <a:extLst/>
        </p:spPr>
        <p:txBody>
          <a:bodyPr vert="horz" wrap="square" lIns="99048" tIns="49524" rIns="99048" bIns="49524" numCol="1" anchor="b" anchorCtr="0" compatLnSpc="1">
            <a:prstTxWarp prst="textNoShape">
              <a:avLst/>
            </a:prstTxWarp>
          </a:bodyPr>
          <a:lstStyle>
            <a:lvl1pPr defTabSz="990600">
              <a:defRPr sz="1300">
                <a:cs typeface="+mn-cs"/>
              </a:defRPr>
            </a:lvl1pPr>
          </a:lstStyle>
          <a:p>
            <a:pPr>
              <a:defRPr/>
            </a:pPr>
            <a:endParaRPr lang="fr-FR"/>
          </a:p>
        </p:txBody>
      </p:sp>
      <p:sp>
        <p:nvSpPr>
          <p:cNvPr id="12295" name="Rectangle 7"/>
          <p:cNvSpPr>
            <a:spLocks noGrp="1" noChangeArrowheads="1"/>
          </p:cNvSpPr>
          <p:nvPr>
            <p:ph type="sldNum" sz="quarter" idx="5"/>
          </p:nvPr>
        </p:nvSpPr>
        <p:spPr bwMode="auto">
          <a:xfrm>
            <a:off x="4021138" y="9721850"/>
            <a:ext cx="3076575" cy="511175"/>
          </a:xfrm>
          <a:prstGeom prst="rect">
            <a:avLst/>
          </a:prstGeom>
          <a:noFill/>
          <a:ln>
            <a:noFill/>
          </a:ln>
          <a:effectLst/>
          <a:extLst/>
        </p:spPr>
        <p:txBody>
          <a:bodyPr vert="horz" wrap="square" lIns="99048" tIns="49524" rIns="99048" bIns="49524" numCol="1" anchor="b" anchorCtr="0" compatLnSpc="1">
            <a:prstTxWarp prst="textNoShape">
              <a:avLst/>
            </a:prstTxWarp>
          </a:bodyPr>
          <a:lstStyle>
            <a:lvl1pPr algn="r" defTabSz="990600">
              <a:defRPr sz="1300">
                <a:cs typeface="+mn-cs"/>
              </a:defRPr>
            </a:lvl1pPr>
          </a:lstStyle>
          <a:p>
            <a:pPr>
              <a:defRPr/>
            </a:pPr>
            <a:fld id="{A3981E54-9714-46D5-9681-826DB6A5026F}" type="slidenum">
              <a:rPr lang="fr-FR"/>
              <a:pPr>
                <a:defRPr/>
              </a:pPr>
              <a:t>‹N°›</a:t>
            </a:fld>
            <a:endParaRPr lang="fr-FR"/>
          </a:p>
        </p:txBody>
      </p:sp>
    </p:spTree>
    <p:extLst>
      <p:ext uri="{BB962C8B-B14F-4D97-AF65-F5344CB8AC3E}">
        <p14:creationId xmlns:p14="http://schemas.microsoft.com/office/powerpoint/2010/main" val="30889069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Espace réservé de l'image des diapositives 1"/>
          <p:cNvSpPr>
            <a:spLocks noGrp="1" noRot="1" noChangeAspect="1" noTextEdit="1"/>
          </p:cNvSpPr>
          <p:nvPr>
            <p:ph type="sldImg"/>
          </p:nvPr>
        </p:nvSpPr>
        <p:spPr>
          <a:xfrm>
            <a:off x="992188" y="768350"/>
            <a:ext cx="5114925" cy="3836988"/>
          </a:xfrm>
          <a:ln/>
        </p:spPr>
      </p:sp>
      <p:sp>
        <p:nvSpPr>
          <p:cNvPr id="55299" name="Espace réservé des commentaires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fr-FR" altLang="fr-FR" dirty="0" smtClean="0"/>
          </a:p>
        </p:txBody>
      </p:sp>
      <p:sp>
        <p:nvSpPr>
          <p:cNvPr id="55300" name="Espace réservé du numéro de diapositive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eaLnBrk="0" hangingPunct="0">
              <a:defRPr sz="2400">
                <a:solidFill>
                  <a:schemeClr val="tx1"/>
                </a:solidFill>
                <a:latin typeface="Times New Roman" pitchFamily="18" charset="0"/>
                <a:cs typeface="Arial" charset="0"/>
              </a:defRPr>
            </a:lvl1pPr>
            <a:lvl2pPr marL="742950" indent="-285750" defTabSz="990600" eaLnBrk="0" hangingPunct="0">
              <a:defRPr sz="2400">
                <a:solidFill>
                  <a:schemeClr val="tx1"/>
                </a:solidFill>
                <a:latin typeface="Times New Roman" pitchFamily="18" charset="0"/>
                <a:cs typeface="Arial" charset="0"/>
              </a:defRPr>
            </a:lvl2pPr>
            <a:lvl3pPr marL="1143000" indent="-228600" defTabSz="990600" eaLnBrk="0" hangingPunct="0">
              <a:defRPr sz="2400">
                <a:solidFill>
                  <a:schemeClr val="tx1"/>
                </a:solidFill>
                <a:latin typeface="Times New Roman" pitchFamily="18" charset="0"/>
                <a:cs typeface="Arial" charset="0"/>
              </a:defRPr>
            </a:lvl3pPr>
            <a:lvl4pPr marL="1600200" indent="-228600" defTabSz="990600" eaLnBrk="0" hangingPunct="0">
              <a:defRPr sz="2400">
                <a:solidFill>
                  <a:schemeClr val="tx1"/>
                </a:solidFill>
                <a:latin typeface="Times New Roman" pitchFamily="18" charset="0"/>
                <a:cs typeface="Arial" charset="0"/>
              </a:defRPr>
            </a:lvl4pPr>
            <a:lvl5pPr marL="2057400" indent="-228600" defTabSz="990600" eaLnBrk="0" hangingPunct="0">
              <a:defRPr sz="2400">
                <a:solidFill>
                  <a:schemeClr val="tx1"/>
                </a:solidFill>
                <a:latin typeface="Times New Roman" pitchFamily="18" charset="0"/>
                <a:cs typeface="Arial" charset="0"/>
              </a:defRPr>
            </a:lvl5pPr>
            <a:lvl6pPr marL="2514600" indent="-228600" defTabSz="990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defTabSz="990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defTabSz="990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defTabSz="990600" eaLnBrk="0" fontAlgn="base" hangingPunct="0">
              <a:spcBef>
                <a:spcPct val="0"/>
              </a:spcBef>
              <a:spcAft>
                <a:spcPct val="0"/>
              </a:spcAft>
              <a:defRPr sz="2400">
                <a:solidFill>
                  <a:schemeClr val="tx1"/>
                </a:solidFill>
                <a:latin typeface="Times New Roman" pitchFamily="18" charset="0"/>
                <a:cs typeface="Arial" charset="0"/>
              </a:defRPr>
            </a:lvl9pPr>
          </a:lstStyle>
          <a:p>
            <a:pPr eaLnBrk="1" hangingPunct="1"/>
            <a:fld id="{ABBBDA8D-F6EC-4A9F-AB6A-70FEBB65362E}" type="slidenum">
              <a:rPr lang="fr-FR" altLang="fr-FR" sz="1300" smtClean="0"/>
              <a:pPr eaLnBrk="1" hangingPunct="1"/>
              <a:t>1</a:t>
            </a:fld>
            <a:endParaRPr lang="fr-FR" altLang="fr-FR" sz="1300" smtClean="0"/>
          </a:p>
        </p:txBody>
      </p:sp>
    </p:spTree>
    <p:extLst>
      <p:ext uri="{BB962C8B-B14F-4D97-AF65-F5344CB8AC3E}">
        <p14:creationId xmlns:p14="http://schemas.microsoft.com/office/powerpoint/2010/main" val="26363184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commentaires 2"/>
          <p:cNvSpPr>
            <a:spLocks noGrp="1"/>
          </p:cNvSpPr>
          <p:nvPr>
            <p:ph type="body" idx="1"/>
          </p:nvPr>
        </p:nvSpPr>
        <p:spPr/>
        <p:txBody>
          <a:bodyPr/>
          <a:lstStyle/>
          <a:p>
            <a:endParaRPr lang="fr-FR" baseline="0" dirty="0" smtClean="0"/>
          </a:p>
        </p:txBody>
      </p:sp>
      <p:sp>
        <p:nvSpPr>
          <p:cNvPr id="4" name="Espace réservé du numéro de diapositive 3"/>
          <p:cNvSpPr>
            <a:spLocks noGrp="1"/>
          </p:cNvSpPr>
          <p:nvPr>
            <p:ph type="sldNum" sz="quarter" idx="10"/>
          </p:nvPr>
        </p:nvSpPr>
        <p:spPr/>
        <p:txBody>
          <a:bodyPr/>
          <a:lstStyle/>
          <a:p>
            <a:fld id="{9A9D2CE8-6118-4E73-9600-CCA4D4DD280D}" type="slidenum">
              <a:rPr lang="fr-FR" smtClean="0">
                <a:solidFill>
                  <a:srgbClr val="000000"/>
                </a:solidFill>
              </a:rPr>
              <a:pPr/>
              <a:t>10</a:t>
            </a:fld>
            <a:endParaRPr lang="fr-FR">
              <a:solidFill>
                <a:srgbClr val="000000"/>
              </a:solidFill>
            </a:endParaRPr>
          </a:p>
        </p:txBody>
      </p:sp>
    </p:spTree>
    <p:extLst>
      <p:ext uri="{BB962C8B-B14F-4D97-AF65-F5344CB8AC3E}">
        <p14:creationId xmlns:p14="http://schemas.microsoft.com/office/powerpoint/2010/main" val="5844075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commentaires 2"/>
          <p:cNvSpPr>
            <a:spLocks noGrp="1"/>
          </p:cNvSpPr>
          <p:nvPr>
            <p:ph type="body" idx="1"/>
          </p:nvPr>
        </p:nvSpPr>
        <p:spPr/>
        <p:txBody>
          <a:bodyPr/>
          <a:lstStyle/>
          <a:p>
            <a:endParaRPr lang="fr-FR" baseline="0" dirty="0" smtClean="0"/>
          </a:p>
        </p:txBody>
      </p:sp>
      <p:sp>
        <p:nvSpPr>
          <p:cNvPr id="4" name="Espace réservé du numéro de diapositive 3"/>
          <p:cNvSpPr>
            <a:spLocks noGrp="1"/>
          </p:cNvSpPr>
          <p:nvPr>
            <p:ph type="sldNum" sz="quarter" idx="10"/>
          </p:nvPr>
        </p:nvSpPr>
        <p:spPr/>
        <p:txBody>
          <a:bodyPr/>
          <a:lstStyle/>
          <a:p>
            <a:fld id="{9A9D2CE8-6118-4E73-9600-CCA4D4DD280D}" type="slidenum">
              <a:rPr lang="fr-FR" smtClean="0"/>
              <a:t>11</a:t>
            </a:fld>
            <a:endParaRPr lang="fr-FR"/>
          </a:p>
        </p:txBody>
      </p:sp>
    </p:spTree>
    <p:extLst>
      <p:ext uri="{BB962C8B-B14F-4D97-AF65-F5344CB8AC3E}">
        <p14:creationId xmlns:p14="http://schemas.microsoft.com/office/powerpoint/2010/main" val="14507117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commentaires 2"/>
          <p:cNvSpPr>
            <a:spLocks noGrp="1"/>
          </p:cNvSpPr>
          <p:nvPr>
            <p:ph type="body" idx="1"/>
          </p:nvPr>
        </p:nvSpPr>
        <p:spPr/>
        <p:txBody>
          <a:bodyPr/>
          <a:lstStyle/>
          <a:p>
            <a:endParaRPr lang="fr-FR" baseline="0" dirty="0" smtClean="0"/>
          </a:p>
        </p:txBody>
      </p:sp>
      <p:sp>
        <p:nvSpPr>
          <p:cNvPr id="4" name="Espace réservé du numéro de diapositive 3"/>
          <p:cNvSpPr>
            <a:spLocks noGrp="1"/>
          </p:cNvSpPr>
          <p:nvPr>
            <p:ph type="sldNum" sz="quarter" idx="10"/>
          </p:nvPr>
        </p:nvSpPr>
        <p:spPr/>
        <p:txBody>
          <a:bodyPr/>
          <a:lstStyle/>
          <a:p>
            <a:fld id="{9A9D2CE8-6118-4E73-9600-CCA4D4DD280D}" type="slidenum">
              <a:rPr lang="fr-FR" smtClean="0"/>
              <a:t>12</a:t>
            </a:fld>
            <a:endParaRPr lang="fr-FR"/>
          </a:p>
        </p:txBody>
      </p:sp>
    </p:spTree>
    <p:extLst>
      <p:ext uri="{BB962C8B-B14F-4D97-AF65-F5344CB8AC3E}">
        <p14:creationId xmlns:p14="http://schemas.microsoft.com/office/powerpoint/2010/main" val="22778257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commentaires 2"/>
          <p:cNvSpPr>
            <a:spLocks noGrp="1"/>
          </p:cNvSpPr>
          <p:nvPr>
            <p:ph type="body" idx="1"/>
          </p:nvPr>
        </p:nvSpPr>
        <p:spPr/>
        <p:txBody>
          <a:bodyPr/>
          <a:lstStyle/>
          <a:p>
            <a:endParaRPr lang="fr-FR" baseline="0" dirty="0" smtClean="0"/>
          </a:p>
        </p:txBody>
      </p:sp>
      <p:sp>
        <p:nvSpPr>
          <p:cNvPr id="4" name="Espace réservé du numéro de diapositive 3"/>
          <p:cNvSpPr>
            <a:spLocks noGrp="1"/>
          </p:cNvSpPr>
          <p:nvPr>
            <p:ph type="sldNum" sz="quarter" idx="10"/>
          </p:nvPr>
        </p:nvSpPr>
        <p:spPr/>
        <p:txBody>
          <a:bodyPr/>
          <a:lstStyle/>
          <a:p>
            <a:fld id="{9A9D2CE8-6118-4E73-9600-CCA4D4DD280D}" type="slidenum">
              <a:rPr lang="fr-FR" smtClean="0"/>
              <a:t>13</a:t>
            </a:fld>
            <a:endParaRPr lang="fr-FR"/>
          </a:p>
        </p:txBody>
      </p:sp>
    </p:spTree>
    <p:extLst>
      <p:ext uri="{BB962C8B-B14F-4D97-AF65-F5344CB8AC3E}">
        <p14:creationId xmlns:p14="http://schemas.microsoft.com/office/powerpoint/2010/main" val="30812262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commentaires 2"/>
          <p:cNvSpPr>
            <a:spLocks noGrp="1"/>
          </p:cNvSpPr>
          <p:nvPr>
            <p:ph type="body" idx="1"/>
          </p:nvPr>
        </p:nvSpPr>
        <p:spPr/>
        <p:txBody>
          <a:bodyPr/>
          <a:lstStyle/>
          <a:p>
            <a:endParaRPr lang="fr-FR" baseline="0" dirty="0" smtClean="0"/>
          </a:p>
        </p:txBody>
      </p:sp>
      <p:sp>
        <p:nvSpPr>
          <p:cNvPr id="4" name="Espace réservé du numéro de diapositive 3"/>
          <p:cNvSpPr>
            <a:spLocks noGrp="1"/>
          </p:cNvSpPr>
          <p:nvPr>
            <p:ph type="sldNum" sz="quarter" idx="10"/>
          </p:nvPr>
        </p:nvSpPr>
        <p:spPr/>
        <p:txBody>
          <a:bodyPr/>
          <a:lstStyle/>
          <a:p>
            <a:fld id="{9A9D2CE8-6118-4E73-9600-CCA4D4DD280D}" type="slidenum">
              <a:rPr lang="fr-FR" smtClean="0"/>
              <a:t>14</a:t>
            </a:fld>
            <a:endParaRPr lang="fr-FR"/>
          </a:p>
        </p:txBody>
      </p:sp>
    </p:spTree>
    <p:extLst>
      <p:ext uri="{BB962C8B-B14F-4D97-AF65-F5344CB8AC3E}">
        <p14:creationId xmlns:p14="http://schemas.microsoft.com/office/powerpoint/2010/main" val="20415142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commentaires 2"/>
          <p:cNvSpPr>
            <a:spLocks noGrp="1"/>
          </p:cNvSpPr>
          <p:nvPr>
            <p:ph type="body" idx="1"/>
          </p:nvPr>
        </p:nvSpPr>
        <p:spPr/>
        <p:txBody>
          <a:bodyPr/>
          <a:lstStyle/>
          <a:p>
            <a:endParaRPr lang="fr-FR" baseline="0" dirty="0" smtClean="0"/>
          </a:p>
        </p:txBody>
      </p:sp>
      <p:sp>
        <p:nvSpPr>
          <p:cNvPr id="4" name="Espace réservé du numéro de diapositive 3"/>
          <p:cNvSpPr>
            <a:spLocks noGrp="1"/>
          </p:cNvSpPr>
          <p:nvPr>
            <p:ph type="sldNum" sz="quarter" idx="10"/>
          </p:nvPr>
        </p:nvSpPr>
        <p:spPr/>
        <p:txBody>
          <a:bodyPr/>
          <a:lstStyle/>
          <a:p>
            <a:fld id="{9A9D2CE8-6118-4E73-9600-CCA4D4DD280D}" type="slidenum">
              <a:rPr lang="fr-FR" smtClean="0"/>
              <a:t>15</a:t>
            </a:fld>
            <a:endParaRPr lang="fr-FR"/>
          </a:p>
        </p:txBody>
      </p:sp>
    </p:spTree>
    <p:extLst>
      <p:ext uri="{BB962C8B-B14F-4D97-AF65-F5344CB8AC3E}">
        <p14:creationId xmlns:p14="http://schemas.microsoft.com/office/powerpoint/2010/main" val="35281603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commentaires 2"/>
          <p:cNvSpPr>
            <a:spLocks noGrp="1"/>
          </p:cNvSpPr>
          <p:nvPr>
            <p:ph type="body" idx="1"/>
          </p:nvPr>
        </p:nvSpPr>
        <p:spPr/>
        <p:txBody>
          <a:bodyPr/>
          <a:lstStyle/>
          <a:p>
            <a:endParaRPr lang="fr-FR" baseline="0" dirty="0" smtClean="0"/>
          </a:p>
        </p:txBody>
      </p:sp>
      <p:sp>
        <p:nvSpPr>
          <p:cNvPr id="4" name="Espace réservé du numéro de diapositive 3"/>
          <p:cNvSpPr>
            <a:spLocks noGrp="1"/>
          </p:cNvSpPr>
          <p:nvPr>
            <p:ph type="sldNum" sz="quarter" idx="10"/>
          </p:nvPr>
        </p:nvSpPr>
        <p:spPr/>
        <p:txBody>
          <a:bodyPr/>
          <a:lstStyle/>
          <a:p>
            <a:fld id="{9A9D2CE8-6118-4E73-9600-CCA4D4DD280D}" type="slidenum">
              <a:rPr lang="fr-FR" smtClean="0"/>
              <a:t>16</a:t>
            </a:fld>
            <a:endParaRPr lang="fr-FR"/>
          </a:p>
        </p:txBody>
      </p:sp>
    </p:spTree>
    <p:extLst>
      <p:ext uri="{BB962C8B-B14F-4D97-AF65-F5344CB8AC3E}">
        <p14:creationId xmlns:p14="http://schemas.microsoft.com/office/powerpoint/2010/main" val="30678810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commentaires 2"/>
          <p:cNvSpPr>
            <a:spLocks noGrp="1"/>
          </p:cNvSpPr>
          <p:nvPr>
            <p:ph type="body" idx="1"/>
          </p:nvPr>
        </p:nvSpPr>
        <p:spPr/>
        <p:txBody>
          <a:bodyPr/>
          <a:lstStyle/>
          <a:p>
            <a:endParaRPr lang="fr-FR" baseline="0" dirty="0" smtClean="0"/>
          </a:p>
        </p:txBody>
      </p:sp>
      <p:sp>
        <p:nvSpPr>
          <p:cNvPr id="4" name="Espace réservé du numéro de diapositive 3"/>
          <p:cNvSpPr>
            <a:spLocks noGrp="1"/>
          </p:cNvSpPr>
          <p:nvPr>
            <p:ph type="sldNum" sz="quarter" idx="10"/>
          </p:nvPr>
        </p:nvSpPr>
        <p:spPr/>
        <p:txBody>
          <a:bodyPr/>
          <a:lstStyle/>
          <a:p>
            <a:fld id="{9A9D2CE8-6118-4E73-9600-CCA4D4DD280D}" type="slidenum">
              <a:rPr lang="fr-FR" smtClean="0"/>
              <a:t>17</a:t>
            </a:fld>
            <a:endParaRPr lang="fr-FR"/>
          </a:p>
        </p:txBody>
      </p:sp>
    </p:spTree>
    <p:extLst>
      <p:ext uri="{BB962C8B-B14F-4D97-AF65-F5344CB8AC3E}">
        <p14:creationId xmlns:p14="http://schemas.microsoft.com/office/powerpoint/2010/main" val="32920906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commentaires 2"/>
          <p:cNvSpPr>
            <a:spLocks noGrp="1"/>
          </p:cNvSpPr>
          <p:nvPr>
            <p:ph type="body" idx="1"/>
          </p:nvPr>
        </p:nvSpPr>
        <p:spPr/>
        <p:txBody>
          <a:bodyPr/>
          <a:lstStyle/>
          <a:p>
            <a:endParaRPr lang="fr-FR" baseline="0" dirty="0" smtClean="0"/>
          </a:p>
        </p:txBody>
      </p:sp>
      <p:sp>
        <p:nvSpPr>
          <p:cNvPr id="4" name="Espace réservé du numéro de diapositive 3"/>
          <p:cNvSpPr>
            <a:spLocks noGrp="1"/>
          </p:cNvSpPr>
          <p:nvPr>
            <p:ph type="sldNum" sz="quarter" idx="10"/>
          </p:nvPr>
        </p:nvSpPr>
        <p:spPr/>
        <p:txBody>
          <a:bodyPr/>
          <a:lstStyle/>
          <a:p>
            <a:fld id="{9A9D2CE8-6118-4E73-9600-CCA4D4DD280D}" type="slidenum">
              <a:rPr lang="fr-FR" smtClean="0"/>
              <a:t>18</a:t>
            </a:fld>
            <a:endParaRPr lang="fr-FR"/>
          </a:p>
        </p:txBody>
      </p:sp>
    </p:spTree>
    <p:extLst>
      <p:ext uri="{BB962C8B-B14F-4D97-AF65-F5344CB8AC3E}">
        <p14:creationId xmlns:p14="http://schemas.microsoft.com/office/powerpoint/2010/main" val="16422246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commentaires 2"/>
          <p:cNvSpPr>
            <a:spLocks noGrp="1"/>
          </p:cNvSpPr>
          <p:nvPr>
            <p:ph type="body" idx="1"/>
          </p:nvPr>
        </p:nvSpPr>
        <p:spPr/>
        <p:txBody>
          <a:bodyPr/>
          <a:lstStyle/>
          <a:p>
            <a:r>
              <a:rPr lang="fr-FR" dirty="0" smtClean="0"/>
              <a:t>A propos du Faire : proposition d’un ancien</a:t>
            </a:r>
            <a:r>
              <a:rPr lang="fr-FR" baseline="0" dirty="0" smtClean="0"/>
              <a:t> animateur qui mentionnait que  parfois, jouer tout seul (de la musique, du jonglage) initie des espaces d’interaction avec des bénéficiaires ou des publics. C’est donc une proposition que nous sommes en train de creuser, notamment en la </a:t>
            </a:r>
            <a:r>
              <a:rPr lang="fr-FR" baseline="0" dirty="0" err="1" smtClean="0"/>
              <a:t>réflechissant</a:t>
            </a:r>
            <a:r>
              <a:rPr lang="fr-FR" baseline="0" dirty="0" smtClean="0"/>
              <a:t> à la lumière de la théorie </a:t>
            </a:r>
            <a:r>
              <a:rPr lang="fr-FR" baseline="0" dirty="0" err="1" smtClean="0"/>
              <a:t>socio-cognitive</a:t>
            </a:r>
            <a:r>
              <a:rPr lang="fr-FR" baseline="0" dirty="0" smtClean="0"/>
              <a:t> de Bandura (qui accorde un rôle important aux modèles dans l’</a:t>
            </a:r>
            <a:r>
              <a:rPr lang="fr-FR" baseline="0" dirty="0" err="1" smtClean="0"/>
              <a:t>encapacitation</a:t>
            </a:r>
            <a:r>
              <a:rPr lang="fr-FR" baseline="0" dirty="0" smtClean="0"/>
              <a:t> des sujets).</a:t>
            </a:r>
          </a:p>
          <a:p>
            <a:r>
              <a:rPr lang="fr-FR" dirty="0" smtClean="0"/>
              <a:t>Représentants</a:t>
            </a:r>
            <a:r>
              <a:rPr lang="fr-FR" baseline="0" dirty="0" smtClean="0"/>
              <a:t> d’une culture évoqué lors de la communication sur les enjeux de l’animation socioculturelle</a:t>
            </a:r>
            <a:endParaRPr lang="fr-FR" dirty="0"/>
          </a:p>
        </p:txBody>
      </p:sp>
      <p:sp>
        <p:nvSpPr>
          <p:cNvPr id="4" name="Espace réservé du numéro de diapositive 3"/>
          <p:cNvSpPr>
            <a:spLocks noGrp="1"/>
          </p:cNvSpPr>
          <p:nvPr>
            <p:ph type="sldNum" sz="quarter" idx="10"/>
          </p:nvPr>
        </p:nvSpPr>
        <p:spPr/>
        <p:txBody>
          <a:bodyPr/>
          <a:lstStyle/>
          <a:p>
            <a:fld id="{9A9D2CE8-6118-4E73-9600-CCA4D4DD280D}" type="slidenum">
              <a:rPr lang="fr-FR" smtClean="0"/>
              <a:t>19</a:t>
            </a:fld>
            <a:endParaRPr lang="fr-FR" dirty="0"/>
          </a:p>
        </p:txBody>
      </p:sp>
    </p:spTree>
    <p:extLst>
      <p:ext uri="{BB962C8B-B14F-4D97-AF65-F5344CB8AC3E}">
        <p14:creationId xmlns:p14="http://schemas.microsoft.com/office/powerpoint/2010/main" val="35173571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effectLst/>
                <a:latin typeface="+mn-lt"/>
                <a:ea typeface="+mn-ea"/>
                <a:cs typeface="+mn-cs"/>
              </a:rPr>
              <a:t>« </a:t>
            </a:r>
            <a:r>
              <a:rPr lang="fr-FR" sz="1200" i="1" kern="1200" dirty="0" smtClean="0">
                <a:solidFill>
                  <a:schemeClr val="tx1"/>
                </a:solidFill>
                <a:effectLst/>
                <a:latin typeface="+mn-lt"/>
                <a:ea typeface="+mn-ea"/>
                <a:cs typeface="+mn-cs"/>
              </a:rPr>
              <a:t>Dans votre carrière, quelle est l’expérience qui vous a le plus fait vibrer et que vous voudriez pouvoir vivre le plus souvent dans votre métier ? Est-ce que c’est en termes de démarches ou de résultats</a:t>
            </a:r>
            <a:r>
              <a:rPr lang="fr-FR" sz="1200" kern="1200" dirty="0" smtClean="0">
                <a:solidFill>
                  <a:schemeClr val="tx1"/>
                </a:solidFill>
                <a:effectLst/>
                <a:latin typeface="+mn-lt"/>
                <a:ea typeface="+mn-ea"/>
                <a:cs typeface="+mn-cs"/>
              </a:rPr>
              <a:t> ? »</a:t>
            </a:r>
          </a:p>
          <a:p>
            <a:pPr lvl="0"/>
            <a:r>
              <a:rPr lang="fr-FR" sz="1200" kern="1200" dirty="0" smtClean="0">
                <a:solidFill>
                  <a:schemeClr val="tx1"/>
                </a:solidFill>
                <a:effectLst/>
                <a:latin typeface="+mn-lt"/>
                <a:ea typeface="+mn-ea"/>
                <a:cs typeface="+mn-cs"/>
              </a:rPr>
              <a:t>« </a:t>
            </a:r>
            <a:r>
              <a:rPr lang="fr-FR" sz="1200" i="1" kern="1200" dirty="0" smtClean="0">
                <a:solidFill>
                  <a:schemeClr val="tx1"/>
                </a:solidFill>
                <a:effectLst/>
                <a:latin typeface="+mn-lt"/>
                <a:ea typeface="+mn-ea"/>
                <a:cs typeface="+mn-cs"/>
              </a:rPr>
              <a:t>Quelles seraient les conditions idéales pour reproduire ou pour étendre ces démarches/résultats sur les territoires dans lesquels vous travaillez aujourd’hui ?</a:t>
            </a:r>
            <a:r>
              <a:rPr lang="fr-FR" sz="1200" kern="1200" dirty="0" smtClean="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i="1" kern="1200" dirty="0" smtClean="0">
                <a:solidFill>
                  <a:schemeClr val="tx1"/>
                </a:solidFill>
                <a:effectLst/>
                <a:latin typeface="+mn-lt"/>
                <a:ea typeface="+mn-ea"/>
                <a:cs typeface="+mn-cs"/>
              </a:rPr>
              <a:t>« Quelles seraient les conditions nécessaires pour amener d’autres acteurs dans ces démarches ou pour amener ces démarches à d’autres acteurs ?</a:t>
            </a:r>
            <a:r>
              <a:rPr lang="fr-FR" sz="1200" kern="1200" dirty="0" smtClean="0">
                <a:solidFill>
                  <a:schemeClr val="tx1"/>
                </a:solidFill>
                <a:effectLst/>
                <a:latin typeface="+mn-lt"/>
                <a:ea typeface="+mn-ea"/>
                <a:cs typeface="+mn-cs"/>
              </a:rPr>
              <a:t> »</a:t>
            </a:r>
          </a:p>
          <a:p>
            <a:pPr lvl="0"/>
            <a:endParaRPr lang="fr-FR" dirty="0"/>
          </a:p>
        </p:txBody>
      </p:sp>
      <p:sp>
        <p:nvSpPr>
          <p:cNvPr id="4" name="Espace réservé du numéro de diapositive 3"/>
          <p:cNvSpPr>
            <a:spLocks noGrp="1"/>
          </p:cNvSpPr>
          <p:nvPr>
            <p:ph type="sldNum" sz="quarter" idx="10"/>
          </p:nvPr>
        </p:nvSpPr>
        <p:spPr/>
        <p:txBody>
          <a:bodyPr/>
          <a:lstStyle/>
          <a:p>
            <a:fld id="{54E421C7-A90E-4DAC-8237-098E5691090B}" type="slidenum">
              <a:rPr lang="fr-FR" smtClean="0">
                <a:solidFill>
                  <a:prstClr val="black"/>
                </a:solidFill>
              </a:rPr>
              <a:pPr/>
              <a:t>2</a:t>
            </a:fld>
            <a:endParaRPr lang="fr-FR">
              <a:solidFill>
                <a:prstClr val="black"/>
              </a:solidFill>
            </a:endParaRPr>
          </a:p>
        </p:txBody>
      </p:sp>
    </p:spTree>
    <p:extLst>
      <p:ext uri="{BB962C8B-B14F-4D97-AF65-F5344CB8AC3E}">
        <p14:creationId xmlns:p14="http://schemas.microsoft.com/office/powerpoint/2010/main" val="27446818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9A9D2CE8-6118-4E73-9600-CCA4D4DD280D}" type="slidenum">
              <a:rPr lang="fr-FR" smtClean="0"/>
              <a:t>20</a:t>
            </a:fld>
            <a:endParaRPr lang="fr-FR" dirty="0"/>
          </a:p>
        </p:txBody>
      </p:sp>
    </p:spTree>
    <p:extLst>
      <p:ext uri="{BB962C8B-B14F-4D97-AF65-F5344CB8AC3E}">
        <p14:creationId xmlns:p14="http://schemas.microsoft.com/office/powerpoint/2010/main" val="42762054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9A9D2CE8-6118-4E73-9600-CCA4D4DD280D}" type="slidenum">
              <a:rPr lang="fr-FR" smtClean="0"/>
              <a:t>21</a:t>
            </a:fld>
            <a:endParaRPr lang="fr-FR" dirty="0"/>
          </a:p>
        </p:txBody>
      </p:sp>
    </p:spTree>
    <p:extLst>
      <p:ext uri="{BB962C8B-B14F-4D97-AF65-F5344CB8AC3E}">
        <p14:creationId xmlns:p14="http://schemas.microsoft.com/office/powerpoint/2010/main" val="3004679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commentaires 2"/>
          <p:cNvSpPr>
            <a:spLocks noGrp="1"/>
          </p:cNvSpPr>
          <p:nvPr>
            <p:ph type="body" idx="1"/>
          </p:nvPr>
        </p:nvSpPr>
        <p:spPr/>
        <p:txBody>
          <a:bodyPr/>
          <a:lstStyle/>
          <a:p>
            <a:r>
              <a:rPr lang="fr-FR" dirty="0" smtClean="0"/>
              <a:t>Analyse</a:t>
            </a:r>
            <a:r>
              <a:rPr lang="fr-FR" baseline="0" dirty="0" smtClean="0"/>
              <a:t> de textes produits par les étudiants sur leur compréhension de leur  rôle d’animateur sociaux culturels après un séminaire résidentiel sur le jeu.</a:t>
            </a:r>
            <a:endParaRPr lang="fr-FR" dirty="0"/>
          </a:p>
        </p:txBody>
      </p:sp>
      <p:sp>
        <p:nvSpPr>
          <p:cNvPr id="4" name="Espace réservé du numéro de diapositive 3"/>
          <p:cNvSpPr>
            <a:spLocks noGrp="1"/>
          </p:cNvSpPr>
          <p:nvPr>
            <p:ph type="sldNum" sz="quarter" idx="10"/>
          </p:nvPr>
        </p:nvSpPr>
        <p:spPr/>
        <p:txBody>
          <a:bodyPr/>
          <a:lstStyle/>
          <a:p>
            <a:fld id="{9A9D2CE8-6118-4E73-9600-CCA4D4DD280D}" type="slidenum">
              <a:rPr lang="fr-FR" smtClean="0">
                <a:solidFill>
                  <a:prstClr val="black"/>
                </a:solidFill>
              </a:rPr>
              <a:pPr/>
              <a:t>22</a:t>
            </a:fld>
            <a:endParaRPr lang="fr-FR">
              <a:solidFill>
                <a:prstClr val="black"/>
              </a:solidFill>
            </a:endParaRPr>
          </a:p>
        </p:txBody>
      </p:sp>
    </p:spTree>
    <p:extLst>
      <p:ext uri="{BB962C8B-B14F-4D97-AF65-F5344CB8AC3E}">
        <p14:creationId xmlns:p14="http://schemas.microsoft.com/office/powerpoint/2010/main" val="1934540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commentaires 2"/>
          <p:cNvSpPr>
            <a:spLocks noGrp="1"/>
          </p:cNvSpPr>
          <p:nvPr>
            <p:ph type="body" idx="1"/>
          </p:nvPr>
        </p:nvSpPr>
        <p:spPr/>
        <p:txBody>
          <a:bodyPr/>
          <a:lstStyle/>
          <a:p>
            <a:r>
              <a:rPr lang="fr-FR" baseline="0" dirty="0" smtClean="0"/>
              <a:t>Héritier du modèle de Gillet</a:t>
            </a:r>
            <a:endParaRPr lang="fr-FR" baseline="0" dirty="0" smtClean="0"/>
          </a:p>
        </p:txBody>
      </p:sp>
      <p:sp>
        <p:nvSpPr>
          <p:cNvPr id="4" name="Espace réservé du numéro de diapositive 3"/>
          <p:cNvSpPr>
            <a:spLocks noGrp="1"/>
          </p:cNvSpPr>
          <p:nvPr>
            <p:ph type="sldNum" sz="quarter" idx="10"/>
          </p:nvPr>
        </p:nvSpPr>
        <p:spPr/>
        <p:txBody>
          <a:bodyPr/>
          <a:lstStyle/>
          <a:p>
            <a:fld id="{9A9D2CE8-6118-4E73-9600-CCA4D4DD280D}" type="slidenum">
              <a:rPr lang="fr-FR" smtClean="0"/>
              <a:t>3</a:t>
            </a:fld>
            <a:endParaRPr lang="fr-FR"/>
          </a:p>
        </p:txBody>
      </p:sp>
    </p:spTree>
    <p:extLst>
      <p:ext uri="{BB962C8B-B14F-4D97-AF65-F5344CB8AC3E}">
        <p14:creationId xmlns:p14="http://schemas.microsoft.com/office/powerpoint/2010/main" val="19778861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commentaires 2"/>
          <p:cNvSpPr>
            <a:spLocks noGrp="1"/>
          </p:cNvSpPr>
          <p:nvPr>
            <p:ph type="body" idx="1"/>
          </p:nvPr>
        </p:nvSpPr>
        <p:spPr/>
        <p:txBody>
          <a:bodyPr/>
          <a:lstStyle/>
          <a:p>
            <a:endParaRPr lang="fr-FR" baseline="0" dirty="0" smtClean="0"/>
          </a:p>
        </p:txBody>
      </p:sp>
      <p:sp>
        <p:nvSpPr>
          <p:cNvPr id="4" name="Espace réservé du numéro de diapositive 3"/>
          <p:cNvSpPr>
            <a:spLocks noGrp="1"/>
          </p:cNvSpPr>
          <p:nvPr>
            <p:ph type="sldNum" sz="quarter" idx="10"/>
          </p:nvPr>
        </p:nvSpPr>
        <p:spPr/>
        <p:txBody>
          <a:bodyPr/>
          <a:lstStyle/>
          <a:p>
            <a:fld id="{9A9D2CE8-6118-4E73-9600-CCA4D4DD280D}" type="slidenum">
              <a:rPr lang="fr-FR" smtClean="0"/>
              <a:t>4</a:t>
            </a:fld>
            <a:endParaRPr lang="fr-FR"/>
          </a:p>
        </p:txBody>
      </p:sp>
    </p:spTree>
    <p:extLst>
      <p:ext uri="{BB962C8B-B14F-4D97-AF65-F5344CB8AC3E}">
        <p14:creationId xmlns:p14="http://schemas.microsoft.com/office/powerpoint/2010/main" val="1874259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commentaires 2"/>
          <p:cNvSpPr>
            <a:spLocks noGrp="1"/>
          </p:cNvSpPr>
          <p:nvPr>
            <p:ph type="body" idx="1"/>
          </p:nvPr>
        </p:nvSpPr>
        <p:spPr/>
        <p:txBody>
          <a:bodyPr/>
          <a:lstStyle/>
          <a:p>
            <a:endParaRPr lang="fr-FR" baseline="0" dirty="0" smtClean="0"/>
          </a:p>
        </p:txBody>
      </p:sp>
      <p:sp>
        <p:nvSpPr>
          <p:cNvPr id="4" name="Espace réservé du numéro de diapositive 3"/>
          <p:cNvSpPr>
            <a:spLocks noGrp="1"/>
          </p:cNvSpPr>
          <p:nvPr>
            <p:ph type="sldNum" sz="quarter" idx="10"/>
          </p:nvPr>
        </p:nvSpPr>
        <p:spPr/>
        <p:txBody>
          <a:bodyPr/>
          <a:lstStyle/>
          <a:p>
            <a:fld id="{9A9D2CE8-6118-4E73-9600-CCA4D4DD280D}" type="slidenum">
              <a:rPr lang="fr-FR" smtClean="0"/>
              <a:t>5</a:t>
            </a:fld>
            <a:endParaRPr lang="fr-FR"/>
          </a:p>
        </p:txBody>
      </p:sp>
    </p:spTree>
    <p:extLst>
      <p:ext uri="{BB962C8B-B14F-4D97-AF65-F5344CB8AC3E}">
        <p14:creationId xmlns:p14="http://schemas.microsoft.com/office/powerpoint/2010/main" val="7108488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commentaires 2"/>
          <p:cNvSpPr>
            <a:spLocks noGrp="1"/>
          </p:cNvSpPr>
          <p:nvPr>
            <p:ph type="body" idx="1"/>
          </p:nvPr>
        </p:nvSpPr>
        <p:spPr/>
        <p:txBody>
          <a:bodyPr/>
          <a:lstStyle/>
          <a:p>
            <a:r>
              <a:rPr lang="fr-FR" baseline="0" dirty="0" smtClean="0"/>
              <a:t>Étude de cas réalisée en collaboration avec une animatrice en gérontologie.</a:t>
            </a:r>
          </a:p>
          <a:p>
            <a:r>
              <a:rPr lang="fr-FR" baseline="0" dirty="0" smtClean="0"/>
              <a:t>L’animatrice distingue deux types d’espaces dans son travail, celui où elle est plutôt au contact des personnes âgés, celui où elle travaille sur le projet de mise en place de partenariat entre les associations bénévoles qui </a:t>
            </a:r>
            <a:r>
              <a:rPr lang="fr-FR" baseline="0" dirty="0" err="1" smtClean="0"/>
              <a:t>oeuvrent</a:t>
            </a:r>
            <a:r>
              <a:rPr lang="fr-FR" baseline="0" dirty="0" smtClean="0"/>
              <a:t> dans l’EHPAD</a:t>
            </a:r>
            <a:endParaRPr lang="fr-FR" baseline="0" dirty="0" smtClean="0"/>
          </a:p>
        </p:txBody>
      </p:sp>
      <p:sp>
        <p:nvSpPr>
          <p:cNvPr id="4" name="Espace réservé du numéro de diapositive 3"/>
          <p:cNvSpPr>
            <a:spLocks noGrp="1"/>
          </p:cNvSpPr>
          <p:nvPr>
            <p:ph type="sldNum" sz="quarter" idx="10"/>
          </p:nvPr>
        </p:nvSpPr>
        <p:spPr/>
        <p:txBody>
          <a:bodyPr/>
          <a:lstStyle/>
          <a:p>
            <a:fld id="{9A9D2CE8-6118-4E73-9600-CCA4D4DD280D}" type="slidenum">
              <a:rPr lang="fr-FR" smtClean="0"/>
              <a:t>6</a:t>
            </a:fld>
            <a:endParaRPr lang="fr-FR"/>
          </a:p>
        </p:txBody>
      </p:sp>
    </p:spTree>
    <p:extLst>
      <p:ext uri="{BB962C8B-B14F-4D97-AF65-F5344CB8AC3E}">
        <p14:creationId xmlns:p14="http://schemas.microsoft.com/office/powerpoint/2010/main" val="3292345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commentaires 2"/>
          <p:cNvSpPr>
            <a:spLocks noGrp="1"/>
          </p:cNvSpPr>
          <p:nvPr>
            <p:ph type="body" idx="1"/>
          </p:nvPr>
        </p:nvSpPr>
        <p:spPr/>
        <p:txBody>
          <a:bodyPr/>
          <a:lstStyle/>
          <a:p>
            <a:r>
              <a:rPr lang="fr-FR" baseline="0" dirty="0" smtClean="0"/>
              <a:t>Une forte différence quant à la satisfaction professionnelle qu’apporte ces deux types de configurations</a:t>
            </a:r>
            <a:endParaRPr lang="fr-FR" baseline="0" dirty="0" smtClean="0"/>
          </a:p>
        </p:txBody>
      </p:sp>
      <p:sp>
        <p:nvSpPr>
          <p:cNvPr id="4" name="Espace réservé du numéro de diapositive 3"/>
          <p:cNvSpPr>
            <a:spLocks noGrp="1"/>
          </p:cNvSpPr>
          <p:nvPr>
            <p:ph type="sldNum" sz="quarter" idx="10"/>
          </p:nvPr>
        </p:nvSpPr>
        <p:spPr/>
        <p:txBody>
          <a:bodyPr/>
          <a:lstStyle/>
          <a:p>
            <a:fld id="{9A9D2CE8-6118-4E73-9600-CCA4D4DD280D}" type="slidenum">
              <a:rPr lang="fr-FR" smtClean="0"/>
              <a:t>7</a:t>
            </a:fld>
            <a:endParaRPr lang="fr-FR"/>
          </a:p>
        </p:txBody>
      </p:sp>
    </p:spTree>
    <p:extLst>
      <p:ext uri="{BB962C8B-B14F-4D97-AF65-F5344CB8AC3E}">
        <p14:creationId xmlns:p14="http://schemas.microsoft.com/office/powerpoint/2010/main" val="3446537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commentaires 2"/>
          <p:cNvSpPr>
            <a:spLocks noGrp="1"/>
          </p:cNvSpPr>
          <p:nvPr>
            <p:ph type="body" idx="1"/>
          </p:nvPr>
        </p:nvSpPr>
        <p:spPr/>
        <p:txBody>
          <a:bodyPr/>
          <a:lstStyle/>
          <a:p>
            <a:r>
              <a:rPr lang="fr-FR" baseline="0" dirty="0" smtClean="0"/>
              <a:t>Travail de Julien </a:t>
            </a:r>
            <a:r>
              <a:rPr lang="fr-FR" baseline="0" dirty="0" err="1" smtClean="0"/>
              <a:t>Virgos</a:t>
            </a:r>
            <a:r>
              <a:rPr lang="fr-FR" baseline="0" dirty="0" smtClean="0"/>
              <a:t>, dans le cadre de sa recherche pour le master Politique Enfance Jeunesse.</a:t>
            </a:r>
          </a:p>
          <a:p>
            <a:r>
              <a:rPr lang="fr-FR" baseline="0" dirty="0" smtClean="0"/>
              <a:t>Entretien autour de ce que font les intervenants jeunesse au cours de leur travail, sur le sentiment de voir les résultats de leur action, leur sentiment d’appartenance à l’intervention sociale. A la fin de l’entretien, présentation du modèle, et estimation par l’enquêté de l’importance de chaque fonction dans deux situations typiques de son travail (que l’enquêté choisi et décrit)</a:t>
            </a:r>
          </a:p>
          <a:p>
            <a:endParaRPr lang="fr-FR" baseline="0" dirty="0" smtClean="0"/>
          </a:p>
        </p:txBody>
      </p:sp>
      <p:sp>
        <p:nvSpPr>
          <p:cNvPr id="4" name="Espace réservé du numéro de diapositive 3"/>
          <p:cNvSpPr>
            <a:spLocks noGrp="1"/>
          </p:cNvSpPr>
          <p:nvPr>
            <p:ph type="sldNum" sz="quarter" idx="10"/>
          </p:nvPr>
        </p:nvSpPr>
        <p:spPr/>
        <p:txBody>
          <a:bodyPr/>
          <a:lstStyle/>
          <a:p>
            <a:fld id="{9A9D2CE8-6118-4E73-9600-CCA4D4DD280D}" type="slidenum">
              <a:rPr lang="fr-FR" smtClean="0"/>
              <a:t>8</a:t>
            </a:fld>
            <a:endParaRPr lang="fr-FR"/>
          </a:p>
        </p:txBody>
      </p:sp>
    </p:spTree>
    <p:extLst>
      <p:ext uri="{BB962C8B-B14F-4D97-AF65-F5344CB8AC3E}">
        <p14:creationId xmlns:p14="http://schemas.microsoft.com/office/powerpoint/2010/main" val="14420782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commentaires 2"/>
          <p:cNvSpPr>
            <a:spLocks noGrp="1"/>
          </p:cNvSpPr>
          <p:nvPr>
            <p:ph type="body" idx="1"/>
          </p:nvPr>
        </p:nvSpPr>
        <p:spPr/>
        <p:txBody>
          <a:bodyPr/>
          <a:lstStyle/>
          <a:p>
            <a:endParaRPr lang="fr-FR" baseline="0" dirty="0" smtClean="0"/>
          </a:p>
        </p:txBody>
      </p:sp>
      <p:sp>
        <p:nvSpPr>
          <p:cNvPr id="4" name="Espace réservé du numéro de diapositive 3"/>
          <p:cNvSpPr>
            <a:spLocks noGrp="1"/>
          </p:cNvSpPr>
          <p:nvPr>
            <p:ph type="sldNum" sz="quarter" idx="10"/>
          </p:nvPr>
        </p:nvSpPr>
        <p:spPr/>
        <p:txBody>
          <a:bodyPr/>
          <a:lstStyle/>
          <a:p>
            <a:fld id="{9A9D2CE8-6118-4E73-9600-CCA4D4DD280D}" type="slidenum">
              <a:rPr lang="fr-FR" smtClean="0"/>
              <a:t>9</a:t>
            </a:fld>
            <a:endParaRPr lang="fr-FR"/>
          </a:p>
        </p:txBody>
      </p:sp>
    </p:spTree>
    <p:extLst>
      <p:ext uri="{BB962C8B-B14F-4D97-AF65-F5344CB8AC3E}">
        <p14:creationId xmlns:p14="http://schemas.microsoft.com/office/powerpoint/2010/main" val="29833414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6"/>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Modifiez le style des sous-titres du masque</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r>
              <a:rPr lang="fr-FR"/>
              <a:t>Séminaire du LRPMip, Figeac, juillet 2013</a:t>
            </a:r>
          </a:p>
        </p:txBody>
      </p:sp>
      <p:sp>
        <p:nvSpPr>
          <p:cNvPr id="6" name="Rectangle 6"/>
          <p:cNvSpPr>
            <a:spLocks noGrp="1" noChangeArrowheads="1"/>
          </p:cNvSpPr>
          <p:nvPr>
            <p:ph type="sldNum" sz="quarter" idx="12"/>
          </p:nvPr>
        </p:nvSpPr>
        <p:spPr>
          <a:ln/>
        </p:spPr>
        <p:txBody>
          <a:bodyPr/>
          <a:lstStyle>
            <a:lvl1pPr>
              <a:defRPr/>
            </a:lvl1pPr>
          </a:lstStyle>
          <a:p>
            <a:pPr>
              <a:defRPr/>
            </a:pPr>
            <a:fld id="{FBFFCF63-D246-4E01-8C0E-EB40F2EDFA7D}" type="slidenum">
              <a:rPr lang="fr-FR"/>
              <a:pPr>
                <a:defRPr/>
              </a:pPr>
              <a:t>‹N°›</a:t>
            </a:fld>
            <a:endParaRPr lang="fr-FR"/>
          </a:p>
        </p:txBody>
      </p:sp>
    </p:spTree>
    <p:extLst>
      <p:ext uri="{BB962C8B-B14F-4D97-AF65-F5344CB8AC3E}">
        <p14:creationId xmlns:p14="http://schemas.microsoft.com/office/powerpoint/2010/main" val="1770295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r>
              <a:rPr lang="fr-FR"/>
              <a:t>Séminaire du LRPMip, Figeac, juillet 2013</a:t>
            </a:r>
          </a:p>
        </p:txBody>
      </p:sp>
      <p:sp>
        <p:nvSpPr>
          <p:cNvPr id="6" name="Rectangle 6"/>
          <p:cNvSpPr>
            <a:spLocks noGrp="1" noChangeArrowheads="1"/>
          </p:cNvSpPr>
          <p:nvPr>
            <p:ph type="sldNum" sz="quarter" idx="12"/>
          </p:nvPr>
        </p:nvSpPr>
        <p:spPr>
          <a:ln/>
        </p:spPr>
        <p:txBody>
          <a:bodyPr/>
          <a:lstStyle>
            <a:lvl1pPr>
              <a:defRPr/>
            </a:lvl1pPr>
          </a:lstStyle>
          <a:p>
            <a:pPr>
              <a:defRPr/>
            </a:pPr>
            <a:fld id="{D0130912-20AA-41D5-AA29-B6647599A266}" type="slidenum">
              <a:rPr lang="fr-FR"/>
              <a:pPr>
                <a:defRPr/>
              </a:pPr>
              <a:t>‹N°›</a:t>
            </a:fld>
            <a:endParaRPr lang="fr-FR"/>
          </a:p>
        </p:txBody>
      </p:sp>
    </p:spTree>
    <p:extLst>
      <p:ext uri="{BB962C8B-B14F-4D97-AF65-F5344CB8AC3E}">
        <p14:creationId xmlns:p14="http://schemas.microsoft.com/office/powerpoint/2010/main" val="1185885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15100" y="609600"/>
            <a:ext cx="1943100" cy="5486400"/>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685800" y="609600"/>
            <a:ext cx="5676900" cy="548640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r>
              <a:rPr lang="fr-FR"/>
              <a:t>Séminaire du LRPMip, Figeac, juillet 2013</a:t>
            </a:r>
          </a:p>
        </p:txBody>
      </p:sp>
      <p:sp>
        <p:nvSpPr>
          <p:cNvPr id="6" name="Rectangle 6"/>
          <p:cNvSpPr>
            <a:spLocks noGrp="1" noChangeArrowheads="1"/>
          </p:cNvSpPr>
          <p:nvPr>
            <p:ph type="sldNum" sz="quarter" idx="12"/>
          </p:nvPr>
        </p:nvSpPr>
        <p:spPr>
          <a:ln/>
        </p:spPr>
        <p:txBody>
          <a:bodyPr/>
          <a:lstStyle>
            <a:lvl1pPr>
              <a:defRPr/>
            </a:lvl1pPr>
          </a:lstStyle>
          <a:p>
            <a:pPr>
              <a:defRPr/>
            </a:pPr>
            <a:fld id="{7213AFA9-C647-488C-A1B8-FB65D28535C7}" type="slidenum">
              <a:rPr lang="fr-FR"/>
              <a:pPr>
                <a:defRPr/>
              </a:pPr>
              <a:t>‹N°›</a:t>
            </a:fld>
            <a:endParaRPr lang="fr-FR"/>
          </a:p>
        </p:txBody>
      </p:sp>
    </p:spTree>
    <p:extLst>
      <p:ext uri="{BB962C8B-B14F-4D97-AF65-F5344CB8AC3E}">
        <p14:creationId xmlns:p14="http://schemas.microsoft.com/office/powerpoint/2010/main" val="4127459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85800" y="609600"/>
            <a:ext cx="7772400" cy="1143000"/>
          </a:xfrm>
        </p:spPr>
        <p:txBody>
          <a:bodyPr/>
          <a:lstStyle/>
          <a:p>
            <a:r>
              <a:rPr lang="fr-FR" smtClean="0"/>
              <a:t>Modifiez le style du titre</a:t>
            </a:r>
            <a:endParaRPr lang="fr-FR"/>
          </a:p>
        </p:txBody>
      </p:sp>
      <p:sp>
        <p:nvSpPr>
          <p:cNvPr id="3" name="Espace réservé du texte 2"/>
          <p:cNvSpPr>
            <a:spLocks noGrp="1"/>
          </p:cNvSpPr>
          <p:nvPr>
            <p:ph type="body" sz="half" idx="1"/>
          </p:nvPr>
        </p:nvSpPr>
        <p:spPr>
          <a:xfrm>
            <a:off x="685800" y="1981200"/>
            <a:ext cx="3810000" cy="41148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981200"/>
            <a:ext cx="3810000" cy="41148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r>
              <a:rPr lang="fr-FR"/>
              <a:t>Séminaire du LRPMip, Figeac, juillet 2013</a:t>
            </a:r>
          </a:p>
        </p:txBody>
      </p:sp>
      <p:sp>
        <p:nvSpPr>
          <p:cNvPr id="7" name="Rectangle 6"/>
          <p:cNvSpPr>
            <a:spLocks noGrp="1" noChangeArrowheads="1"/>
          </p:cNvSpPr>
          <p:nvPr>
            <p:ph type="sldNum" sz="quarter" idx="12"/>
          </p:nvPr>
        </p:nvSpPr>
        <p:spPr>
          <a:ln/>
        </p:spPr>
        <p:txBody>
          <a:bodyPr/>
          <a:lstStyle>
            <a:lvl1pPr>
              <a:defRPr/>
            </a:lvl1pPr>
          </a:lstStyle>
          <a:p>
            <a:pPr>
              <a:defRPr/>
            </a:pPr>
            <a:fld id="{C0939909-F935-4A11-9103-21AF0C6DC7B2}" type="slidenum">
              <a:rPr lang="fr-FR"/>
              <a:pPr>
                <a:defRPr/>
              </a:pPr>
              <a:t>‹N°›</a:t>
            </a:fld>
            <a:endParaRPr lang="fr-FR"/>
          </a:p>
        </p:txBody>
      </p:sp>
    </p:spTree>
    <p:extLst>
      <p:ext uri="{BB962C8B-B14F-4D97-AF65-F5344CB8AC3E}">
        <p14:creationId xmlns:p14="http://schemas.microsoft.com/office/powerpoint/2010/main" val="3850744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6"/>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Modifiez le style des sous-titres du masque</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r>
              <a:rPr lang="fr-FR"/>
              <a:t>Séminaire du LRPMip, Figeac, juillet 2013</a:t>
            </a:r>
          </a:p>
        </p:txBody>
      </p:sp>
      <p:sp>
        <p:nvSpPr>
          <p:cNvPr id="6" name="Rectangle 6"/>
          <p:cNvSpPr>
            <a:spLocks noGrp="1" noChangeArrowheads="1"/>
          </p:cNvSpPr>
          <p:nvPr>
            <p:ph type="sldNum" sz="quarter" idx="12"/>
          </p:nvPr>
        </p:nvSpPr>
        <p:spPr>
          <a:ln/>
        </p:spPr>
        <p:txBody>
          <a:bodyPr/>
          <a:lstStyle>
            <a:lvl1pPr>
              <a:defRPr/>
            </a:lvl1pPr>
          </a:lstStyle>
          <a:p>
            <a:pPr>
              <a:defRPr/>
            </a:pPr>
            <a:fld id="{197A99C4-C398-41C3-AC98-695A5FB7731D}" type="slidenum">
              <a:rPr lang="fr-FR"/>
              <a:pPr>
                <a:defRPr/>
              </a:pPr>
              <a:t>‹N°›</a:t>
            </a:fld>
            <a:endParaRPr lang="fr-FR"/>
          </a:p>
        </p:txBody>
      </p:sp>
    </p:spTree>
    <p:extLst>
      <p:ext uri="{BB962C8B-B14F-4D97-AF65-F5344CB8AC3E}">
        <p14:creationId xmlns:p14="http://schemas.microsoft.com/office/powerpoint/2010/main" val="41202631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r>
              <a:rPr lang="fr-FR"/>
              <a:t>Séminaire du LRPMip, Figeac, juillet 2013</a:t>
            </a:r>
          </a:p>
        </p:txBody>
      </p:sp>
      <p:sp>
        <p:nvSpPr>
          <p:cNvPr id="6" name="Rectangle 6"/>
          <p:cNvSpPr>
            <a:spLocks noGrp="1" noChangeArrowheads="1"/>
          </p:cNvSpPr>
          <p:nvPr>
            <p:ph type="sldNum" sz="quarter" idx="12"/>
          </p:nvPr>
        </p:nvSpPr>
        <p:spPr>
          <a:ln/>
        </p:spPr>
        <p:txBody>
          <a:bodyPr/>
          <a:lstStyle>
            <a:lvl1pPr>
              <a:defRPr/>
            </a:lvl1pPr>
          </a:lstStyle>
          <a:p>
            <a:pPr>
              <a:defRPr/>
            </a:pPr>
            <a:fld id="{B93FB5D6-9F8C-4316-8B57-4B3E6BDDFC75}" type="slidenum">
              <a:rPr lang="fr-FR"/>
              <a:pPr>
                <a:defRPr/>
              </a:pPr>
              <a:t>‹N°›</a:t>
            </a:fld>
            <a:endParaRPr lang="fr-FR"/>
          </a:p>
        </p:txBody>
      </p:sp>
    </p:spTree>
    <p:extLst>
      <p:ext uri="{BB962C8B-B14F-4D97-AF65-F5344CB8AC3E}">
        <p14:creationId xmlns:p14="http://schemas.microsoft.com/office/powerpoint/2010/main" val="7996840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1"/>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Modifiez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r>
              <a:rPr lang="fr-FR"/>
              <a:t>Séminaire du LRPMip, Figeac, juillet 2013</a:t>
            </a:r>
          </a:p>
        </p:txBody>
      </p:sp>
      <p:sp>
        <p:nvSpPr>
          <p:cNvPr id="6" name="Rectangle 6"/>
          <p:cNvSpPr>
            <a:spLocks noGrp="1" noChangeArrowheads="1"/>
          </p:cNvSpPr>
          <p:nvPr>
            <p:ph type="sldNum" sz="quarter" idx="12"/>
          </p:nvPr>
        </p:nvSpPr>
        <p:spPr>
          <a:ln/>
        </p:spPr>
        <p:txBody>
          <a:bodyPr/>
          <a:lstStyle>
            <a:lvl1pPr>
              <a:defRPr/>
            </a:lvl1pPr>
          </a:lstStyle>
          <a:p>
            <a:pPr>
              <a:defRPr/>
            </a:pPr>
            <a:fld id="{FBC6FE6B-B97E-499B-8770-485EF834F420}" type="slidenum">
              <a:rPr lang="fr-FR"/>
              <a:pPr>
                <a:defRPr/>
              </a:pPr>
              <a:t>‹N°›</a:t>
            </a:fld>
            <a:endParaRPr lang="fr-FR"/>
          </a:p>
        </p:txBody>
      </p:sp>
    </p:spTree>
    <p:extLst>
      <p:ext uri="{BB962C8B-B14F-4D97-AF65-F5344CB8AC3E}">
        <p14:creationId xmlns:p14="http://schemas.microsoft.com/office/powerpoint/2010/main" val="41104183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r>
              <a:rPr lang="fr-FR"/>
              <a:t>Séminaire du LRPMip, Figeac, juillet 2013</a:t>
            </a:r>
          </a:p>
        </p:txBody>
      </p:sp>
      <p:sp>
        <p:nvSpPr>
          <p:cNvPr id="7" name="Rectangle 6"/>
          <p:cNvSpPr>
            <a:spLocks noGrp="1" noChangeArrowheads="1"/>
          </p:cNvSpPr>
          <p:nvPr>
            <p:ph type="sldNum" sz="quarter" idx="12"/>
          </p:nvPr>
        </p:nvSpPr>
        <p:spPr>
          <a:ln/>
        </p:spPr>
        <p:txBody>
          <a:bodyPr/>
          <a:lstStyle>
            <a:lvl1pPr>
              <a:defRPr/>
            </a:lvl1pPr>
          </a:lstStyle>
          <a:p>
            <a:pPr>
              <a:defRPr/>
            </a:pPr>
            <a:fld id="{2B852FFD-0B0F-4368-BD42-3DFE139C07A5}" type="slidenum">
              <a:rPr lang="fr-FR"/>
              <a:pPr>
                <a:defRPr/>
              </a:pPr>
              <a:t>‹N°›</a:t>
            </a:fld>
            <a:endParaRPr lang="fr-FR"/>
          </a:p>
        </p:txBody>
      </p:sp>
    </p:spTree>
    <p:extLst>
      <p:ext uri="{BB962C8B-B14F-4D97-AF65-F5344CB8AC3E}">
        <p14:creationId xmlns:p14="http://schemas.microsoft.com/office/powerpoint/2010/main" val="33443590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4"/>
          <p:cNvSpPr>
            <a:spLocks noGrp="1" noChangeArrowheads="1"/>
          </p:cNvSpPr>
          <p:nvPr>
            <p:ph type="dt" sz="half" idx="10"/>
          </p:nvPr>
        </p:nvSpPr>
        <p:spPr>
          <a:ln/>
        </p:spPr>
        <p:txBody>
          <a:bodyPr/>
          <a:lstStyle>
            <a:lvl1pPr>
              <a:defRPr/>
            </a:lvl1pPr>
          </a:lstStyle>
          <a:p>
            <a:pPr>
              <a:defRPr/>
            </a:pPr>
            <a:endParaRPr lang="fr-FR"/>
          </a:p>
        </p:txBody>
      </p:sp>
      <p:sp>
        <p:nvSpPr>
          <p:cNvPr id="8" name="Rectangle 5"/>
          <p:cNvSpPr>
            <a:spLocks noGrp="1" noChangeArrowheads="1"/>
          </p:cNvSpPr>
          <p:nvPr>
            <p:ph type="ftr" sz="quarter" idx="11"/>
          </p:nvPr>
        </p:nvSpPr>
        <p:spPr>
          <a:ln/>
        </p:spPr>
        <p:txBody>
          <a:bodyPr/>
          <a:lstStyle>
            <a:lvl1pPr>
              <a:defRPr/>
            </a:lvl1pPr>
          </a:lstStyle>
          <a:p>
            <a:pPr>
              <a:defRPr/>
            </a:pPr>
            <a:r>
              <a:rPr lang="fr-FR"/>
              <a:t>Séminaire du LRPMip, Figeac, juillet 2013</a:t>
            </a:r>
          </a:p>
        </p:txBody>
      </p:sp>
      <p:sp>
        <p:nvSpPr>
          <p:cNvPr id="9" name="Rectangle 6"/>
          <p:cNvSpPr>
            <a:spLocks noGrp="1" noChangeArrowheads="1"/>
          </p:cNvSpPr>
          <p:nvPr>
            <p:ph type="sldNum" sz="quarter" idx="12"/>
          </p:nvPr>
        </p:nvSpPr>
        <p:spPr>
          <a:ln/>
        </p:spPr>
        <p:txBody>
          <a:bodyPr/>
          <a:lstStyle>
            <a:lvl1pPr>
              <a:defRPr/>
            </a:lvl1pPr>
          </a:lstStyle>
          <a:p>
            <a:pPr>
              <a:defRPr/>
            </a:pPr>
            <a:fld id="{E48326E6-FCA0-4A3F-998A-9E9697EA24F6}" type="slidenum">
              <a:rPr lang="fr-FR"/>
              <a:pPr>
                <a:defRPr/>
              </a:pPr>
              <a:t>‹N°›</a:t>
            </a:fld>
            <a:endParaRPr lang="fr-FR"/>
          </a:p>
        </p:txBody>
      </p:sp>
    </p:spTree>
    <p:extLst>
      <p:ext uri="{BB962C8B-B14F-4D97-AF65-F5344CB8AC3E}">
        <p14:creationId xmlns:p14="http://schemas.microsoft.com/office/powerpoint/2010/main" val="16124405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fr-FR"/>
          </a:p>
        </p:txBody>
      </p:sp>
      <p:sp>
        <p:nvSpPr>
          <p:cNvPr id="4" name="Rectangle 5"/>
          <p:cNvSpPr>
            <a:spLocks noGrp="1" noChangeArrowheads="1"/>
          </p:cNvSpPr>
          <p:nvPr>
            <p:ph type="ftr" sz="quarter" idx="11"/>
          </p:nvPr>
        </p:nvSpPr>
        <p:spPr>
          <a:ln/>
        </p:spPr>
        <p:txBody>
          <a:bodyPr/>
          <a:lstStyle>
            <a:lvl1pPr>
              <a:defRPr/>
            </a:lvl1pPr>
          </a:lstStyle>
          <a:p>
            <a:pPr>
              <a:defRPr/>
            </a:pPr>
            <a:r>
              <a:rPr lang="fr-FR"/>
              <a:t>Séminaire du LRPMip, Figeac, juillet 2013</a:t>
            </a:r>
          </a:p>
        </p:txBody>
      </p:sp>
      <p:sp>
        <p:nvSpPr>
          <p:cNvPr id="5" name="Rectangle 6"/>
          <p:cNvSpPr>
            <a:spLocks noGrp="1" noChangeArrowheads="1"/>
          </p:cNvSpPr>
          <p:nvPr>
            <p:ph type="sldNum" sz="quarter" idx="12"/>
          </p:nvPr>
        </p:nvSpPr>
        <p:spPr>
          <a:ln/>
        </p:spPr>
        <p:txBody>
          <a:bodyPr/>
          <a:lstStyle>
            <a:lvl1pPr>
              <a:defRPr/>
            </a:lvl1pPr>
          </a:lstStyle>
          <a:p>
            <a:pPr>
              <a:defRPr/>
            </a:pPr>
            <a:fld id="{EF30FA51-0FA2-4CC1-A983-810BCF58D7E3}" type="slidenum">
              <a:rPr lang="fr-FR"/>
              <a:pPr>
                <a:defRPr/>
              </a:pPr>
              <a:t>‹N°›</a:t>
            </a:fld>
            <a:endParaRPr lang="fr-FR"/>
          </a:p>
        </p:txBody>
      </p:sp>
    </p:spTree>
    <p:extLst>
      <p:ext uri="{BB962C8B-B14F-4D97-AF65-F5344CB8AC3E}">
        <p14:creationId xmlns:p14="http://schemas.microsoft.com/office/powerpoint/2010/main" val="32252824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fr-FR"/>
          </a:p>
        </p:txBody>
      </p:sp>
      <p:sp>
        <p:nvSpPr>
          <p:cNvPr id="3" name="Rectangle 5"/>
          <p:cNvSpPr>
            <a:spLocks noGrp="1" noChangeArrowheads="1"/>
          </p:cNvSpPr>
          <p:nvPr>
            <p:ph type="ftr" sz="quarter" idx="11"/>
          </p:nvPr>
        </p:nvSpPr>
        <p:spPr>
          <a:ln/>
        </p:spPr>
        <p:txBody>
          <a:bodyPr/>
          <a:lstStyle>
            <a:lvl1pPr>
              <a:defRPr/>
            </a:lvl1pPr>
          </a:lstStyle>
          <a:p>
            <a:pPr>
              <a:defRPr/>
            </a:pPr>
            <a:r>
              <a:rPr lang="fr-FR"/>
              <a:t>Séminaire du LRPMip, Figeac, juillet 2013</a:t>
            </a:r>
          </a:p>
        </p:txBody>
      </p:sp>
      <p:sp>
        <p:nvSpPr>
          <p:cNvPr id="4" name="Rectangle 6"/>
          <p:cNvSpPr>
            <a:spLocks noGrp="1" noChangeArrowheads="1"/>
          </p:cNvSpPr>
          <p:nvPr>
            <p:ph type="sldNum" sz="quarter" idx="12"/>
          </p:nvPr>
        </p:nvSpPr>
        <p:spPr>
          <a:ln/>
        </p:spPr>
        <p:txBody>
          <a:bodyPr/>
          <a:lstStyle>
            <a:lvl1pPr>
              <a:defRPr/>
            </a:lvl1pPr>
          </a:lstStyle>
          <a:p>
            <a:pPr>
              <a:defRPr/>
            </a:pPr>
            <a:fld id="{EAD74548-6B90-4A69-92D4-E0E2554D2263}" type="slidenum">
              <a:rPr lang="fr-FR"/>
              <a:pPr>
                <a:defRPr/>
              </a:pPr>
              <a:t>‹N°›</a:t>
            </a:fld>
            <a:endParaRPr lang="fr-FR"/>
          </a:p>
        </p:txBody>
      </p:sp>
    </p:spTree>
    <p:extLst>
      <p:ext uri="{BB962C8B-B14F-4D97-AF65-F5344CB8AC3E}">
        <p14:creationId xmlns:p14="http://schemas.microsoft.com/office/powerpoint/2010/main" val="862284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r>
              <a:rPr lang="fr-FR"/>
              <a:t>Séminaire du LRPMip, Figeac, juillet 2013</a:t>
            </a:r>
          </a:p>
        </p:txBody>
      </p:sp>
      <p:sp>
        <p:nvSpPr>
          <p:cNvPr id="6" name="Rectangle 6"/>
          <p:cNvSpPr>
            <a:spLocks noGrp="1" noChangeArrowheads="1"/>
          </p:cNvSpPr>
          <p:nvPr>
            <p:ph type="sldNum" sz="quarter" idx="12"/>
          </p:nvPr>
        </p:nvSpPr>
        <p:spPr>
          <a:ln/>
        </p:spPr>
        <p:txBody>
          <a:bodyPr/>
          <a:lstStyle>
            <a:lvl1pPr>
              <a:defRPr/>
            </a:lvl1pPr>
          </a:lstStyle>
          <a:p>
            <a:pPr>
              <a:defRPr/>
            </a:pPr>
            <a:fld id="{7DB6F281-5C96-4463-AF9B-0F35A6D10D5C}" type="slidenum">
              <a:rPr lang="fr-FR"/>
              <a:pPr>
                <a:defRPr/>
              </a:pPr>
              <a:t>‹N°›</a:t>
            </a:fld>
            <a:endParaRPr lang="fr-FR"/>
          </a:p>
        </p:txBody>
      </p:sp>
    </p:spTree>
    <p:extLst>
      <p:ext uri="{BB962C8B-B14F-4D97-AF65-F5344CB8AC3E}">
        <p14:creationId xmlns:p14="http://schemas.microsoft.com/office/powerpoint/2010/main" val="10462974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2" y="273049"/>
            <a:ext cx="3008313" cy="1162051"/>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r>
              <a:rPr lang="fr-FR"/>
              <a:t>Séminaire du LRPMip, Figeac, juillet 2013</a:t>
            </a:r>
          </a:p>
        </p:txBody>
      </p:sp>
      <p:sp>
        <p:nvSpPr>
          <p:cNvPr id="7" name="Rectangle 6"/>
          <p:cNvSpPr>
            <a:spLocks noGrp="1" noChangeArrowheads="1"/>
          </p:cNvSpPr>
          <p:nvPr>
            <p:ph type="sldNum" sz="quarter" idx="12"/>
          </p:nvPr>
        </p:nvSpPr>
        <p:spPr>
          <a:ln/>
        </p:spPr>
        <p:txBody>
          <a:bodyPr/>
          <a:lstStyle>
            <a:lvl1pPr>
              <a:defRPr/>
            </a:lvl1pPr>
          </a:lstStyle>
          <a:p>
            <a:pPr>
              <a:defRPr/>
            </a:pPr>
            <a:fld id="{EABF006A-6A12-4879-B3D7-62E5734BDBA4}" type="slidenum">
              <a:rPr lang="fr-FR"/>
              <a:pPr>
                <a:defRPr/>
              </a:pPr>
              <a:t>‹N°›</a:t>
            </a:fld>
            <a:endParaRPr lang="fr-FR"/>
          </a:p>
        </p:txBody>
      </p:sp>
    </p:spTree>
    <p:extLst>
      <p:ext uri="{BB962C8B-B14F-4D97-AF65-F5344CB8AC3E}">
        <p14:creationId xmlns:p14="http://schemas.microsoft.com/office/powerpoint/2010/main" val="10669958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9"/>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r>
              <a:rPr lang="fr-FR"/>
              <a:t>Séminaire du LRPMip, Figeac, juillet 2013</a:t>
            </a:r>
          </a:p>
        </p:txBody>
      </p:sp>
      <p:sp>
        <p:nvSpPr>
          <p:cNvPr id="7" name="Rectangle 6"/>
          <p:cNvSpPr>
            <a:spLocks noGrp="1" noChangeArrowheads="1"/>
          </p:cNvSpPr>
          <p:nvPr>
            <p:ph type="sldNum" sz="quarter" idx="12"/>
          </p:nvPr>
        </p:nvSpPr>
        <p:spPr>
          <a:ln/>
        </p:spPr>
        <p:txBody>
          <a:bodyPr/>
          <a:lstStyle>
            <a:lvl1pPr>
              <a:defRPr/>
            </a:lvl1pPr>
          </a:lstStyle>
          <a:p>
            <a:pPr>
              <a:defRPr/>
            </a:pPr>
            <a:fld id="{0ECC83E0-080A-47D9-A725-0043A9AB327A}" type="slidenum">
              <a:rPr lang="fr-FR"/>
              <a:pPr>
                <a:defRPr/>
              </a:pPr>
              <a:t>‹N°›</a:t>
            </a:fld>
            <a:endParaRPr lang="fr-FR"/>
          </a:p>
        </p:txBody>
      </p:sp>
    </p:spTree>
    <p:extLst>
      <p:ext uri="{BB962C8B-B14F-4D97-AF65-F5344CB8AC3E}">
        <p14:creationId xmlns:p14="http://schemas.microsoft.com/office/powerpoint/2010/main" val="34389437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r>
              <a:rPr lang="fr-FR"/>
              <a:t>Séminaire du LRPMip, Figeac, juillet 2013</a:t>
            </a:r>
          </a:p>
        </p:txBody>
      </p:sp>
      <p:sp>
        <p:nvSpPr>
          <p:cNvPr id="6" name="Rectangle 6"/>
          <p:cNvSpPr>
            <a:spLocks noGrp="1" noChangeArrowheads="1"/>
          </p:cNvSpPr>
          <p:nvPr>
            <p:ph type="sldNum" sz="quarter" idx="12"/>
          </p:nvPr>
        </p:nvSpPr>
        <p:spPr>
          <a:ln/>
        </p:spPr>
        <p:txBody>
          <a:bodyPr/>
          <a:lstStyle>
            <a:lvl1pPr>
              <a:defRPr/>
            </a:lvl1pPr>
          </a:lstStyle>
          <a:p>
            <a:pPr>
              <a:defRPr/>
            </a:pPr>
            <a:fld id="{64FBC809-D207-4FFC-897D-7620BBBF3448}" type="slidenum">
              <a:rPr lang="fr-FR"/>
              <a:pPr>
                <a:defRPr/>
              </a:pPr>
              <a:t>‹N°›</a:t>
            </a:fld>
            <a:endParaRPr lang="fr-FR"/>
          </a:p>
        </p:txBody>
      </p:sp>
    </p:spTree>
    <p:extLst>
      <p:ext uri="{BB962C8B-B14F-4D97-AF65-F5344CB8AC3E}">
        <p14:creationId xmlns:p14="http://schemas.microsoft.com/office/powerpoint/2010/main" val="292077585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9"/>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r>
              <a:rPr lang="fr-FR"/>
              <a:t>Séminaire du LRPMip, Figeac, juillet 2013</a:t>
            </a:r>
          </a:p>
        </p:txBody>
      </p:sp>
      <p:sp>
        <p:nvSpPr>
          <p:cNvPr id="6" name="Rectangle 6"/>
          <p:cNvSpPr>
            <a:spLocks noGrp="1" noChangeArrowheads="1"/>
          </p:cNvSpPr>
          <p:nvPr>
            <p:ph type="sldNum" sz="quarter" idx="12"/>
          </p:nvPr>
        </p:nvSpPr>
        <p:spPr>
          <a:ln/>
        </p:spPr>
        <p:txBody>
          <a:bodyPr/>
          <a:lstStyle>
            <a:lvl1pPr>
              <a:defRPr/>
            </a:lvl1pPr>
          </a:lstStyle>
          <a:p>
            <a:pPr>
              <a:defRPr/>
            </a:pPr>
            <a:fld id="{15D76B1F-F0D1-4046-90FA-7AA0F87C79AF}" type="slidenum">
              <a:rPr lang="fr-FR"/>
              <a:pPr>
                <a:defRPr/>
              </a:pPr>
              <a:t>‹N°›</a:t>
            </a:fld>
            <a:endParaRPr lang="fr-FR"/>
          </a:p>
        </p:txBody>
      </p:sp>
    </p:spTree>
    <p:extLst>
      <p:ext uri="{BB962C8B-B14F-4D97-AF65-F5344CB8AC3E}">
        <p14:creationId xmlns:p14="http://schemas.microsoft.com/office/powerpoint/2010/main" val="68926898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Modifiez le style des sous-titres du masque</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Séminaire du LRPMip, Figeac, juillet 2013</a:t>
            </a:r>
          </a:p>
        </p:txBody>
      </p:sp>
      <p:sp>
        <p:nvSpPr>
          <p:cNvPr id="6" name="Rectangle 6"/>
          <p:cNvSpPr>
            <a:spLocks noGrp="1" noChangeArrowheads="1"/>
          </p:cNvSpPr>
          <p:nvPr>
            <p:ph type="sldNum" sz="quarter" idx="12"/>
          </p:nvPr>
        </p:nvSpPr>
        <p:spPr>
          <a:ln/>
        </p:spPr>
        <p:txBody>
          <a:bodyPr/>
          <a:lstStyle>
            <a:lvl1pPr>
              <a:defRPr/>
            </a:lvl1pPr>
          </a:lstStyle>
          <a:p>
            <a:pPr>
              <a:defRPr/>
            </a:pPr>
            <a:fld id="{FBFFCF63-D246-4E01-8C0E-EB40F2EDFA7D}"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6750732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Séminaire du LRPMip, Figeac, juillet 2013</a:t>
            </a:r>
          </a:p>
        </p:txBody>
      </p:sp>
      <p:sp>
        <p:nvSpPr>
          <p:cNvPr id="6" name="Rectangle 6"/>
          <p:cNvSpPr>
            <a:spLocks noGrp="1" noChangeArrowheads="1"/>
          </p:cNvSpPr>
          <p:nvPr>
            <p:ph type="sldNum" sz="quarter" idx="12"/>
          </p:nvPr>
        </p:nvSpPr>
        <p:spPr>
          <a:ln/>
        </p:spPr>
        <p:txBody>
          <a:bodyPr/>
          <a:lstStyle>
            <a:lvl1pPr>
              <a:defRPr/>
            </a:lvl1pPr>
          </a:lstStyle>
          <a:p>
            <a:pPr>
              <a:defRPr/>
            </a:pPr>
            <a:fld id="{7DB6F281-5C96-4463-AF9B-0F35A6D10D5C}"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429399383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Modifiez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Séminaire du LRPMip, Figeac, juillet 2013</a:t>
            </a:r>
          </a:p>
        </p:txBody>
      </p:sp>
      <p:sp>
        <p:nvSpPr>
          <p:cNvPr id="6" name="Rectangle 6"/>
          <p:cNvSpPr>
            <a:spLocks noGrp="1" noChangeArrowheads="1"/>
          </p:cNvSpPr>
          <p:nvPr>
            <p:ph type="sldNum" sz="quarter" idx="12"/>
          </p:nvPr>
        </p:nvSpPr>
        <p:spPr>
          <a:ln/>
        </p:spPr>
        <p:txBody>
          <a:bodyPr/>
          <a:lstStyle>
            <a:lvl1pPr>
              <a:defRPr/>
            </a:lvl1pPr>
          </a:lstStyle>
          <a:p>
            <a:pPr>
              <a:defRPr/>
            </a:pPr>
            <a:fld id="{4E383C3A-FE27-4680-A2D0-074192FD9C56}"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248059269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Séminaire du LRPMip, Figeac, juillet 2013</a:t>
            </a:r>
          </a:p>
        </p:txBody>
      </p:sp>
      <p:sp>
        <p:nvSpPr>
          <p:cNvPr id="7" name="Rectangle 6"/>
          <p:cNvSpPr>
            <a:spLocks noGrp="1" noChangeArrowheads="1"/>
          </p:cNvSpPr>
          <p:nvPr>
            <p:ph type="sldNum" sz="quarter" idx="12"/>
          </p:nvPr>
        </p:nvSpPr>
        <p:spPr>
          <a:ln/>
        </p:spPr>
        <p:txBody>
          <a:bodyPr/>
          <a:lstStyle>
            <a:lvl1pPr>
              <a:defRPr/>
            </a:lvl1pPr>
          </a:lstStyle>
          <a:p>
            <a:pPr>
              <a:defRPr/>
            </a:pPr>
            <a:fld id="{E95C7915-AF85-49EB-A97D-BF8C3AE3B42E}"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314558619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Séminaire du LRPMip, Figeac, juillet 2013</a:t>
            </a:r>
          </a:p>
        </p:txBody>
      </p:sp>
      <p:sp>
        <p:nvSpPr>
          <p:cNvPr id="9" name="Rectangle 6"/>
          <p:cNvSpPr>
            <a:spLocks noGrp="1" noChangeArrowheads="1"/>
          </p:cNvSpPr>
          <p:nvPr>
            <p:ph type="sldNum" sz="quarter" idx="12"/>
          </p:nvPr>
        </p:nvSpPr>
        <p:spPr>
          <a:ln/>
        </p:spPr>
        <p:txBody>
          <a:bodyPr/>
          <a:lstStyle>
            <a:lvl1pPr>
              <a:defRPr/>
            </a:lvl1pPr>
          </a:lstStyle>
          <a:p>
            <a:pPr>
              <a:defRPr/>
            </a:pPr>
            <a:fld id="{C318F159-3F83-4254-B6FE-1301D6C3C39D}"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412205564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Séminaire du LRPMip, Figeac, juillet 2013</a:t>
            </a:r>
          </a:p>
        </p:txBody>
      </p:sp>
      <p:sp>
        <p:nvSpPr>
          <p:cNvPr id="5" name="Rectangle 6"/>
          <p:cNvSpPr>
            <a:spLocks noGrp="1" noChangeArrowheads="1"/>
          </p:cNvSpPr>
          <p:nvPr>
            <p:ph type="sldNum" sz="quarter" idx="12"/>
          </p:nvPr>
        </p:nvSpPr>
        <p:spPr>
          <a:ln/>
        </p:spPr>
        <p:txBody>
          <a:bodyPr/>
          <a:lstStyle>
            <a:lvl1pPr>
              <a:defRPr/>
            </a:lvl1pPr>
          </a:lstStyle>
          <a:p>
            <a:pPr>
              <a:defRPr/>
            </a:pPr>
            <a:fld id="{BBB96CD5-6354-41BD-BCDC-1BF59089E6FC}"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2722254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1"/>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Modifiez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r>
              <a:rPr lang="fr-FR"/>
              <a:t>Séminaire du LRPMip, Figeac, juillet 2013</a:t>
            </a:r>
          </a:p>
        </p:txBody>
      </p:sp>
      <p:sp>
        <p:nvSpPr>
          <p:cNvPr id="6" name="Rectangle 6"/>
          <p:cNvSpPr>
            <a:spLocks noGrp="1" noChangeArrowheads="1"/>
          </p:cNvSpPr>
          <p:nvPr>
            <p:ph type="sldNum" sz="quarter" idx="12"/>
          </p:nvPr>
        </p:nvSpPr>
        <p:spPr>
          <a:ln/>
        </p:spPr>
        <p:txBody>
          <a:bodyPr/>
          <a:lstStyle>
            <a:lvl1pPr>
              <a:defRPr/>
            </a:lvl1pPr>
          </a:lstStyle>
          <a:p>
            <a:pPr>
              <a:defRPr/>
            </a:pPr>
            <a:fld id="{4E383C3A-FE27-4680-A2D0-074192FD9C56}" type="slidenum">
              <a:rPr lang="fr-FR"/>
              <a:pPr>
                <a:defRPr/>
              </a:pPr>
              <a:t>‹N°›</a:t>
            </a:fld>
            <a:endParaRPr lang="fr-FR"/>
          </a:p>
        </p:txBody>
      </p:sp>
    </p:spTree>
    <p:extLst>
      <p:ext uri="{BB962C8B-B14F-4D97-AF65-F5344CB8AC3E}">
        <p14:creationId xmlns:p14="http://schemas.microsoft.com/office/powerpoint/2010/main" val="93927456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Séminaire du LRPMip, Figeac, juillet 2013</a:t>
            </a:r>
          </a:p>
        </p:txBody>
      </p:sp>
      <p:sp>
        <p:nvSpPr>
          <p:cNvPr id="4" name="Rectangle 6"/>
          <p:cNvSpPr>
            <a:spLocks noGrp="1" noChangeArrowheads="1"/>
          </p:cNvSpPr>
          <p:nvPr>
            <p:ph type="sldNum" sz="quarter" idx="12"/>
          </p:nvPr>
        </p:nvSpPr>
        <p:spPr>
          <a:ln/>
        </p:spPr>
        <p:txBody>
          <a:bodyPr/>
          <a:lstStyle>
            <a:lvl1pPr>
              <a:defRPr/>
            </a:lvl1pPr>
          </a:lstStyle>
          <a:p>
            <a:pPr>
              <a:defRPr/>
            </a:pPr>
            <a:fld id="{06D9DEB6-4F2C-4F12-8825-E7F02D0DEBCC}"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414904466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Séminaire du LRPMip, Figeac, juillet 2013</a:t>
            </a:r>
          </a:p>
        </p:txBody>
      </p:sp>
      <p:sp>
        <p:nvSpPr>
          <p:cNvPr id="7" name="Rectangle 6"/>
          <p:cNvSpPr>
            <a:spLocks noGrp="1" noChangeArrowheads="1"/>
          </p:cNvSpPr>
          <p:nvPr>
            <p:ph type="sldNum" sz="quarter" idx="12"/>
          </p:nvPr>
        </p:nvSpPr>
        <p:spPr>
          <a:ln/>
        </p:spPr>
        <p:txBody>
          <a:bodyPr/>
          <a:lstStyle>
            <a:lvl1pPr>
              <a:defRPr/>
            </a:lvl1pPr>
          </a:lstStyle>
          <a:p>
            <a:pPr>
              <a:defRPr/>
            </a:pPr>
            <a:fld id="{85040090-33F2-41CD-A633-9EC384C03319}"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337560874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Séminaire du LRPMip, Figeac, juillet 2013</a:t>
            </a:r>
          </a:p>
        </p:txBody>
      </p:sp>
      <p:sp>
        <p:nvSpPr>
          <p:cNvPr id="7" name="Rectangle 6"/>
          <p:cNvSpPr>
            <a:spLocks noGrp="1" noChangeArrowheads="1"/>
          </p:cNvSpPr>
          <p:nvPr>
            <p:ph type="sldNum" sz="quarter" idx="12"/>
          </p:nvPr>
        </p:nvSpPr>
        <p:spPr>
          <a:ln/>
        </p:spPr>
        <p:txBody>
          <a:bodyPr/>
          <a:lstStyle>
            <a:lvl1pPr>
              <a:defRPr/>
            </a:lvl1pPr>
          </a:lstStyle>
          <a:p>
            <a:pPr>
              <a:defRPr/>
            </a:pPr>
            <a:fld id="{FD1708FE-E8D9-4FC4-B293-85E46C25ECF3}"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129306798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Séminaire du LRPMip, Figeac, juillet 2013</a:t>
            </a:r>
          </a:p>
        </p:txBody>
      </p:sp>
      <p:sp>
        <p:nvSpPr>
          <p:cNvPr id="6" name="Rectangle 6"/>
          <p:cNvSpPr>
            <a:spLocks noGrp="1" noChangeArrowheads="1"/>
          </p:cNvSpPr>
          <p:nvPr>
            <p:ph type="sldNum" sz="quarter" idx="12"/>
          </p:nvPr>
        </p:nvSpPr>
        <p:spPr>
          <a:ln/>
        </p:spPr>
        <p:txBody>
          <a:bodyPr/>
          <a:lstStyle>
            <a:lvl1pPr>
              <a:defRPr/>
            </a:lvl1pPr>
          </a:lstStyle>
          <a:p>
            <a:pPr>
              <a:defRPr/>
            </a:pPr>
            <a:fld id="{D0130912-20AA-41D5-AA29-B6647599A266}"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96957058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15100" y="609600"/>
            <a:ext cx="1943100" cy="5486400"/>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685800" y="609600"/>
            <a:ext cx="5676900" cy="548640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Séminaire du LRPMip, Figeac, juillet 2013</a:t>
            </a:r>
          </a:p>
        </p:txBody>
      </p:sp>
      <p:sp>
        <p:nvSpPr>
          <p:cNvPr id="6" name="Rectangle 6"/>
          <p:cNvSpPr>
            <a:spLocks noGrp="1" noChangeArrowheads="1"/>
          </p:cNvSpPr>
          <p:nvPr>
            <p:ph type="sldNum" sz="quarter" idx="12"/>
          </p:nvPr>
        </p:nvSpPr>
        <p:spPr>
          <a:ln/>
        </p:spPr>
        <p:txBody>
          <a:bodyPr/>
          <a:lstStyle>
            <a:lvl1pPr>
              <a:defRPr/>
            </a:lvl1pPr>
          </a:lstStyle>
          <a:p>
            <a:pPr>
              <a:defRPr/>
            </a:pPr>
            <a:fld id="{7213AFA9-C647-488C-A1B8-FB65D28535C7}"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42177798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85800" y="609600"/>
            <a:ext cx="7772400" cy="1143000"/>
          </a:xfrm>
        </p:spPr>
        <p:txBody>
          <a:bodyPr/>
          <a:lstStyle/>
          <a:p>
            <a:r>
              <a:rPr lang="fr-FR" smtClean="0"/>
              <a:t>Modifiez le style du titre</a:t>
            </a:r>
            <a:endParaRPr lang="fr-FR"/>
          </a:p>
        </p:txBody>
      </p:sp>
      <p:sp>
        <p:nvSpPr>
          <p:cNvPr id="3" name="Espace réservé du texte 2"/>
          <p:cNvSpPr>
            <a:spLocks noGrp="1"/>
          </p:cNvSpPr>
          <p:nvPr>
            <p:ph type="body" sz="half" idx="1"/>
          </p:nvPr>
        </p:nvSpPr>
        <p:spPr>
          <a:xfrm>
            <a:off x="685800" y="1981200"/>
            <a:ext cx="3810000" cy="41148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981200"/>
            <a:ext cx="3810000" cy="41148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Séminaire du LRPMip, Figeac, juillet 2013</a:t>
            </a:r>
          </a:p>
        </p:txBody>
      </p:sp>
      <p:sp>
        <p:nvSpPr>
          <p:cNvPr id="7" name="Rectangle 6"/>
          <p:cNvSpPr>
            <a:spLocks noGrp="1" noChangeArrowheads="1"/>
          </p:cNvSpPr>
          <p:nvPr>
            <p:ph type="sldNum" sz="quarter" idx="12"/>
          </p:nvPr>
        </p:nvSpPr>
        <p:spPr>
          <a:ln/>
        </p:spPr>
        <p:txBody>
          <a:bodyPr/>
          <a:lstStyle>
            <a:lvl1pPr>
              <a:defRPr/>
            </a:lvl1pPr>
          </a:lstStyle>
          <a:p>
            <a:pPr>
              <a:defRPr/>
            </a:pPr>
            <a:fld id="{C0939909-F935-4A11-9103-21AF0C6DC7B2}"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231750439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Modifiez le style des sous-titres du masque</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Séminaire du LRPMip, Figeac, juillet 2013</a:t>
            </a:r>
          </a:p>
        </p:txBody>
      </p:sp>
      <p:sp>
        <p:nvSpPr>
          <p:cNvPr id="6" name="Rectangle 6"/>
          <p:cNvSpPr>
            <a:spLocks noGrp="1" noChangeArrowheads="1"/>
          </p:cNvSpPr>
          <p:nvPr>
            <p:ph type="sldNum" sz="quarter" idx="12"/>
          </p:nvPr>
        </p:nvSpPr>
        <p:spPr>
          <a:ln/>
        </p:spPr>
        <p:txBody>
          <a:bodyPr/>
          <a:lstStyle>
            <a:lvl1pPr>
              <a:defRPr/>
            </a:lvl1pPr>
          </a:lstStyle>
          <a:p>
            <a:pPr>
              <a:defRPr/>
            </a:pPr>
            <a:fld id="{FBFFCF63-D246-4E01-8C0E-EB40F2EDFA7D}"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292811227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Séminaire du LRPMip, Figeac, juillet 2013</a:t>
            </a:r>
          </a:p>
        </p:txBody>
      </p:sp>
      <p:sp>
        <p:nvSpPr>
          <p:cNvPr id="6" name="Rectangle 6"/>
          <p:cNvSpPr>
            <a:spLocks noGrp="1" noChangeArrowheads="1"/>
          </p:cNvSpPr>
          <p:nvPr>
            <p:ph type="sldNum" sz="quarter" idx="12"/>
          </p:nvPr>
        </p:nvSpPr>
        <p:spPr>
          <a:ln/>
        </p:spPr>
        <p:txBody>
          <a:bodyPr/>
          <a:lstStyle>
            <a:lvl1pPr>
              <a:defRPr/>
            </a:lvl1pPr>
          </a:lstStyle>
          <a:p>
            <a:pPr>
              <a:defRPr/>
            </a:pPr>
            <a:fld id="{7DB6F281-5C96-4463-AF9B-0F35A6D10D5C}"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78963587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Modifiez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Séminaire du LRPMip, Figeac, juillet 2013</a:t>
            </a:r>
          </a:p>
        </p:txBody>
      </p:sp>
      <p:sp>
        <p:nvSpPr>
          <p:cNvPr id="6" name="Rectangle 6"/>
          <p:cNvSpPr>
            <a:spLocks noGrp="1" noChangeArrowheads="1"/>
          </p:cNvSpPr>
          <p:nvPr>
            <p:ph type="sldNum" sz="quarter" idx="12"/>
          </p:nvPr>
        </p:nvSpPr>
        <p:spPr>
          <a:ln/>
        </p:spPr>
        <p:txBody>
          <a:bodyPr/>
          <a:lstStyle>
            <a:lvl1pPr>
              <a:defRPr/>
            </a:lvl1pPr>
          </a:lstStyle>
          <a:p>
            <a:pPr>
              <a:defRPr/>
            </a:pPr>
            <a:fld id="{4E383C3A-FE27-4680-A2D0-074192FD9C56}"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219701628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Séminaire du LRPMip, Figeac, juillet 2013</a:t>
            </a:r>
          </a:p>
        </p:txBody>
      </p:sp>
      <p:sp>
        <p:nvSpPr>
          <p:cNvPr id="7" name="Rectangle 6"/>
          <p:cNvSpPr>
            <a:spLocks noGrp="1" noChangeArrowheads="1"/>
          </p:cNvSpPr>
          <p:nvPr>
            <p:ph type="sldNum" sz="quarter" idx="12"/>
          </p:nvPr>
        </p:nvSpPr>
        <p:spPr>
          <a:ln/>
        </p:spPr>
        <p:txBody>
          <a:bodyPr/>
          <a:lstStyle>
            <a:lvl1pPr>
              <a:defRPr/>
            </a:lvl1pPr>
          </a:lstStyle>
          <a:p>
            <a:pPr>
              <a:defRPr/>
            </a:pPr>
            <a:fld id="{E95C7915-AF85-49EB-A97D-BF8C3AE3B42E}"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2735815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r>
              <a:rPr lang="fr-FR"/>
              <a:t>Séminaire du LRPMip, Figeac, juillet 2013</a:t>
            </a:r>
          </a:p>
        </p:txBody>
      </p:sp>
      <p:sp>
        <p:nvSpPr>
          <p:cNvPr id="7" name="Rectangle 6"/>
          <p:cNvSpPr>
            <a:spLocks noGrp="1" noChangeArrowheads="1"/>
          </p:cNvSpPr>
          <p:nvPr>
            <p:ph type="sldNum" sz="quarter" idx="12"/>
          </p:nvPr>
        </p:nvSpPr>
        <p:spPr>
          <a:ln/>
        </p:spPr>
        <p:txBody>
          <a:bodyPr/>
          <a:lstStyle>
            <a:lvl1pPr>
              <a:defRPr/>
            </a:lvl1pPr>
          </a:lstStyle>
          <a:p>
            <a:pPr>
              <a:defRPr/>
            </a:pPr>
            <a:fld id="{E95C7915-AF85-49EB-A97D-BF8C3AE3B42E}" type="slidenum">
              <a:rPr lang="fr-FR"/>
              <a:pPr>
                <a:defRPr/>
              </a:pPr>
              <a:t>‹N°›</a:t>
            </a:fld>
            <a:endParaRPr lang="fr-FR"/>
          </a:p>
        </p:txBody>
      </p:sp>
    </p:spTree>
    <p:extLst>
      <p:ext uri="{BB962C8B-B14F-4D97-AF65-F5344CB8AC3E}">
        <p14:creationId xmlns:p14="http://schemas.microsoft.com/office/powerpoint/2010/main" val="374523290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Séminaire du LRPMip, Figeac, juillet 2013</a:t>
            </a:r>
          </a:p>
        </p:txBody>
      </p:sp>
      <p:sp>
        <p:nvSpPr>
          <p:cNvPr id="9" name="Rectangle 6"/>
          <p:cNvSpPr>
            <a:spLocks noGrp="1" noChangeArrowheads="1"/>
          </p:cNvSpPr>
          <p:nvPr>
            <p:ph type="sldNum" sz="quarter" idx="12"/>
          </p:nvPr>
        </p:nvSpPr>
        <p:spPr>
          <a:ln/>
        </p:spPr>
        <p:txBody>
          <a:bodyPr/>
          <a:lstStyle>
            <a:lvl1pPr>
              <a:defRPr/>
            </a:lvl1pPr>
          </a:lstStyle>
          <a:p>
            <a:pPr>
              <a:defRPr/>
            </a:pPr>
            <a:fld id="{C318F159-3F83-4254-B6FE-1301D6C3C39D}"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113565493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Séminaire du LRPMip, Figeac, juillet 2013</a:t>
            </a:r>
          </a:p>
        </p:txBody>
      </p:sp>
      <p:sp>
        <p:nvSpPr>
          <p:cNvPr id="5" name="Rectangle 6"/>
          <p:cNvSpPr>
            <a:spLocks noGrp="1" noChangeArrowheads="1"/>
          </p:cNvSpPr>
          <p:nvPr>
            <p:ph type="sldNum" sz="quarter" idx="12"/>
          </p:nvPr>
        </p:nvSpPr>
        <p:spPr>
          <a:ln/>
        </p:spPr>
        <p:txBody>
          <a:bodyPr/>
          <a:lstStyle>
            <a:lvl1pPr>
              <a:defRPr/>
            </a:lvl1pPr>
          </a:lstStyle>
          <a:p>
            <a:pPr>
              <a:defRPr/>
            </a:pPr>
            <a:fld id="{BBB96CD5-6354-41BD-BCDC-1BF59089E6FC}"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117177656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Séminaire du LRPMip, Figeac, juillet 2013</a:t>
            </a:r>
          </a:p>
        </p:txBody>
      </p:sp>
      <p:sp>
        <p:nvSpPr>
          <p:cNvPr id="4" name="Rectangle 6"/>
          <p:cNvSpPr>
            <a:spLocks noGrp="1" noChangeArrowheads="1"/>
          </p:cNvSpPr>
          <p:nvPr>
            <p:ph type="sldNum" sz="quarter" idx="12"/>
          </p:nvPr>
        </p:nvSpPr>
        <p:spPr>
          <a:ln/>
        </p:spPr>
        <p:txBody>
          <a:bodyPr/>
          <a:lstStyle>
            <a:lvl1pPr>
              <a:defRPr/>
            </a:lvl1pPr>
          </a:lstStyle>
          <a:p>
            <a:pPr>
              <a:defRPr/>
            </a:pPr>
            <a:fld id="{06D9DEB6-4F2C-4F12-8825-E7F02D0DEBCC}"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209069436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Séminaire du LRPMip, Figeac, juillet 2013</a:t>
            </a:r>
          </a:p>
        </p:txBody>
      </p:sp>
      <p:sp>
        <p:nvSpPr>
          <p:cNvPr id="7" name="Rectangle 6"/>
          <p:cNvSpPr>
            <a:spLocks noGrp="1" noChangeArrowheads="1"/>
          </p:cNvSpPr>
          <p:nvPr>
            <p:ph type="sldNum" sz="quarter" idx="12"/>
          </p:nvPr>
        </p:nvSpPr>
        <p:spPr>
          <a:ln/>
        </p:spPr>
        <p:txBody>
          <a:bodyPr/>
          <a:lstStyle>
            <a:lvl1pPr>
              <a:defRPr/>
            </a:lvl1pPr>
          </a:lstStyle>
          <a:p>
            <a:pPr>
              <a:defRPr/>
            </a:pPr>
            <a:fld id="{85040090-33F2-41CD-A633-9EC384C03319}"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345008446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Séminaire du LRPMip, Figeac, juillet 2013</a:t>
            </a:r>
          </a:p>
        </p:txBody>
      </p:sp>
      <p:sp>
        <p:nvSpPr>
          <p:cNvPr id="7" name="Rectangle 6"/>
          <p:cNvSpPr>
            <a:spLocks noGrp="1" noChangeArrowheads="1"/>
          </p:cNvSpPr>
          <p:nvPr>
            <p:ph type="sldNum" sz="quarter" idx="12"/>
          </p:nvPr>
        </p:nvSpPr>
        <p:spPr>
          <a:ln/>
        </p:spPr>
        <p:txBody>
          <a:bodyPr/>
          <a:lstStyle>
            <a:lvl1pPr>
              <a:defRPr/>
            </a:lvl1pPr>
          </a:lstStyle>
          <a:p>
            <a:pPr>
              <a:defRPr/>
            </a:pPr>
            <a:fld id="{FD1708FE-E8D9-4FC4-B293-85E46C25ECF3}"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226156022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Séminaire du LRPMip, Figeac, juillet 2013</a:t>
            </a:r>
          </a:p>
        </p:txBody>
      </p:sp>
      <p:sp>
        <p:nvSpPr>
          <p:cNvPr id="6" name="Rectangle 6"/>
          <p:cNvSpPr>
            <a:spLocks noGrp="1" noChangeArrowheads="1"/>
          </p:cNvSpPr>
          <p:nvPr>
            <p:ph type="sldNum" sz="quarter" idx="12"/>
          </p:nvPr>
        </p:nvSpPr>
        <p:spPr>
          <a:ln/>
        </p:spPr>
        <p:txBody>
          <a:bodyPr/>
          <a:lstStyle>
            <a:lvl1pPr>
              <a:defRPr/>
            </a:lvl1pPr>
          </a:lstStyle>
          <a:p>
            <a:pPr>
              <a:defRPr/>
            </a:pPr>
            <a:fld id="{D0130912-20AA-41D5-AA29-B6647599A266}"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245007473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15100" y="609600"/>
            <a:ext cx="1943100" cy="5486400"/>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685800" y="609600"/>
            <a:ext cx="5676900" cy="548640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Séminaire du LRPMip, Figeac, juillet 2013</a:t>
            </a:r>
          </a:p>
        </p:txBody>
      </p:sp>
      <p:sp>
        <p:nvSpPr>
          <p:cNvPr id="6" name="Rectangle 6"/>
          <p:cNvSpPr>
            <a:spLocks noGrp="1" noChangeArrowheads="1"/>
          </p:cNvSpPr>
          <p:nvPr>
            <p:ph type="sldNum" sz="quarter" idx="12"/>
          </p:nvPr>
        </p:nvSpPr>
        <p:spPr>
          <a:ln/>
        </p:spPr>
        <p:txBody>
          <a:bodyPr/>
          <a:lstStyle>
            <a:lvl1pPr>
              <a:defRPr/>
            </a:lvl1pPr>
          </a:lstStyle>
          <a:p>
            <a:pPr>
              <a:defRPr/>
            </a:pPr>
            <a:fld id="{7213AFA9-C647-488C-A1B8-FB65D28535C7}"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339229936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85800" y="609600"/>
            <a:ext cx="7772400" cy="1143000"/>
          </a:xfrm>
        </p:spPr>
        <p:txBody>
          <a:bodyPr/>
          <a:lstStyle/>
          <a:p>
            <a:r>
              <a:rPr lang="fr-FR" smtClean="0"/>
              <a:t>Modifiez le style du titre</a:t>
            </a:r>
            <a:endParaRPr lang="fr-FR"/>
          </a:p>
        </p:txBody>
      </p:sp>
      <p:sp>
        <p:nvSpPr>
          <p:cNvPr id="3" name="Espace réservé du texte 2"/>
          <p:cNvSpPr>
            <a:spLocks noGrp="1"/>
          </p:cNvSpPr>
          <p:nvPr>
            <p:ph type="body" sz="half" idx="1"/>
          </p:nvPr>
        </p:nvSpPr>
        <p:spPr>
          <a:xfrm>
            <a:off x="685800" y="1981200"/>
            <a:ext cx="3810000" cy="41148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981200"/>
            <a:ext cx="3810000" cy="41148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fr-F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fr-FR">
                <a:solidFill>
                  <a:srgbClr val="000000"/>
                </a:solidFill>
              </a:rPr>
              <a:t>Séminaire du LRPMip, Figeac, juillet 2013</a:t>
            </a:r>
          </a:p>
        </p:txBody>
      </p:sp>
      <p:sp>
        <p:nvSpPr>
          <p:cNvPr id="7" name="Rectangle 6"/>
          <p:cNvSpPr>
            <a:spLocks noGrp="1" noChangeArrowheads="1"/>
          </p:cNvSpPr>
          <p:nvPr>
            <p:ph type="sldNum" sz="quarter" idx="12"/>
          </p:nvPr>
        </p:nvSpPr>
        <p:spPr>
          <a:ln/>
        </p:spPr>
        <p:txBody>
          <a:bodyPr/>
          <a:lstStyle>
            <a:lvl1pPr>
              <a:defRPr/>
            </a:lvl1pPr>
          </a:lstStyle>
          <a:p>
            <a:pPr>
              <a:defRPr/>
            </a:pPr>
            <a:fld id="{C0939909-F935-4A11-9103-21AF0C6DC7B2}" type="slidenum">
              <a:rPr lang="fr-FR">
                <a:solidFill>
                  <a:srgbClr val="000000"/>
                </a:solidFill>
              </a:rPr>
              <a:pPr>
                <a:defRPr/>
              </a:pPr>
              <a:t>‹N°›</a:t>
            </a:fld>
            <a:endParaRPr lang="fr-FR">
              <a:solidFill>
                <a:srgbClr val="000000"/>
              </a:solidFill>
            </a:endParaRPr>
          </a:p>
        </p:txBody>
      </p:sp>
    </p:spTree>
    <p:extLst>
      <p:ext uri="{BB962C8B-B14F-4D97-AF65-F5344CB8AC3E}">
        <p14:creationId xmlns:p14="http://schemas.microsoft.com/office/powerpoint/2010/main" val="1910407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9"/>
            <a:ext cx="8229600" cy="1143000"/>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4"/>
          <p:cNvSpPr>
            <a:spLocks noGrp="1" noChangeArrowheads="1"/>
          </p:cNvSpPr>
          <p:nvPr>
            <p:ph type="dt" sz="half" idx="10"/>
          </p:nvPr>
        </p:nvSpPr>
        <p:spPr>
          <a:ln/>
        </p:spPr>
        <p:txBody>
          <a:bodyPr/>
          <a:lstStyle>
            <a:lvl1pPr>
              <a:defRPr/>
            </a:lvl1pPr>
          </a:lstStyle>
          <a:p>
            <a:pPr>
              <a:defRPr/>
            </a:pPr>
            <a:endParaRPr lang="fr-FR"/>
          </a:p>
        </p:txBody>
      </p:sp>
      <p:sp>
        <p:nvSpPr>
          <p:cNvPr id="8" name="Rectangle 5"/>
          <p:cNvSpPr>
            <a:spLocks noGrp="1" noChangeArrowheads="1"/>
          </p:cNvSpPr>
          <p:nvPr>
            <p:ph type="ftr" sz="quarter" idx="11"/>
          </p:nvPr>
        </p:nvSpPr>
        <p:spPr>
          <a:ln/>
        </p:spPr>
        <p:txBody>
          <a:bodyPr/>
          <a:lstStyle>
            <a:lvl1pPr>
              <a:defRPr/>
            </a:lvl1pPr>
          </a:lstStyle>
          <a:p>
            <a:pPr>
              <a:defRPr/>
            </a:pPr>
            <a:r>
              <a:rPr lang="fr-FR"/>
              <a:t>Séminaire du LRPMip, Figeac, juillet 2013</a:t>
            </a:r>
          </a:p>
        </p:txBody>
      </p:sp>
      <p:sp>
        <p:nvSpPr>
          <p:cNvPr id="9" name="Rectangle 6"/>
          <p:cNvSpPr>
            <a:spLocks noGrp="1" noChangeArrowheads="1"/>
          </p:cNvSpPr>
          <p:nvPr>
            <p:ph type="sldNum" sz="quarter" idx="12"/>
          </p:nvPr>
        </p:nvSpPr>
        <p:spPr>
          <a:ln/>
        </p:spPr>
        <p:txBody>
          <a:bodyPr/>
          <a:lstStyle>
            <a:lvl1pPr>
              <a:defRPr/>
            </a:lvl1pPr>
          </a:lstStyle>
          <a:p>
            <a:pPr>
              <a:defRPr/>
            </a:pPr>
            <a:fld id="{C318F159-3F83-4254-B6FE-1301D6C3C39D}" type="slidenum">
              <a:rPr lang="fr-FR"/>
              <a:pPr>
                <a:defRPr/>
              </a:pPr>
              <a:t>‹N°›</a:t>
            </a:fld>
            <a:endParaRPr lang="fr-FR"/>
          </a:p>
        </p:txBody>
      </p:sp>
    </p:spTree>
    <p:extLst>
      <p:ext uri="{BB962C8B-B14F-4D97-AF65-F5344CB8AC3E}">
        <p14:creationId xmlns:p14="http://schemas.microsoft.com/office/powerpoint/2010/main" val="1647887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fr-FR"/>
          </a:p>
        </p:txBody>
      </p:sp>
      <p:sp>
        <p:nvSpPr>
          <p:cNvPr id="4" name="Rectangle 5"/>
          <p:cNvSpPr>
            <a:spLocks noGrp="1" noChangeArrowheads="1"/>
          </p:cNvSpPr>
          <p:nvPr>
            <p:ph type="ftr" sz="quarter" idx="11"/>
          </p:nvPr>
        </p:nvSpPr>
        <p:spPr>
          <a:ln/>
        </p:spPr>
        <p:txBody>
          <a:bodyPr/>
          <a:lstStyle>
            <a:lvl1pPr>
              <a:defRPr/>
            </a:lvl1pPr>
          </a:lstStyle>
          <a:p>
            <a:pPr>
              <a:defRPr/>
            </a:pPr>
            <a:r>
              <a:rPr lang="fr-FR"/>
              <a:t>Séminaire du LRPMip, Figeac, juillet 2013</a:t>
            </a:r>
          </a:p>
        </p:txBody>
      </p:sp>
      <p:sp>
        <p:nvSpPr>
          <p:cNvPr id="5" name="Rectangle 6"/>
          <p:cNvSpPr>
            <a:spLocks noGrp="1" noChangeArrowheads="1"/>
          </p:cNvSpPr>
          <p:nvPr>
            <p:ph type="sldNum" sz="quarter" idx="12"/>
          </p:nvPr>
        </p:nvSpPr>
        <p:spPr>
          <a:ln/>
        </p:spPr>
        <p:txBody>
          <a:bodyPr/>
          <a:lstStyle>
            <a:lvl1pPr>
              <a:defRPr/>
            </a:lvl1pPr>
          </a:lstStyle>
          <a:p>
            <a:pPr>
              <a:defRPr/>
            </a:pPr>
            <a:fld id="{BBB96CD5-6354-41BD-BCDC-1BF59089E6FC}" type="slidenum">
              <a:rPr lang="fr-FR"/>
              <a:pPr>
                <a:defRPr/>
              </a:pPr>
              <a:t>‹N°›</a:t>
            </a:fld>
            <a:endParaRPr lang="fr-FR"/>
          </a:p>
        </p:txBody>
      </p:sp>
    </p:spTree>
    <p:extLst>
      <p:ext uri="{BB962C8B-B14F-4D97-AF65-F5344CB8AC3E}">
        <p14:creationId xmlns:p14="http://schemas.microsoft.com/office/powerpoint/2010/main" val="1834800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fr-FR"/>
          </a:p>
        </p:txBody>
      </p:sp>
      <p:sp>
        <p:nvSpPr>
          <p:cNvPr id="3" name="Rectangle 5"/>
          <p:cNvSpPr>
            <a:spLocks noGrp="1" noChangeArrowheads="1"/>
          </p:cNvSpPr>
          <p:nvPr>
            <p:ph type="ftr" sz="quarter" idx="11"/>
          </p:nvPr>
        </p:nvSpPr>
        <p:spPr>
          <a:ln/>
        </p:spPr>
        <p:txBody>
          <a:bodyPr/>
          <a:lstStyle>
            <a:lvl1pPr>
              <a:defRPr/>
            </a:lvl1pPr>
          </a:lstStyle>
          <a:p>
            <a:pPr>
              <a:defRPr/>
            </a:pPr>
            <a:r>
              <a:rPr lang="fr-FR"/>
              <a:t>Séminaire du LRPMip, Figeac, juillet 2013</a:t>
            </a:r>
          </a:p>
        </p:txBody>
      </p:sp>
      <p:sp>
        <p:nvSpPr>
          <p:cNvPr id="4" name="Rectangle 6"/>
          <p:cNvSpPr>
            <a:spLocks noGrp="1" noChangeArrowheads="1"/>
          </p:cNvSpPr>
          <p:nvPr>
            <p:ph type="sldNum" sz="quarter" idx="12"/>
          </p:nvPr>
        </p:nvSpPr>
        <p:spPr>
          <a:ln/>
        </p:spPr>
        <p:txBody>
          <a:bodyPr/>
          <a:lstStyle>
            <a:lvl1pPr>
              <a:defRPr/>
            </a:lvl1pPr>
          </a:lstStyle>
          <a:p>
            <a:pPr>
              <a:defRPr/>
            </a:pPr>
            <a:fld id="{06D9DEB6-4F2C-4F12-8825-E7F02D0DEBCC}" type="slidenum">
              <a:rPr lang="fr-FR"/>
              <a:pPr>
                <a:defRPr/>
              </a:pPr>
              <a:t>‹N°›</a:t>
            </a:fld>
            <a:endParaRPr lang="fr-FR"/>
          </a:p>
        </p:txBody>
      </p:sp>
    </p:spTree>
    <p:extLst>
      <p:ext uri="{BB962C8B-B14F-4D97-AF65-F5344CB8AC3E}">
        <p14:creationId xmlns:p14="http://schemas.microsoft.com/office/powerpoint/2010/main" val="3647967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2" y="273049"/>
            <a:ext cx="3008313" cy="1162051"/>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r>
              <a:rPr lang="fr-FR"/>
              <a:t>Séminaire du LRPMip, Figeac, juillet 2013</a:t>
            </a:r>
          </a:p>
        </p:txBody>
      </p:sp>
      <p:sp>
        <p:nvSpPr>
          <p:cNvPr id="7" name="Rectangle 6"/>
          <p:cNvSpPr>
            <a:spLocks noGrp="1" noChangeArrowheads="1"/>
          </p:cNvSpPr>
          <p:nvPr>
            <p:ph type="sldNum" sz="quarter" idx="12"/>
          </p:nvPr>
        </p:nvSpPr>
        <p:spPr>
          <a:ln/>
        </p:spPr>
        <p:txBody>
          <a:bodyPr/>
          <a:lstStyle>
            <a:lvl1pPr>
              <a:defRPr/>
            </a:lvl1pPr>
          </a:lstStyle>
          <a:p>
            <a:pPr>
              <a:defRPr/>
            </a:pPr>
            <a:fld id="{85040090-33F2-41CD-A633-9EC384C03319}" type="slidenum">
              <a:rPr lang="fr-FR"/>
              <a:pPr>
                <a:defRPr/>
              </a:pPr>
              <a:t>‹N°›</a:t>
            </a:fld>
            <a:endParaRPr lang="fr-FR"/>
          </a:p>
        </p:txBody>
      </p:sp>
    </p:spTree>
    <p:extLst>
      <p:ext uri="{BB962C8B-B14F-4D97-AF65-F5344CB8AC3E}">
        <p14:creationId xmlns:p14="http://schemas.microsoft.com/office/powerpoint/2010/main" val="1021962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9"/>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r>
              <a:rPr lang="fr-FR"/>
              <a:t>Séminaire du LRPMip, Figeac, juillet 2013</a:t>
            </a:r>
          </a:p>
        </p:txBody>
      </p:sp>
      <p:sp>
        <p:nvSpPr>
          <p:cNvPr id="7" name="Rectangle 6"/>
          <p:cNvSpPr>
            <a:spLocks noGrp="1" noChangeArrowheads="1"/>
          </p:cNvSpPr>
          <p:nvPr>
            <p:ph type="sldNum" sz="quarter" idx="12"/>
          </p:nvPr>
        </p:nvSpPr>
        <p:spPr>
          <a:ln/>
        </p:spPr>
        <p:txBody>
          <a:bodyPr/>
          <a:lstStyle>
            <a:lvl1pPr>
              <a:defRPr/>
            </a:lvl1pPr>
          </a:lstStyle>
          <a:p>
            <a:pPr>
              <a:defRPr/>
            </a:pPr>
            <a:fld id="{FD1708FE-E8D9-4FC4-B293-85E46C25ECF3}" type="slidenum">
              <a:rPr lang="fr-FR"/>
              <a:pPr>
                <a:defRPr/>
              </a:pPr>
              <a:t>‹N°›</a:t>
            </a:fld>
            <a:endParaRPr lang="fr-FR"/>
          </a:p>
        </p:txBody>
      </p:sp>
    </p:spTree>
    <p:extLst>
      <p:ext uri="{BB962C8B-B14F-4D97-AF65-F5344CB8AC3E}">
        <p14:creationId xmlns:p14="http://schemas.microsoft.com/office/powerpoint/2010/main" val="201785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1.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theme" Target="../theme/theme4.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smtClean="0"/>
              <a:t>Cliquez pour modifier le style du titre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smtClean="0"/>
              <a:t>Cliquez pour 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p>
        </p:txBody>
      </p:sp>
      <p:sp>
        <p:nvSpPr>
          <p:cNvPr id="9220" name="Rectangle 4"/>
          <p:cNvSpPr>
            <a:spLocks noGrp="1" noChangeArrowheads="1"/>
          </p:cNvSpPr>
          <p:nvPr>
            <p:ph type="dt" sz="half" idx="2"/>
          </p:nvPr>
        </p:nvSpPr>
        <p:spPr bwMode="auto">
          <a:xfrm>
            <a:off x="685800" y="6248400"/>
            <a:ext cx="71755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cs typeface="+mn-cs"/>
              </a:defRPr>
            </a:lvl1pPr>
          </a:lstStyle>
          <a:p>
            <a:pPr>
              <a:defRPr/>
            </a:pPr>
            <a:endParaRPr lang="fr-FR" dirty="0"/>
          </a:p>
        </p:txBody>
      </p:sp>
      <p:sp>
        <p:nvSpPr>
          <p:cNvPr id="9221" name="Rectangle 5"/>
          <p:cNvSpPr>
            <a:spLocks noGrp="1" noChangeArrowheads="1"/>
          </p:cNvSpPr>
          <p:nvPr>
            <p:ph type="ftr" sz="quarter" idx="3"/>
          </p:nvPr>
        </p:nvSpPr>
        <p:spPr bwMode="auto">
          <a:xfrm>
            <a:off x="1547813" y="6248400"/>
            <a:ext cx="6119812"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b="1" smtClean="0">
                <a:cs typeface="+mn-cs"/>
              </a:defRPr>
            </a:lvl1pPr>
          </a:lstStyle>
          <a:p>
            <a:pPr>
              <a:defRPr/>
            </a:pPr>
            <a:r>
              <a:rPr lang="fr-FR" dirty="0"/>
              <a:t>Séminaire du </a:t>
            </a:r>
            <a:r>
              <a:rPr lang="fr-FR" dirty="0" err="1"/>
              <a:t>LRPMip</a:t>
            </a:r>
            <a:r>
              <a:rPr lang="fr-FR" dirty="0"/>
              <a:t>, Figeac, juillet 2013</a:t>
            </a:r>
          </a:p>
        </p:txBody>
      </p:sp>
      <p:sp>
        <p:nvSpPr>
          <p:cNvPr id="9222" name="Rectangle 6"/>
          <p:cNvSpPr>
            <a:spLocks noGrp="1" noChangeArrowheads="1"/>
          </p:cNvSpPr>
          <p:nvPr>
            <p:ph type="sldNum" sz="quarter" idx="4"/>
          </p:nvPr>
        </p:nvSpPr>
        <p:spPr bwMode="auto">
          <a:xfrm>
            <a:off x="7812088" y="6248400"/>
            <a:ext cx="646112"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cs typeface="+mn-cs"/>
              </a:defRPr>
            </a:lvl1pPr>
          </a:lstStyle>
          <a:p>
            <a:pPr>
              <a:defRPr/>
            </a:pPr>
            <a:fld id="{FAC61A54-68CB-4BD8-899E-CE50F19DEE29}"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Lst>
  <p:timing>
    <p:tnLst>
      <p:par>
        <p:cTn id="1" dur="indefinite" restart="never" nodeType="tmRoot"/>
      </p:par>
    </p:tnLst>
  </p:timing>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9"/>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smtClean="0"/>
              <a:t>Cliquez pour modifier le style du titre</a:t>
            </a:r>
          </a:p>
        </p:txBody>
      </p:sp>
      <p:sp>
        <p:nvSpPr>
          <p:cNvPr id="2051" name="Rectangle 3"/>
          <p:cNvSpPr>
            <a:spLocks noGrp="1" noChangeArrowheads="1"/>
          </p:cNvSpPr>
          <p:nvPr>
            <p:ph type="body" idx="1"/>
          </p:nvPr>
        </p:nvSpPr>
        <p:spPr bwMode="auto">
          <a:xfrm>
            <a:off x="457200" y="1600201"/>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smtClean="0"/>
              <a:t>Cliquez pour 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p>
        </p:txBody>
      </p:sp>
      <p:sp>
        <p:nvSpPr>
          <p:cNvPr id="30724" name="Rectangle 4"/>
          <p:cNvSpPr>
            <a:spLocks noGrp="1" noChangeArrowheads="1"/>
          </p:cNvSpPr>
          <p:nvPr>
            <p:ph type="dt" sz="half" idx="2"/>
          </p:nvPr>
        </p:nvSpPr>
        <p:spPr bwMode="auto">
          <a:xfrm>
            <a:off x="457200" y="6245225"/>
            <a:ext cx="2133600" cy="476251"/>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cs typeface="+mn-cs"/>
              </a:defRPr>
            </a:lvl1pPr>
          </a:lstStyle>
          <a:p>
            <a:pPr>
              <a:defRPr/>
            </a:pPr>
            <a:endParaRPr lang="fr-FR"/>
          </a:p>
        </p:txBody>
      </p:sp>
      <p:sp>
        <p:nvSpPr>
          <p:cNvPr id="30725" name="Rectangle 5"/>
          <p:cNvSpPr>
            <a:spLocks noGrp="1" noChangeArrowheads="1"/>
          </p:cNvSpPr>
          <p:nvPr>
            <p:ph type="ftr" sz="quarter" idx="3"/>
          </p:nvPr>
        </p:nvSpPr>
        <p:spPr bwMode="auto">
          <a:xfrm>
            <a:off x="3124200" y="6245225"/>
            <a:ext cx="2895600" cy="476251"/>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smtClean="0">
                <a:cs typeface="+mn-cs"/>
              </a:defRPr>
            </a:lvl1pPr>
          </a:lstStyle>
          <a:p>
            <a:pPr>
              <a:defRPr/>
            </a:pPr>
            <a:r>
              <a:rPr lang="fr-FR"/>
              <a:t>Séminaire du LRPMip, Figeac, juillet 2013</a:t>
            </a:r>
          </a:p>
        </p:txBody>
      </p:sp>
      <p:sp>
        <p:nvSpPr>
          <p:cNvPr id="30726" name="Rectangle 6"/>
          <p:cNvSpPr>
            <a:spLocks noGrp="1" noChangeArrowheads="1"/>
          </p:cNvSpPr>
          <p:nvPr>
            <p:ph type="sldNum" sz="quarter" idx="4"/>
          </p:nvPr>
        </p:nvSpPr>
        <p:spPr bwMode="auto">
          <a:xfrm>
            <a:off x="6553200" y="6245225"/>
            <a:ext cx="2133600" cy="476251"/>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cs typeface="+mn-cs"/>
              </a:defRPr>
            </a:lvl1pPr>
          </a:lstStyle>
          <a:p>
            <a:pPr>
              <a:defRPr/>
            </a:pPr>
            <a:fld id="{C17E5A92-A6FE-4B5D-817E-E7956C847E85}"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smtClean="0"/>
              <a:t>Cliquez pour modifier le style du titre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smtClean="0"/>
              <a:t>Cliquez pour 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p>
        </p:txBody>
      </p:sp>
      <p:sp>
        <p:nvSpPr>
          <p:cNvPr id="9220" name="Rectangle 4"/>
          <p:cNvSpPr>
            <a:spLocks noGrp="1" noChangeArrowheads="1"/>
          </p:cNvSpPr>
          <p:nvPr>
            <p:ph type="dt" sz="half" idx="2"/>
          </p:nvPr>
        </p:nvSpPr>
        <p:spPr bwMode="auto">
          <a:xfrm>
            <a:off x="685800" y="6248400"/>
            <a:ext cx="71755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cs typeface="+mn-cs"/>
              </a:defRPr>
            </a:lvl1pPr>
          </a:lstStyle>
          <a:p>
            <a:pPr>
              <a:defRPr/>
            </a:pPr>
            <a:endParaRPr lang="fr-FR">
              <a:solidFill>
                <a:srgbClr val="000000"/>
              </a:solidFill>
              <a:latin typeface="Times New Roman"/>
            </a:endParaRPr>
          </a:p>
        </p:txBody>
      </p:sp>
      <p:sp>
        <p:nvSpPr>
          <p:cNvPr id="9221" name="Rectangle 5"/>
          <p:cNvSpPr>
            <a:spLocks noGrp="1" noChangeArrowheads="1"/>
          </p:cNvSpPr>
          <p:nvPr>
            <p:ph type="ftr" sz="quarter" idx="3"/>
          </p:nvPr>
        </p:nvSpPr>
        <p:spPr bwMode="auto">
          <a:xfrm>
            <a:off x="1547813" y="6248400"/>
            <a:ext cx="6119812"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b="1" smtClean="0">
                <a:cs typeface="+mn-cs"/>
              </a:defRPr>
            </a:lvl1pPr>
          </a:lstStyle>
          <a:p>
            <a:pPr>
              <a:defRPr/>
            </a:pPr>
            <a:r>
              <a:rPr lang="fr-FR">
                <a:solidFill>
                  <a:srgbClr val="000000"/>
                </a:solidFill>
                <a:latin typeface="Times New Roman"/>
              </a:rPr>
              <a:t>Séminaire du LRPMip, Figeac, juillet 2013</a:t>
            </a:r>
          </a:p>
        </p:txBody>
      </p:sp>
      <p:sp>
        <p:nvSpPr>
          <p:cNvPr id="9222" name="Rectangle 6"/>
          <p:cNvSpPr>
            <a:spLocks noGrp="1" noChangeArrowheads="1"/>
          </p:cNvSpPr>
          <p:nvPr>
            <p:ph type="sldNum" sz="quarter" idx="4"/>
          </p:nvPr>
        </p:nvSpPr>
        <p:spPr bwMode="auto">
          <a:xfrm>
            <a:off x="7812088" y="6248400"/>
            <a:ext cx="646112"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cs typeface="+mn-cs"/>
              </a:defRPr>
            </a:lvl1pPr>
          </a:lstStyle>
          <a:p>
            <a:pPr>
              <a:defRPr/>
            </a:pPr>
            <a:fld id="{FAC61A54-68CB-4BD8-899E-CE50F19DEE29}" type="slidenum">
              <a:rPr lang="fr-FR">
                <a:solidFill>
                  <a:srgbClr val="000000"/>
                </a:solidFill>
                <a:latin typeface="Times New Roman"/>
              </a:rPr>
              <a:pPr>
                <a:defRPr/>
              </a:pPr>
              <a:t>‹N°›</a:t>
            </a:fld>
            <a:endParaRPr lang="fr-FR">
              <a:solidFill>
                <a:srgbClr val="000000"/>
              </a:solidFill>
              <a:latin typeface="Times New Roman"/>
            </a:endParaRPr>
          </a:p>
        </p:txBody>
      </p:sp>
    </p:spTree>
    <p:extLst>
      <p:ext uri="{BB962C8B-B14F-4D97-AF65-F5344CB8AC3E}">
        <p14:creationId xmlns:p14="http://schemas.microsoft.com/office/powerpoint/2010/main" val="3637571441"/>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smtClean="0"/>
              <a:t>Cliquez pour modifier le style du titre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smtClean="0"/>
              <a:t>Cliquez pour 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p>
        </p:txBody>
      </p:sp>
      <p:sp>
        <p:nvSpPr>
          <p:cNvPr id="9220" name="Rectangle 4"/>
          <p:cNvSpPr>
            <a:spLocks noGrp="1" noChangeArrowheads="1"/>
          </p:cNvSpPr>
          <p:nvPr>
            <p:ph type="dt" sz="half" idx="2"/>
          </p:nvPr>
        </p:nvSpPr>
        <p:spPr bwMode="auto">
          <a:xfrm>
            <a:off x="685800" y="6248400"/>
            <a:ext cx="71755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cs typeface="+mn-cs"/>
              </a:defRPr>
            </a:lvl1pPr>
          </a:lstStyle>
          <a:p>
            <a:pPr>
              <a:defRPr/>
            </a:pPr>
            <a:endParaRPr lang="fr-FR">
              <a:solidFill>
                <a:srgbClr val="000000"/>
              </a:solidFill>
              <a:latin typeface="Times New Roman"/>
            </a:endParaRPr>
          </a:p>
        </p:txBody>
      </p:sp>
      <p:sp>
        <p:nvSpPr>
          <p:cNvPr id="9221" name="Rectangle 5"/>
          <p:cNvSpPr>
            <a:spLocks noGrp="1" noChangeArrowheads="1"/>
          </p:cNvSpPr>
          <p:nvPr>
            <p:ph type="ftr" sz="quarter" idx="3"/>
          </p:nvPr>
        </p:nvSpPr>
        <p:spPr bwMode="auto">
          <a:xfrm>
            <a:off x="1547813" y="6248400"/>
            <a:ext cx="6119812"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b="1" smtClean="0">
                <a:cs typeface="+mn-cs"/>
              </a:defRPr>
            </a:lvl1pPr>
          </a:lstStyle>
          <a:p>
            <a:pPr>
              <a:defRPr/>
            </a:pPr>
            <a:r>
              <a:rPr lang="fr-FR">
                <a:solidFill>
                  <a:srgbClr val="000000"/>
                </a:solidFill>
                <a:latin typeface="Times New Roman"/>
              </a:rPr>
              <a:t>Séminaire du LRPMip, Figeac, juillet 2013</a:t>
            </a:r>
          </a:p>
        </p:txBody>
      </p:sp>
      <p:sp>
        <p:nvSpPr>
          <p:cNvPr id="9222" name="Rectangle 6"/>
          <p:cNvSpPr>
            <a:spLocks noGrp="1" noChangeArrowheads="1"/>
          </p:cNvSpPr>
          <p:nvPr>
            <p:ph type="sldNum" sz="quarter" idx="4"/>
          </p:nvPr>
        </p:nvSpPr>
        <p:spPr bwMode="auto">
          <a:xfrm>
            <a:off x="7812088" y="6248400"/>
            <a:ext cx="646112"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cs typeface="+mn-cs"/>
              </a:defRPr>
            </a:lvl1pPr>
          </a:lstStyle>
          <a:p>
            <a:pPr>
              <a:defRPr/>
            </a:pPr>
            <a:fld id="{FAC61A54-68CB-4BD8-899E-CE50F19DEE29}" type="slidenum">
              <a:rPr lang="fr-FR">
                <a:solidFill>
                  <a:srgbClr val="000000"/>
                </a:solidFill>
                <a:latin typeface="Times New Roman"/>
              </a:rPr>
              <a:pPr>
                <a:defRPr/>
              </a:pPr>
              <a:t>‹N°›</a:t>
            </a:fld>
            <a:endParaRPr lang="fr-FR">
              <a:solidFill>
                <a:srgbClr val="000000"/>
              </a:solidFill>
              <a:latin typeface="Times New Roman"/>
            </a:endParaRPr>
          </a:p>
        </p:txBody>
      </p:sp>
    </p:spTree>
    <p:extLst>
      <p:ext uri="{BB962C8B-B14F-4D97-AF65-F5344CB8AC3E}">
        <p14:creationId xmlns:p14="http://schemas.microsoft.com/office/powerpoint/2010/main" val="3954677722"/>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10.jpg"/></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11.jpg"/></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5.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2.xml"/><Relationship Id="rId1" Type="http://schemas.openxmlformats.org/officeDocument/2006/relationships/slideLayout" Target="../slideLayouts/slideLayout37.xml"/><Relationship Id="rId6" Type="http://schemas.openxmlformats.org/officeDocument/2006/relationships/image" Target="../media/image14.png"/><Relationship Id="rId5" Type="http://schemas.openxmlformats.org/officeDocument/2006/relationships/image" Target="../media/image3.png"/><Relationship Id="rId4" Type="http://schemas.openxmlformats.org/officeDocument/2006/relationships/image" Target="../media/image13.pn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61806" y="188640"/>
            <a:ext cx="8640960" cy="1440160"/>
          </a:xfrm>
        </p:spPr>
        <p:txBody>
          <a:bodyPr/>
          <a:lstStyle/>
          <a:p>
            <a:pPr eaLnBrk="1" hangingPunct="1"/>
            <a:r>
              <a:rPr lang="fr-FR" altLang="zh-CN" sz="3600" b="1" dirty="0">
                <a:ea typeface="宋体" pitchFamily="2" charset="-122"/>
              </a:rPr>
              <a:t/>
            </a:r>
            <a:br>
              <a:rPr lang="fr-FR" altLang="zh-CN" sz="3600" b="1" dirty="0">
                <a:ea typeface="宋体" pitchFamily="2" charset="-122"/>
              </a:rPr>
            </a:br>
            <a:r>
              <a:rPr lang="fr-FR" sz="3200" b="1" dirty="0"/>
              <a:t>Le modèle MMCTP en animation – </a:t>
            </a:r>
            <a:r>
              <a:rPr lang="fr-FR" sz="3200" b="1" dirty="0" smtClean="0"/>
              <a:t>Du questionnement </a:t>
            </a:r>
            <a:r>
              <a:rPr lang="fr-FR" sz="3200" b="1" dirty="0"/>
              <a:t>théorique </a:t>
            </a:r>
            <a:r>
              <a:rPr lang="fr-FR" sz="3200" b="1" dirty="0" smtClean="0"/>
              <a:t>à </a:t>
            </a:r>
            <a:r>
              <a:rPr lang="fr-FR" sz="3200" b="1" dirty="0"/>
              <a:t>l’analyse des pratiques, applications et perspectives</a:t>
            </a:r>
            <a:r>
              <a:rPr lang="fr-FR" sz="3200" b="1" dirty="0" smtClean="0"/>
              <a:t>.</a:t>
            </a:r>
            <a:endParaRPr lang="fr-FR" altLang="fr-FR" sz="3200" i="1" dirty="0" smtClean="0">
              <a:solidFill>
                <a:srgbClr val="7030A0"/>
              </a:solidFill>
            </a:endParaRPr>
          </a:p>
        </p:txBody>
      </p:sp>
      <p:pic>
        <p:nvPicPr>
          <p:cNvPr id="3075" name="Picture 3" descr="logoLRPMip"/>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3877" y="5183584"/>
            <a:ext cx="837530" cy="1151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Espace réservé du pied de page 1"/>
          <p:cNvSpPr>
            <a:spLocks noGrp="1"/>
          </p:cNvSpPr>
          <p:nvPr>
            <p:ph type="ftr" sz="quarter" idx="11"/>
          </p:nvPr>
        </p:nvSpPr>
        <p:spPr>
          <a:xfrm>
            <a:off x="643976" y="6334819"/>
            <a:ext cx="8026140" cy="457200"/>
          </a:xfrm>
        </p:spPr>
        <p:txBody>
          <a:bodyPr anchor="b"/>
          <a:lstStyle/>
          <a:p>
            <a:pPr>
              <a:defRPr/>
            </a:pPr>
            <a:r>
              <a:rPr lang="fr-FR" dirty="0" smtClean="0"/>
              <a:t>IX </a:t>
            </a:r>
            <a:r>
              <a:rPr lang="fr-FR" dirty="0" err="1" smtClean="0"/>
              <a:t>ème</a:t>
            </a:r>
            <a:r>
              <a:rPr lang="fr-FR" dirty="0" smtClean="0"/>
              <a:t> Colloque du Réseau International de l’Animation, Lausanne, 4-6 novembre 2019</a:t>
            </a:r>
            <a:endParaRPr lang="fr-FR" dirty="0"/>
          </a:p>
        </p:txBody>
      </p:sp>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674" y="5183584"/>
            <a:ext cx="1810486" cy="11512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2"/>
          <p:cNvSpPr txBox="1">
            <a:spLocks noChangeArrowheads="1"/>
          </p:cNvSpPr>
          <p:nvPr/>
        </p:nvSpPr>
        <p:spPr bwMode="auto">
          <a:xfrm>
            <a:off x="801866" y="1960258"/>
            <a:ext cx="7560840" cy="2691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endParaRPr lang="fr-FR" altLang="fr-FR" sz="3200" b="1" kern="0" dirty="0" smtClean="0"/>
          </a:p>
          <a:p>
            <a:pPr eaLnBrk="1" hangingPunct="1"/>
            <a:endParaRPr lang="fr-FR" altLang="fr-FR" sz="3200" b="1" kern="0" dirty="0"/>
          </a:p>
          <a:p>
            <a:pPr eaLnBrk="1" hangingPunct="1"/>
            <a:r>
              <a:rPr lang="fr-FR" altLang="fr-FR" sz="3200" b="1" kern="0" dirty="0" smtClean="0"/>
              <a:t/>
            </a:r>
            <a:br>
              <a:rPr lang="fr-FR" altLang="fr-FR" sz="3200" b="1" kern="0" dirty="0" smtClean="0"/>
            </a:br>
            <a:r>
              <a:rPr lang="fr-FR" altLang="fr-FR" sz="2400" b="1" kern="0" dirty="0" smtClean="0"/>
              <a:t>Christophe DANSAC</a:t>
            </a:r>
            <a:r>
              <a:rPr lang="fr-FR" altLang="zh-CN" sz="2400" b="1" baseline="30000" dirty="0">
                <a:ea typeface="宋体" pitchFamily="2" charset="-122"/>
              </a:rPr>
              <a:t> *</a:t>
            </a:r>
            <a:endParaRPr lang="fr-FR" altLang="zh-CN" sz="2400" b="1" kern="0" dirty="0"/>
          </a:p>
          <a:p>
            <a:pPr eaLnBrk="1" hangingPunct="1"/>
            <a:r>
              <a:rPr lang="fr-FR" altLang="fr-FR" sz="2400" b="1" kern="0" dirty="0" smtClean="0"/>
              <a:t>Cécile VACHÉE *</a:t>
            </a:r>
            <a:endParaRPr lang="fr-FR" altLang="fr-FR" sz="3200" b="1" kern="0" dirty="0" smtClean="0"/>
          </a:p>
          <a:p>
            <a:pPr eaLnBrk="1" hangingPunct="1"/>
            <a:r>
              <a:rPr lang="fr-FR" altLang="fr-FR" sz="2400" b="1" kern="0" dirty="0" smtClean="0"/>
              <a:t>Sophie RUEL</a:t>
            </a:r>
            <a:r>
              <a:rPr lang="fr-FR" altLang="zh-CN" sz="2400" b="1" baseline="30000" dirty="0">
                <a:ea typeface="宋体" pitchFamily="2" charset="-122"/>
              </a:rPr>
              <a:t> +</a:t>
            </a:r>
            <a:r>
              <a:rPr lang="fr-FR" altLang="fr-FR" sz="2400" b="1" kern="0" dirty="0" smtClean="0"/>
              <a:t>*</a:t>
            </a:r>
          </a:p>
          <a:p>
            <a:pPr eaLnBrk="1" hangingPunct="1"/>
            <a:endParaRPr lang="fr-FR" altLang="fr-FR" sz="2400" b="1" kern="0" baseline="30000" dirty="0" smtClean="0"/>
          </a:p>
          <a:p>
            <a:pPr eaLnBrk="1" hangingPunct="1"/>
            <a:endParaRPr lang="fr-FR" altLang="fr-FR" sz="2000" kern="0" dirty="0" smtClean="0"/>
          </a:p>
          <a:p>
            <a:pPr algn="l" eaLnBrk="1" hangingPunct="1"/>
            <a:r>
              <a:rPr lang="fr-FR" altLang="fr-FR" sz="2400" i="1" kern="0" dirty="0" smtClean="0"/>
              <a:t>*Groupe </a:t>
            </a:r>
            <a:r>
              <a:rPr lang="fr-FR" altLang="fr-FR" sz="2400" i="1" kern="0" dirty="0"/>
              <a:t>ONOP-G, Organisations Non Orientées vers le Profit et Gouvernance (</a:t>
            </a:r>
            <a:r>
              <a:rPr lang="fr-FR" altLang="fr-FR" sz="2400" i="1" kern="0" dirty="0" err="1"/>
              <a:t>LRPMip</a:t>
            </a:r>
            <a:r>
              <a:rPr lang="fr-FR" altLang="fr-FR" sz="2400" i="1" kern="0" dirty="0"/>
              <a:t>) /  IUT Toulouse 2 Figeac</a:t>
            </a:r>
          </a:p>
          <a:p>
            <a:pPr algn="l" eaLnBrk="1" hangingPunct="1"/>
            <a:r>
              <a:rPr lang="fr-FR" sz="2800" b="1" baseline="40000" dirty="0" smtClean="0">
                <a:solidFill>
                  <a:srgbClr val="000000"/>
                </a:solidFill>
                <a:latin typeface="Times New Roman" pitchFamily="18" charset="0"/>
                <a:ea typeface="+mn-ea"/>
                <a:cs typeface="Arial" charset="0"/>
              </a:rPr>
              <a:t>+</a:t>
            </a:r>
            <a:r>
              <a:rPr lang="fr-FR" sz="2400" i="1" dirty="0">
                <a:solidFill>
                  <a:srgbClr val="000000"/>
                </a:solidFill>
                <a:latin typeface="Times New Roman" pitchFamily="18" charset="0"/>
                <a:ea typeface="+mn-ea"/>
                <a:cs typeface="Arial" charset="0"/>
              </a:rPr>
              <a:t>UMR EFTS Éducation Formation Travail Savoirs</a:t>
            </a:r>
            <a:r>
              <a:rPr lang="fr-FR" altLang="fr-FR" sz="2000" i="1" kern="0" dirty="0">
                <a:solidFill>
                  <a:srgbClr val="000000"/>
                </a:solidFill>
                <a:latin typeface="Times New Roman" pitchFamily="18" charset="0"/>
                <a:ea typeface="+mn-ea"/>
                <a:cs typeface="Arial" charset="0"/>
              </a:rPr>
              <a:t/>
            </a:r>
            <a:br>
              <a:rPr lang="fr-FR" altLang="fr-FR" sz="2000" i="1" kern="0" dirty="0">
                <a:solidFill>
                  <a:srgbClr val="000000"/>
                </a:solidFill>
                <a:latin typeface="Times New Roman" pitchFamily="18" charset="0"/>
                <a:ea typeface="+mn-ea"/>
                <a:cs typeface="Arial" charset="0"/>
              </a:rPr>
            </a:br>
            <a:r>
              <a:rPr lang="fr-FR" altLang="fr-FR" sz="2400" i="1" kern="0" dirty="0" smtClean="0"/>
              <a:t> </a:t>
            </a:r>
            <a:r>
              <a:rPr lang="fr-FR" altLang="fr-FR" sz="2400" i="1" kern="0" dirty="0" smtClean="0"/>
              <a:t/>
            </a:r>
            <a:br>
              <a:rPr lang="fr-FR" altLang="fr-FR" sz="2400" i="1" kern="0" dirty="0" smtClean="0"/>
            </a:br>
            <a:endParaRPr lang="fr-FR" altLang="fr-FR" sz="2400" i="1" kern="0" dirty="0" smtClean="0"/>
          </a:p>
        </p:txBody>
      </p:sp>
      <p:pic>
        <p:nvPicPr>
          <p:cNvPr id="9" name="Picture 2" descr="Vers page d'accueil EFT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19218" y="5472922"/>
            <a:ext cx="1475656" cy="67075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8905" y="161922"/>
            <a:ext cx="6623416" cy="1143000"/>
          </a:xfrm>
        </p:spPr>
        <p:txBody>
          <a:bodyPr/>
          <a:lstStyle/>
          <a:p>
            <a:r>
              <a:rPr lang="fr-FR" sz="3200" b="1" dirty="0" smtClean="0"/>
              <a:t>Quid de la profession et de l’identité professionnelle des animateurs ?</a:t>
            </a:r>
            <a:endParaRPr lang="fr-FR" sz="3200" b="1" dirty="0"/>
          </a:p>
        </p:txBody>
      </p:sp>
      <p:pic>
        <p:nvPicPr>
          <p:cNvPr id="7" name="Espace réservé du contenu 6"/>
          <p:cNvPicPr>
            <a:picLocks noGrp="1" noChangeAspect="1"/>
          </p:cNvPicPr>
          <p:nvPr>
            <p:ph idx="1"/>
          </p:nvPr>
        </p:nvPicPr>
        <p:blipFill>
          <a:blip r:embed="rId3"/>
          <a:stretch>
            <a:fillRect/>
          </a:stretch>
        </p:blipFill>
        <p:spPr>
          <a:xfrm>
            <a:off x="0" y="2448417"/>
            <a:ext cx="9144000" cy="1938840"/>
          </a:xfrm>
          <a:prstGeom prst="rect">
            <a:avLst/>
          </a:prstGeom>
        </p:spPr>
      </p:pic>
      <p:sp>
        <p:nvSpPr>
          <p:cNvPr id="4" name="Espace réservé du numéro de diapositive 3"/>
          <p:cNvSpPr>
            <a:spLocks noGrp="1"/>
          </p:cNvSpPr>
          <p:nvPr>
            <p:ph type="sldNum" sz="quarter" idx="12"/>
          </p:nvPr>
        </p:nvSpPr>
        <p:spPr/>
        <p:txBody>
          <a:bodyPr/>
          <a:lstStyle/>
          <a:p>
            <a:fld id="{4AD5E3BD-68E5-4E64-9481-139643DA42F2}" type="slidenum">
              <a:rPr lang="fr-FR" b="1" smtClean="0">
                <a:solidFill>
                  <a:srgbClr val="000000"/>
                </a:solidFill>
              </a:rPr>
              <a:pPr/>
              <a:t>10</a:t>
            </a:fld>
            <a:endParaRPr lang="fr-FR" b="1" dirty="0">
              <a:solidFill>
                <a:srgbClr val="000000"/>
              </a:solidFill>
            </a:endParaRPr>
          </a:p>
        </p:txBody>
      </p:sp>
      <p:pic>
        <p:nvPicPr>
          <p:cNvPr id="5" name="Picture 3" descr="logoLRPMip"/>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625" y="0"/>
            <a:ext cx="837530" cy="1151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Ellipse 7"/>
          <p:cNvSpPr/>
          <p:nvPr/>
        </p:nvSpPr>
        <p:spPr bwMode="auto">
          <a:xfrm>
            <a:off x="3203848" y="3068960"/>
            <a:ext cx="864096" cy="360040"/>
          </a:xfrm>
          <a:prstGeom prst="ellipse">
            <a:avLst/>
          </a:prstGeom>
          <a:noFill/>
          <a:ln w="762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fr-FR" smtClean="0">
              <a:solidFill>
                <a:srgbClr val="000000"/>
              </a:solidFill>
            </a:endParaRPr>
          </a:p>
        </p:txBody>
      </p:sp>
      <p:sp>
        <p:nvSpPr>
          <p:cNvPr id="12" name="Ellipse 11"/>
          <p:cNvSpPr/>
          <p:nvPr/>
        </p:nvSpPr>
        <p:spPr bwMode="auto">
          <a:xfrm>
            <a:off x="6173924" y="3068960"/>
            <a:ext cx="864096" cy="360040"/>
          </a:xfrm>
          <a:prstGeom prst="ellipse">
            <a:avLst/>
          </a:prstGeom>
          <a:noFill/>
          <a:ln w="762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fr-FR" smtClean="0">
              <a:solidFill>
                <a:srgbClr val="000000"/>
              </a:solidFill>
            </a:endParaRPr>
          </a:p>
        </p:txBody>
      </p:sp>
      <p:sp>
        <p:nvSpPr>
          <p:cNvPr id="14" name="Ellipse 13"/>
          <p:cNvSpPr/>
          <p:nvPr/>
        </p:nvSpPr>
        <p:spPr bwMode="auto">
          <a:xfrm>
            <a:off x="7162044" y="3074536"/>
            <a:ext cx="864096" cy="360040"/>
          </a:xfrm>
          <a:prstGeom prst="ellipse">
            <a:avLst/>
          </a:prstGeom>
          <a:noFill/>
          <a:ln w="762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fr-FR" smtClean="0">
              <a:solidFill>
                <a:srgbClr val="000000"/>
              </a:solidFill>
            </a:endParaRPr>
          </a:p>
        </p:txBody>
      </p:sp>
      <p:sp>
        <p:nvSpPr>
          <p:cNvPr id="15" name="Ellipse 14"/>
          <p:cNvSpPr/>
          <p:nvPr/>
        </p:nvSpPr>
        <p:spPr bwMode="auto">
          <a:xfrm>
            <a:off x="4256838" y="3762707"/>
            <a:ext cx="864096" cy="360040"/>
          </a:xfrm>
          <a:prstGeom prst="ellipse">
            <a:avLst/>
          </a:prstGeom>
          <a:noFill/>
          <a:ln w="762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fr-FR" smtClean="0">
              <a:solidFill>
                <a:srgbClr val="000000"/>
              </a:solidFill>
            </a:endParaRPr>
          </a:p>
        </p:txBody>
      </p:sp>
      <p:sp>
        <p:nvSpPr>
          <p:cNvPr id="16" name="Ellipse 15"/>
          <p:cNvSpPr/>
          <p:nvPr/>
        </p:nvSpPr>
        <p:spPr bwMode="auto">
          <a:xfrm>
            <a:off x="7181608" y="3762707"/>
            <a:ext cx="864096" cy="360040"/>
          </a:xfrm>
          <a:prstGeom prst="ellipse">
            <a:avLst/>
          </a:prstGeom>
          <a:noFill/>
          <a:ln w="762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fr-FR" smtClean="0">
              <a:solidFill>
                <a:srgbClr val="000000"/>
              </a:solidFill>
            </a:endParaRPr>
          </a:p>
        </p:txBody>
      </p:sp>
      <p:sp>
        <p:nvSpPr>
          <p:cNvPr id="17" name="Ellipse 16"/>
          <p:cNvSpPr/>
          <p:nvPr/>
        </p:nvSpPr>
        <p:spPr bwMode="auto">
          <a:xfrm>
            <a:off x="8189292" y="3762707"/>
            <a:ext cx="864096" cy="360040"/>
          </a:xfrm>
          <a:prstGeom prst="ellipse">
            <a:avLst/>
          </a:prstGeom>
          <a:noFill/>
          <a:ln w="762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fr-FR" smtClean="0">
              <a:solidFill>
                <a:srgbClr val="000000"/>
              </a:solidFill>
            </a:endParaRPr>
          </a:p>
        </p:txBody>
      </p:sp>
      <p:sp>
        <p:nvSpPr>
          <p:cNvPr id="18" name="Ellipse 17"/>
          <p:cNvSpPr/>
          <p:nvPr/>
        </p:nvSpPr>
        <p:spPr bwMode="auto">
          <a:xfrm>
            <a:off x="4256838" y="3435732"/>
            <a:ext cx="864096" cy="360040"/>
          </a:xfrm>
          <a:prstGeom prst="ellipse">
            <a:avLst/>
          </a:prstGeom>
          <a:noFill/>
          <a:ln w="762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fr-FR" smtClean="0">
              <a:solidFill>
                <a:srgbClr val="000000"/>
              </a:solidFill>
            </a:endParaRPr>
          </a:p>
        </p:txBody>
      </p:sp>
      <p:pic>
        <p:nvPicPr>
          <p:cNvPr id="19"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20998" y="-7960"/>
            <a:ext cx="1823004" cy="11591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 name="Espace réservé du pied de page 1"/>
          <p:cNvSpPr>
            <a:spLocks noGrp="1"/>
          </p:cNvSpPr>
          <p:nvPr>
            <p:ph type="ftr" sz="quarter" idx="11"/>
          </p:nvPr>
        </p:nvSpPr>
        <p:spPr>
          <a:xfrm>
            <a:off x="643976" y="6334819"/>
            <a:ext cx="8026140" cy="457200"/>
          </a:xfrm>
        </p:spPr>
        <p:txBody>
          <a:bodyPr anchor="b"/>
          <a:lstStyle/>
          <a:p>
            <a:pPr>
              <a:defRPr/>
            </a:pPr>
            <a:r>
              <a:rPr lang="fr-FR" dirty="0" smtClean="0"/>
              <a:t>IX </a:t>
            </a:r>
            <a:r>
              <a:rPr lang="fr-FR" dirty="0" err="1" smtClean="0"/>
              <a:t>ème</a:t>
            </a:r>
            <a:r>
              <a:rPr lang="fr-FR" dirty="0" smtClean="0"/>
              <a:t> Colloque du Réseau International de l’Animation, Lausanne, 4-6 novembre 2019</a:t>
            </a:r>
            <a:endParaRPr lang="fr-FR" dirty="0"/>
          </a:p>
        </p:txBody>
      </p:sp>
    </p:spTree>
    <p:extLst>
      <p:ext uri="{BB962C8B-B14F-4D97-AF65-F5344CB8AC3E}">
        <p14:creationId xmlns:p14="http://schemas.microsoft.com/office/powerpoint/2010/main" val="2115988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subTnLst>
                                    <p:set>
                                      <p:cBhvr override="childStyle">
                                        <p:cTn dur="1" fill="hold" display="0" masterRel="nextClick" afterEffect="1"/>
                                        <p:tgtEl>
                                          <p:spTgt spid="8"/>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subTnLst>
                                    <p:set>
                                      <p:cBhvr override="childStyle">
                                        <p:cTn dur="1" fill="hold" display="0" masterRel="nextClick" afterEffect="1"/>
                                        <p:tgtEl>
                                          <p:spTgt spid="12"/>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subTnLst>
                                    <p:set>
                                      <p:cBhvr override="childStyle">
                                        <p:cTn dur="1" fill="hold" display="0" masterRel="nextClick" afterEffect="1"/>
                                        <p:tgtEl>
                                          <p:spTgt spid="14"/>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subTnLst>
                                    <p:set>
                                      <p:cBhvr override="childStyle">
                                        <p:cTn dur="1" fill="hold" display="0" masterRel="nextClick" afterEffect="1"/>
                                        <p:tgtEl>
                                          <p:spTgt spid="18"/>
                                        </p:tgtEl>
                                        <p:attrNameLst>
                                          <p:attrName>style.visibility</p:attrName>
                                        </p:attrNameLst>
                                      </p:cBhvr>
                                      <p:to>
                                        <p:strVal val="hidden"/>
                                      </p:to>
                                    </p:set>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subTnLst>
                                    <p:set>
                                      <p:cBhvr override="childStyle">
                                        <p:cTn dur="1" fill="hold" display="0" masterRel="nextClick" afterEffect="1"/>
                                        <p:tgtEl>
                                          <p:spTgt spid="15"/>
                                        </p:tgtEl>
                                        <p:attrNameLst>
                                          <p:attrName>style.visibility</p:attrName>
                                        </p:attrNameLst>
                                      </p:cBhvr>
                                      <p:to>
                                        <p:strVal val="hidden"/>
                                      </p:to>
                                    </p:set>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subTnLst>
                                    <p:set>
                                      <p:cBhvr override="childStyle">
                                        <p:cTn dur="1" fill="hold" display="0" masterRel="nextClick" afterEffect="1"/>
                                        <p:tgtEl>
                                          <p:spTgt spid="16"/>
                                        </p:tgtEl>
                                        <p:attrNameLst>
                                          <p:attrName>style.visibility</p:attrName>
                                        </p:attrNameLst>
                                      </p:cBhvr>
                                      <p:to>
                                        <p:strVal val="hidden"/>
                                      </p:to>
                                    </p:set>
                                  </p:sub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subTnLst>
                                    <p:set>
                                      <p:cBhvr override="childStyle">
                                        <p:cTn dur="1" fill="hold" display="0" masterRel="nextClick" afterEffect="1"/>
                                        <p:tgtEl>
                                          <p:spTgt spid="17"/>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2" grpId="0" animBg="1"/>
      <p:bldP spid="14" grpId="0" animBg="1"/>
      <p:bldP spid="15" grpId="0" animBg="1"/>
      <p:bldP spid="16" grpId="0" animBg="1"/>
      <p:bldP spid="17" grpId="0" animBg="1"/>
      <p:bldP spid="1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8904" y="8235"/>
            <a:ext cx="6983184" cy="1143000"/>
          </a:xfrm>
        </p:spPr>
        <p:txBody>
          <a:bodyPr/>
          <a:lstStyle/>
          <a:p>
            <a:r>
              <a:rPr lang="fr-FR" sz="3600" b="1" dirty="0" smtClean="0"/>
              <a:t>MMCTP </a:t>
            </a:r>
            <a:r>
              <a:rPr lang="fr-FR" sz="4000" b="1" dirty="0" smtClean="0"/>
              <a:t/>
            </a:r>
            <a:br>
              <a:rPr lang="fr-FR" sz="4000" b="1" dirty="0" smtClean="0"/>
            </a:br>
            <a:r>
              <a:rPr lang="fr-FR" sz="4000" b="1" dirty="0" smtClean="0"/>
              <a:t>outil de recherche</a:t>
            </a:r>
            <a:endParaRPr lang="fr-FR" sz="4000" b="1" dirty="0"/>
          </a:p>
        </p:txBody>
      </p:sp>
      <p:sp>
        <p:nvSpPr>
          <p:cNvPr id="3" name="Espace réservé du contenu 2"/>
          <p:cNvSpPr>
            <a:spLocks noGrp="1"/>
          </p:cNvSpPr>
          <p:nvPr>
            <p:ph idx="1"/>
          </p:nvPr>
        </p:nvSpPr>
        <p:spPr>
          <a:xfrm>
            <a:off x="410140" y="1834925"/>
            <a:ext cx="7263685" cy="4392488"/>
          </a:xfrm>
        </p:spPr>
        <p:txBody>
          <a:bodyPr>
            <a:normAutofit/>
          </a:bodyPr>
          <a:lstStyle/>
          <a:p>
            <a:r>
              <a:rPr lang="fr-FR" sz="2400" dirty="0" smtClean="0">
                <a:solidFill>
                  <a:schemeClr val="bg1">
                    <a:lumMod val="65000"/>
                  </a:schemeClr>
                </a:solidFill>
              </a:rPr>
              <a:t>Études où on demande aux intervenants à quel point pour eux chaque fonction est importante.</a:t>
            </a:r>
          </a:p>
          <a:p>
            <a:pPr lvl="1"/>
            <a:r>
              <a:rPr lang="fr-FR" sz="2000" dirty="0" smtClean="0">
                <a:solidFill>
                  <a:schemeClr val="bg1">
                    <a:lumMod val="65000"/>
                  </a:schemeClr>
                </a:solidFill>
              </a:rPr>
              <a:t>Analyse</a:t>
            </a:r>
            <a:r>
              <a:rPr lang="en-US" sz="2000" dirty="0" smtClean="0">
                <a:solidFill>
                  <a:schemeClr val="bg1">
                    <a:lumMod val="65000"/>
                  </a:schemeClr>
                </a:solidFill>
              </a:rPr>
              <a:t> des </a:t>
            </a:r>
            <a:r>
              <a:rPr lang="fr-FR" sz="2000" dirty="0" smtClean="0">
                <a:solidFill>
                  <a:schemeClr val="bg1">
                    <a:lumMod val="65000"/>
                  </a:schemeClr>
                </a:solidFill>
              </a:rPr>
              <a:t>activités d’une animatrice avec les personnes âgées</a:t>
            </a:r>
          </a:p>
          <a:p>
            <a:pPr lvl="1"/>
            <a:r>
              <a:rPr lang="fr-FR" sz="2000" dirty="0" smtClean="0">
                <a:solidFill>
                  <a:schemeClr val="bg1">
                    <a:lumMod val="65000"/>
                  </a:schemeClr>
                </a:solidFill>
              </a:rPr>
              <a:t>Étude sur des intervenants jeunesse en milieu </a:t>
            </a:r>
            <a:r>
              <a:rPr lang="fr-FR" sz="2000" dirty="0" err="1" smtClean="0">
                <a:solidFill>
                  <a:schemeClr val="bg1">
                    <a:lumMod val="65000"/>
                  </a:schemeClr>
                </a:solidFill>
              </a:rPr>
              <a:t>urb</a:t>
            </a:r>
            <a:r>
              <a:rPr lang="en-US" sz="2000" dirty="0" err="1" smtClean="0">
                <a:solidFill>
                  <a:schemeClr val="bg1">
                    <a:lumMod val="65000"/>
                  </a:schemeClr>
                </a:solidFill>
              </a:rPr>
              <a:t>ain</a:t>
            </a:r>
            <a:endParaRPr lang="en-US" sz="2000" dirty="0" smtClean="0">
              <a:solidFill>
                <a:schemeClr val="bg1">
                  <a:lumMod val="65000"/>
                </a:schemeClr>
              </a:solidFill>
            </a:endParaRPr>
          </a:p>
          <a:p>
            <a:r>
              <a:rPr lang="fr-FR" sz="2400" dirty="0" smtClean="0"/>
              <a:t>Analyse de textes recueillis, de témoignages</a:t>
            </a:r>
          </a:p>
          <a:p>
            <a:pPr lvl="1"/>
            <a:r>
              <a:rPr lang="fr-FR" sz="2000" dirty="0" smtClean="0"/>
              <a:t>Récit de jeunes sur ce que l’animation leur a fait vivre comme changement</a:t>
            </a:r>
          </a:p>
          <a:p>
            <a:pPr lvl="1"/>
            <a:r>
              <a:rPr lang="fr-FR" sz="2000" dirty="0" smtClean="0">
                <a:solidFill>
                  <a:schemeClr val="bg1">
                    <a:lumMod val="65000"/>
                  </a:schemeClr>
                </a:solidFill>
              </a:rPr>
              <a:t>Témoignage d’étudiants sur leur conception du rôle de l’animateur dans le domaine du jeu</a:t>
            </a:r>
          </a:p>
          <a:p>
            <a:r>
              <a:rPr lang="fr-FR" sz="2400" dirty="0" smtClean="0">
                <a:solidFill>
                  <a:schemeClr val="bg1">
                    <a:lumMod val="65000"/>
                  </a:schemeClr>
                </a:solidFill>
              </a:rPr>
              <a:t>Tâche de classification d’assertions</a:t>
            </a:r>
          </a:p>
        </p:txBody>
      </p:sp>
      <p:sp>
        <p:nvSpPr>
          <p:cNvPr id="4" name="Espace réservé du numéro de diapositive 3"/>
          <p:cNvSpPr>
            <a:spLocks noGrp="1"/>
          </p:cNvSpPr>
          <p:nvPr>
            <p:ph type="sldNum" sz="quarter" idx="12"/>
          </p:nvPr>
        </p:nvSpPr>
        <p:spPr/>
        <p:txBody>
          <a:bodyPr/>
          <a:lstStyle/>
          <a:p>
            <a:fld id="{4AD5E3BD-68E5-4E64-9481-139643DA42F2}" type="slidenum">
              <a:rPr lang="fr-FR" b="1" smtClean="0"/>
              <a:t>11</a:t>
            </a:fld>
            <a:endParaRPr lang="fr-FR" b="1" dirty="0"/>
          </a:p>
        </p:txBody>
      </p:sp>
      <p:pic>
        <p:nvPicPr>
          <p:cNvPr id="5" name="Picture 3" descr="logoLRPMip"/>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25" y="0"/>
            <a:ext cx="837530" cy="1151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Espace réservé du pied de page 1"/>
          <p:cNvSpPr>
            <a:spLocks noGrp="1"/>
          </p:cNvSpPr>
          <p:nvPr>
            <p:ph type="ftr" sz="quarter" idx="11"/>
          </p:nvPr>
        </p:nvSpPr>
        <p:spPr>
          <a:xfrm>
            <a:off x="643976" y="6334819"/>
            <a:ext cx="8026140" cy="457200"/>
          </a:xfrm>
        </p:spPr>
        <p:txBody>
          <a:bodyPr anchor="b"/>
          <a:lstStyle/>
          <a:p>
            <a:pPr>
              <a:defRPr/>
            </a:pPr>
            <a:r>
              <a:rPr lang="fr-FR" dirty="0" smtClean="0"/>
              <a:t>IX </a:t>
            </a:r>
            <a:r>
              <a:rPr lang="fr-FR" dirty="0" err="1" smtClean="0"/>
              <a:t>ème</a:t>
            </a:r>
            <a:r>
              <a:rPr lang="fr-FR" dirty="0" smtClean="0"/>
              <a:t> Colloque du Réseau International de l’Animation, Lausanne, 4-6 novembre 2019</a:t>
            </a:r>
            <a:endParaRPr lang="fr-FR" dirty="0"/>
          </a:p>
        </p:txBody>
      </p:sp>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20998" y="-7960"/>
            <a:ext cx="1823004" cy="11591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47329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8904" y="8235"/>
            <a:ext cx="6623416" cy="1143000"/>
          </a:xfrm>
        </p:spPr>
        <p:txBody>
          <a:bodyPr/>
          <a:lstStyle/>
          <a:p>
            <a:r>
              <a:rPr lang="fr-FR" sz="4000" b="1" dirty="0"/>
              <a:t>Une image de l’ASSC par ses usagers</a:t>
            </a:r>
          </a:p>
        </p:txBody>
      </p:sp>
      <p:sp>
        <p:nvSpPr>
          <p:cNvPr id="3" name="Espace réservé du contenu 2"/>
          <p:cNvSpPr>
            <a:spLocks noGrp="1"/>
          </p:cNvSpPr>
          <p:nvPr>
            <p:ph idx="1"/>
          </p:nvPr>
        </p:nvSpPr>
        <p:spPr>
          <a:xfrm>
            <a:off x="975074" y="1772817"/>
            <a:ext cx="7263685" cy="4392488"/>
          </a:xfrm>
        </p:spPr>
        <p:txBody>
          <a:bodyPr>
            <a:normAutofit/>
          </a:bodyPr>
          <a:lstStyle/>
          <a:p>
            <a:r>
              <a:rPr lang="en-US" sz="2400" dirty="0"/>
              <a:t>Le </a:t>
            </a:r>
            <a:r>
              <a:rPr lang="en-US" sz="2400" dirty="0" err="1"/>
              <a:t>projet</a:t>
            </a:r>
            <a:r>
              <a:rPr lang="en-US" sz="2400" dirty="0"/>
              <a:t> </a:t>
            </a:r>
            <a:r>
              <a:rPr lang="en-US" sz="2400" dirty="0" smtClean="0"/>
              <a:t>DCIYWE : Developing </a:t>
            </a:r>
            <a:r>
              <a:rPr lang="en-US" sz="2400" dirty="0"/>
              <a:t>and Communicating </a:t>
            </a:r>
            <a:br>
              <a:rPr lang="en-US" sz="2400" dirty="0"/>
            </a:br>
            <a:r>
              <a:rPr lang="en-US" sz="2400" dirty="0"/>
              <a:t>the Impact of Youth Work across </a:t>
            </a:r>
            <a:r>
              <a:rPr lang="en-US" sz="2400" dirty="0" smtClean="0"/>
              <a:t>Europe</a:t>
            </a:r>
          </a:p>
          <a:p>
            <a:r>
              <a:rPr lang="en-US" sz="2400" dirty="0" err="1" smtClean="0"/>
              <a:t>L’évaluation</a:t>
            </a:r>
            <a:r>
              <a:rPr lang="en-US" sz="2400" dirty="0" smtClean="0"/>
              <a:t> transformative</a:t>
            </a:r>
            <a:endParaRPr lang="fr-FR" sz="2400" dirty="0" smtClean="0"/>
          </a:p>
          <a:p>
            <a:r>
              <a:rPr lang="fr-FR" sz="2400" dirty="0" smtClean="0"/>
              <a:t>La technique du Most </a:t>
            </a:r>
            <a:r>
              <a:rPr lang="fr-FR" sz="2400" dirty="0" err="1" smtClean="0"/>
              <a:t>Significant</a:t>
            </a:r>
            <a:r>
              <a:rPr lang="fr-FR" sz="2400" dirty="0" smtClean="0"/>
              <a:t> Change story</a:t>
            </a:r>
          </a:p>
          <a:p>
            <a:r>
              <a:rPr lang="fr-FR" sz="2400" dirty="0" smtClean="0"/>
              <a:t>Collecte par les </a:t>
            </a:r>
            <a:r>
              <a:rPr lang="fr-FR" sz="2400" i="1" dirty="0" err="1" smtClean="0"/>
              <a:t>youth</a:t>
            </a:r>
            <a:r>
              <a:rPr lang="fr-FR" sz="2400" i="1" dirty="0" smtClean="0"/>
              <a:t> </a:t>
            </a:r>
            <a:r>
              <a:rPr lang="fr-FR" sz="2400" i="1" dirty="0" err="1" smtClean="0"/>
              <a:t>workers</a:t>
            </a:r>
            <a:r>
              <a:rPr lang="fr-FR" sz="2400" i="1" dirty="0" smtClean="0"/>
              <a:t> </a:t>
            </a:r>
            <a:r>
              <a:rPr lang="fr-FR" sz="2400" dirty="0" smtClean="0"/>
              <a:t>de récits de jeunes sur les changements positifs qu’ils ont vécus grâce à leur fréquentation de la structure de jeunesse</a:t>
            </a:r>
          </a:p>
        </p:txBody>
      </p:sp>
      <p:sp>
        <p:nvSpPr>
          <p:cNvPr id="4" name="Espace réservé du numéro de diapositive 3"/>
          <p:cNvSpPr>
            <a:spLocks noGrp="1"/>
          </p:cNvSpPr>
          <p:nvPr>
            <p:ph type="sldNum" sz="quarter" idx="12"/>
          </p:nvPr>
        </p:nvSpPr>
        <p:spPr/>
        <p:txBody>
          <a:bodyPr/>
          <a:lstStyle/>
          <a:p>
            <a:fld id="{4AD5E3BD-68E5-4E64-9481-139643DA42F2}" type="slidenum">
              <a:rPr lang="fr-FR" b="1" smtClean="0"/>
              <a:t>12</a:t>
            </a:fld>
            <a:endParaRPr lang="fr-FR" b="1" dirty="0"/>
          </a:p>
        </p:txBody>
      </p:sp>
      <p:pic>
        <p:nvPicPr>
          <p:cNvPr id="5" name="Picture 3" descr="logoLRPMip"/>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25" y="0"/>
            <a:ext cx="837530" cy="1151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Espace réservé du pied de page 1"/>
          <p:cNvSpPr>
            <a:spLocks noGrp="1"/>
          </p:cNvSpPr>
          <p:nvPr>
            <p:ph type="ftr" sz="quarter" idx="11"/>
          </p:nvPr>
        </p:nvSpPr>
        <p:spPr>
          <a:xfrm>
            <a:off x="643976" y="6334819"/>
            <a:ext cx="8026140" cy="457200"/>
          </a:xfrm>
        </p:spPr>
        <p:txBody>
          <a:bodyPr anchor="b"/>
          <a:lstStyle/>
          <a:p>
            <a:pPr>
              <a:defRPr/>
            </a:pPr>
            <a:r>
              <a:rPr lang="fr-FR" dirty="0" smtClean="0"/>
              <a:t>IX </a:t>
            </a:r>
            <a:r>
              <a:rPr lang="fr-FR" dirty="0" err="1" smtClean="0"/>
              <a:t>ème</a:t>
            </a:r>
            <a:r>
              <a:rPr lang="fr-FR" dirty="0" smtClean="0"/>
              <a:t> Colloque du Réseau International de l’Animation, Lausanne, 4-6 novembre 2019</a:t>
            </a:r>
            <a:endParaRPr lang="fr-FR" dirty="0"/>
          </a:p>
        </p:txBody>
      </p:sp>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20998" y="-7960"/>
            <a:ext cx="1823004" cy="11591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55815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4AD5E3BD-68E5-4E64-9481-139643DA42F2}" type="slidenum">
              <a:rPr lang="fr-FR" b="1" smtClean="0"/>
              <a:t>13</a:t>
            </a:fld>
            <a:endParaRPr lang="fr-FR" b="1" dirty="0"/>
          </a:p>
        </p:txBody>
      </p:sp>
      <p:pic>
        <p:nvPicPr>
          <p:cNvPr id="5" name="Picture 3" descr="logoLRPMip"/>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25" y="0"/>
            <a:ext cx="837530" cy="1151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itre 1"/>
          <p:cNvSpPr>
            <a:spLocks noGrp="1"/>
          </p:cNvSpPr>
          <p:nvPr>
            <p:ph type="title"/>
          </p:nvPr>
        </p:nvSpPr>
        <p:spPr>
          <a:xfrm>
            <a:off x="828905" y="7441"/>
            <a:ext cx="6594951" cy="1143000"/>
          </a:xfrm>
        </p:spPr>
        <p:txBody>
          <a:bodyPr/>
          <a:lstStyle/>
          <a:p>
            <a:r>
              <a:rPr lang="fr-FR" sz="3200" b="1" dirty="0" smtClean="0"/>
              <a:t>Ce que disent les récits des jeunes sur les fonctions des structures</a:t>
            </a:r>
            <a:endParaRPr lang="fr-FR" sz="3200" b="1" dirty="0"/>
          </a:p>
        </p:txBody>
      </p:sp>
      <p:sp>
        <p:nvSpPr>
          <p:cNvPr id="12" name="Espace réservé du pied de page 1"/>
          <p:cNvSpPr>
            <a:spLocks noGrp="1"/>
          </p:cNvSpPr>
          <p:nvPr>
            <p:ph type="ftr" sz="quarter" idx="11"/>
          </p:nvPr>
        </p:nvSpPr>
        <p:spPr>
          <a:xfrm>
            <a:off x="643976" y="6334819"/>
            <a:ext cx="8026140" cy="457200"/>
          </a:xfrm>
        </p:spPr>
        <p:txBody>
          <a:bodyPr anchor="b"/>
          <a:lstStyle/>
          <a:p>
            <a:pPr>
              <a:defRPr/>
            </a:pPr>
            <a:r>
              <a:rPr lang="fr-FR" dirty="0" smtClean="0"/>
              <a:t>IX </a:t>
            </a:r>
            <a:r>
              <a:rPr lang="fr-FR" dirty="0" err="1" smtClean="0"/>
              <a:t>ème</a:t>
            </a:r>
            <a:r>
              <a:rPr lang="fr-FR" dirty="0" smtClean="0"/>
              <a:t> Colloque du Réseau International de l’Animation, Lausanne, 4-6 novembre 2019</a:t>
            </a:r>
            <a:endParaRPr lang="fr-FR" dirty="0"/>
          </a:p>
        </p:txBody>
      </p:sp>
      <p:sp>
        <p:nvSpPr>
          <p:cNvPr id="11" name="Espace réservé du contenu 2"/>
          <p:cNvSpPr>
            <a:spLocks noGrp="1"/>
          </p:cNvSpPr>
          <p:nvPr>
            <p:ph idx="1"/>
          </p:nvPr>
        </p:nvSpPr>
        <p:spPr>
          <a:xfrm>
            <a:off x="1025203" y="1531226"/>
            <a:ext cx="7263685" cy="4931769"/>
          </a:xfrm>
        </p:spPr>
        <p:txBody>
          <a:bodyPr>
            <a:normAutofit/>
          </a:bodyPr>
          <a:lstStyle/>
          <a:p>
            <a:r>
              <a:rPr lang="fr-FR" sz="2400" dirty="0" smtClean="0"/>
              <a:t>Codage des récits : Présence dans les effets évoqués de des fonctions</a:t>
            </a:r>
          </a:p>
          <a:p>
            <a:pPr marL="0" indent="0">
              <a:buNone/>
            </a:pPr>
            <a:r>
              <a:rPr lang="fr-FR" sz="2400" dirty="0" smtClean="0"/>
              <a:t>Exemple : Récit de Samy (garçon, 11 ans) </a:t>
            </a:r>
          </a:p>
          <a:p>
            <a:pPr marL="0" indent="0">
              <a:buNone/>
            </a:pPr>
            <a:r>
              <a:rPr lang="fr-FR" sz="2400" i="1" dirty="0" smtClean="0"/>
              <a:t>« Dans </a:t>
            </a:r>
            <a:r>
              <a:rPr lang="fr-FR" sz="2400" i="1" dirty="0"/>
              <a:t>ce séjour, j'ai </a:t>
            </a:r>
            <a:r>
              <a:rPr lang="fr-FR" sz="2400" i="1" dirty="0">
                <a:solidFill>
                  <a:srgbClr val="00B050"/>
                </a:solidFill>
              </a:rPr>
              <a:t>appris à avoir l'esprit d'équipe</a:t>
            </a:r>
            <a:r>
              <a:rPr lang="fr-FR" sz="2400" i="1" dirty="0"/>
              <a:t>. J'ai </a:t>
            </a:r>
            <a:r>
              <a:rPr lang="fr-FR" sz="2400" i="1" dirty="0">
                <a:solidFill>
                  <a:srgbClr val="C00000"/>
                </a:solidFill>
              </a:rPr>
              <a:t>rencontré de nouvelles personnes </a:t>
            </a:r>
            <a:r>
              <a:rPr lang="fr-FR" sz="2400" i="1" dirty="0"/>
              <a:t>et </a:t>
            </a:r>
            <a:r>
              <a:rPr lang="fr-FR" sz="2400" i="1" dirty="0" smtClean="0"/>
              <a:t>celles </a:t>
            </a:r>
            <a:r>
              <a:rPr lang="fr-FR" sz="2400" i="1" dirty="0"/>
              <a:t>que je connaissais déjà j'ai appris à mieux les connaître. Je suis plus ouvert aux autres et moins égoïste. J'ai </a:t>
            </a:r>
            <a:r>
              <a:rPr lang="fr-FR" sz="2400" i="1" dirty="0">
                <a:solidFill>
                  <a:srgbClr val="00B050"/>
                </a:solidFill>
              </a:rPr>
              <a:t>appris à écouter et </a:t>
            </a:r>
            <a:r>
              <a:rPr lang="fr-FR" sz="2400" i="1" dirty="0">
                <a:solidFill>
                  <a:srgbClr val="7030A0"/>
                </a:solidFill>
              </a:rPr>
              <a:t>à respecter </a:t>
            </a:r>
            <a:r>
              <a:rPr lang="fr-FR" sz="2400" i="1" dirty="0"/>
              <a:t>en évitant de couper la parole</a:t>
            </a:r>
            <a:r>
              <a:rPr lang="fr-FR" sz="2400" i="1" dirty="0" smtClean="0"/>
              <a:t>. » </a:t>
            </a:r>
            <a:endParaRPr lang="fr-FR" sz="2400" i="1" dirty="0"/>
          </a:p>
          <a:p>
            <a:pPr marL="0" indent="0">
              <a:buNone/>
            </a:pPr>
            <a:r>
              <a:rPr lang="fr-FR" sz="2400" dirty="0" smtClean="0"/>
              <a:t>Codage : </a:t>
            </a:r>
            <a:r>
              <a:rPr lang="fr-FR" sz="2400" dirty="0">
                <a:solidFill>
                  <a:srgbClr val="7030A0"/>
                </a:solidFill>
              </a:rPr>
              <a:t>élucidation</a:t>
            </a:r>
            <a:r>
              <a:rPr lang="fr-FR" sz="2400" dirty="0"/>
              <a:t>, </a:t>
            </a:r>
            <a:r>
              <a:rPr lang="fr-FR" sz="2400" dirty="0" smtClean="0">
                <a:solidFill>
                  <a:srgbClr val="C00000"/>
                </a:solidFill>
              </a:rPr>
              <a:t>facilitation</a:t>
            </a:r>
            <a:r>
              <a:rPr lang="fr-FR" sz="2400" dirty="0" smtClean="0"/>
              <a:t>, </a:t>
            </a:r>
            <a:r>
              <a:rPr lang="fr-FR" sz="2400" dirty="0" smtClean="0">
                <a:solidFill>
                  <a:srgbClr val="00B050"/>
                </a:solidFill>
              </a:rPr>
              <a:t>transmission</a:t>
            </a:r>
          </a:p>
          <a:p>
            <a:pPr marL="0" indent="0">
              <a:buNone/>
            </a:pPr>
            <a:endParaRPr lang="fr-FR" sz="2400" i="1" dirty="0" smtClean="0">
              <a:solidFill>
                <a:srgbClr val="00B050"/>
              </a:solidFill>
            </a:endParaRPr>
          </a:p>
        </p:txBody>
      </p:sp>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20998" y="-7960"/>
            <a:ext cx="1823004" cy="11591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73842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4AD5E3BD-68E5-4E64-9481-139643DA42F2}" type="slidenum">
              <a:rPr lang="fr-FR" b="1" smtClean="0"/>
              <a:t>14</a:t>
            </a:fld>
            <a:endParaRPr lang="fr-FR" b="1" dirty="0"/>
          </a:p>
        </p:txBody>
      </p:sp>
      <p:pic>
        <p:nvPicPr>
          <p:cNvPr id="5" name="Picture 3" descr="logoLRPMip"/>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25" y="0"/>
            <a:ext cx="837530" cy="1151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itre 1"/>
          <p:cNvSpPr>
            <a:spLocks noGrp="1"/>
          </p:cNvSpPr>
          <p:nvPr>
            <p:ph type="title"/>
          </p:nvPr>
        </p:nvSpPr>
        <p:spPr>
          <a:xfrm>
            <a:off x="828903" y="4117"/>
            <a:ext cx="6594951" cy="1143000"/>
          </a:xfrm>
        </p:spPr>
        <p:txBody>
          <a:bodyPr/>
          <a:lstStyle/>
          <a:p>
            <a:r>
              <a:rPr lang="fr-FR" sz="3200" b="1" dirty="0" smtClean="0"/>
              <a:t>Ce que disent les récits des jeunes sur les fonctions des structures</a:t>
            </a:r>
            <a:endParaRPr lang="fr-FR" sz="3200" b="1" dirty="0"/>
          </a:p>
        </p:txBody>
      </p:sp>
      <p:sp>
        <p:nvSpPr>
          <p:cNvPr id="12" name="Espace réservé du pied de page 1"/>
          <p:cNvSpPr>
            <a:spLocks noGrp="1"/>
          </p:cNvSpPr>
          <p:nvPr>
            <p:ph type="ftr" sz="quarter" idx="11"/>
          </p:nvPr>
        </p:nvSpPr>
        <p:spPr>
          <a:xfrm>
            <a:off x="643976" y="6334819"/>
            <a:ext cx="8026140" cy="457200"/>
          </a:xfrm>
        </p:spPr>
        <p:txBody>
          <a:bodyPr anchor="b"/>
          <a:lstStyle/>
          <a:p>
            <a:pPr>
              <a:defRPr/>
            </a:pPr>
            <a:r>
              <a:rPr lang="fr-FR" dirty="0" smtClean="0"/>
              <a:t>IX </a:t>
            </a:r>
            <a:r>
              <a:rPr lang="fr-FR" dirty="0" err="1" smtClean="0"/>
              <a:t>ème</a:t>
            </a:r>
            <a:r>
              <a:rPr lang="fr-FR" dirty="0" smtClean="0"/>
              <a:t> Colloque du Réseau International de l’Animation, Lausanne, 4-6 novembre 2019</a:t>
            </a:r>
            <a:endParaRPr lang="fr-FR" dirty="0"/>
          </a:p>
        </p:txBody>
      </p:sp>
      <p:sp>
        <p:nvSpPr>
          <p:cNvPr id="11" name="Espace réservé du contenu 2"/>
          <p:cNvSpPr>
            <a:spLocks noGrp="1"/>
          </p:cNvSpPr>
          <p:nvPr>
            <p:ph idx="1"/>
          </p:nvPr>
        </p:nvSpPr>
        <p:spPr>
          <a:xfrm>
            <a:off x="968815" y="1469556"/>
            <a:ext cx="7263685" cy="4931769"/>
          </a:xfrm>
        </p:spPr>
        <p:txBody>
          <a:bodyPr>
            <a:normAutofit fontScale="92500" lnSpcReduction="10000"/>
          </a:bodyPr>
          <a:lstStyle/>
          <a:p>
            <a:pPr marL="0" indent="0">
              <a:buNone/>
            </a:pPr>
            <a:r>
              <a:rPr lang="fr-FR" sz="2400" dirty="0" smtClean="0"/>
              <a:t>Exemple </a:t>
            </a:r>
            <a:r>
              <a:rPr lang="fr-FR" sz="2400" dirty="0"/>
              <a:t>: Récit de </a:t>
            </a:r>
            <a:r>
              <a:rPr lang="fr-FR" sz="2400" dirty="0" err="1" smtClean="0"/>
              <a:t>Akhmed</a:t>
            </a:r>
            <a:r>
              <a:rPr lang="fr-FR" sz="2400" dirty="0" smtClean="0"/>
              <a:t> (garçon, 20 ans)</a:t>
            </a:r>
          </a:p>
          <a:p>
            <a:pPr marL="0" indent="0">
              <a:buNone/>
            </a:pPr>
            <a:r>
              <a:rPr lang="fr-FR" sz="2400" i="1" dirty="0" smtClean="0"/>
              <a:t>« Cela </a:t>
            </a:r>
            <a:r>
              <a:rPr lang="fr-FR" sz="2400" i="1" dirty="0"/>
              <a:t>me </a:t>
            </a:r>
            <a:r>
              <a:rPr lang="fr-FR" sz="2400" i="1" dirty="0">
                <a:solidFill>
                  <a:srgbClr val="00B050"/>
                </a:solidFill>
              </a:rPr>
              <a:t>donne de l'expérience, cela me permet de </a:t>
            </a:r>
            <a:r>
              <a:rPr lang="fr-FR" sz="2400" i="1" dirty="0">
                <a:solidFill>
                  <a:srgbClr val="7030A0"/>
                </a:solidFill>
              </a:rPr>
              <a:t>découvrir des métiers</a:t>
            </a:r>
            <a:r>
              <a:rPr lang="fr-FR" sz="2400" i="1" dirty="0"/>
              <a:t>, cela </a:t>
            </a:r>
            <a:r>
              <a:rPr lang="fr-FR" sz="2400" i="1" dirty="0">
                <a:solidFill>
                  <a:srgbClr val="FF9933"/>
                </a:solidFill>
              </a:rPr>
              <a:t>m'aide financièrement</a:t>
            </a:r>
            <a:r>
              <a:rPr lang="fr-FR" sz="2400" i="1" dirty="0"/>
              <a:t>. Ils sont </a:t>
            </a:r>
            <a:r>
              <a:rPr lang="fr-FR" sz="2400" i="1" dirty="0">
                <a:solidFill>
                  <a:srgbClr val="00B0F0"/>
                </a:solidFill>
              </a:rPr>
              <a:t>d'une aide dans les démarches</a:t>
            </a:r>
            <a:r>
              <a:rPr lang="fr-FR" sz="2400" i="1" dirty="0"/>
              <a:t> et les dossiers administratifs. Cela m'a permis d'être </a:t>
            </a:r>
            <a:r>
              <a:rPr lang="fr-FR" sz="2400" i="1" dirty="0">
                <a:solidFill>
                  <a:srgbClr val="C00000"/>
                </a:solidFill>
              </a:rPr>
              <a:t>plus ouvert envers les gens</a:t>
            </a:r>
            <a:r>
              <a:rPr lang="fr-FR" sz="2400" i="1" dirty="0"/>
              <a:t> avec qui je travaille, </a:t>
            </a:r>
            <a:r>
              <a:rPr lang="fr-FR" sz="2400" i="1" dirty="0">
                <a:solidFill>
                  <a:srgbClr val="00B050"/>
                </a:solidFill>
              </a:rPr>
              <a:t>j'ai progressé en français </a:t>
            </a:r>
            <a:r>
              <a:rPr lang="fr-FR" sz="2400" i="1" dirty="0"/>
              <a:t>et cela </a:t>
            </a:r>
            <a:r>
              <a:rPr lang="fr-FR" sz="2400" i="1" dirty="0">
                <a:solidFill>
                  <a:srgbClr val="7030A0"/>
                </a:solidFill>
              </a:rPr>
              <a:t>m'a ouvert à d'autres cultures</a:t>
            </a:r>
            <a:r>
              <a:rPr lang="fr-FR" sz="2400" i="1" dirty="0" smtClean="0"/>
              <a:t>. »</a:t>
            </a:r>
          </a:p>
          <a:p>
            <a:pPr marL="0" indent="0">
              <a:buNone/>
            </a:pPr>
            <a:r>
              <a:rPr lang="fr-FR" sz="2400" dirty="0" smtClean="0"/>
              <a:t>Codage : </a:t>
            </a:r>
            <a:r>
              <a:rPr lang="fr-FR" sz="2400" dirty="0" smtClean="0">
                <a:solidFill>
                  <a:srgbClr val="7030A0"/>
                </a:solidFill>
              </a:rPr>
              <a:t>élucidation</a:t>
            </a:r>
            <a:r>
              <a:rPr lang="fr-FR" sz="2400" dirty="0" smtClean="0"/>
              <a:t>, </a:t>
            </a:r>
            <a:r>
              <a:rPr lang="fr-FR" sz="2400" dirty="0" smtClean="0">
                <a:solidFill>
                  <a:srgbClr val="C00000"/>
                </a:solidFill>
              </a:rPr>
              <a:t>facilitation</a:t>
            </a:r>
            <a:r>
              <a:rPr lang="fr-FR" sz="2400" dirty="0" smtClean="0"/>
              <a:t>, </a:t>
            </a:r>
            <a:r>
              <a:rPr lang="fr-FR" sz="2400" dirty="0" smtClean="0">
                <a:solidFill>
                  <a:srgbClr val="FF9933"/>
                </a:solidFill>
              </a:rPr>
              <a:t>accompagnement</a:t>
            </a:r>
            <a:r>
              <a:rPr lang="fr-FR" sz="2400" dirty="0" smtClean="0"/>
              <a:t>, </a:t>
            </a:r>
            <a:r>
              <a:rPr lang="fr-FR" sz="2400" dirty="0" smtClean="0">
                <a:solidFill>
                  <a:srgbClr val="00B0F0"/>
                </a:solidFill>
              </a:rPr>
              <a:t>production</a:t>
            </a:r>
            <a:r>
              <a:rPr lang="fr-FR" sz="2400" dirty="0" smtClean="0"/>
              <a:t>, </a:t>
            </a:r>
            <a:r>
              <a:rPr lang="fr-FR" sz="2400" dirty="0" smtClean="0">
                <a:solidFill>
                  <a:srgbClr val="00B050"/>
                </a:solidFill>
              </a:rPr>
              <a:t>transmission</a:t>
            </a:r>
          </a:p>
          <a:p>
            <a:pPr marL="0" indent="0">
              <a:buNone/>
            </a:pPr>
            <a:endParaRPr lang="fr-FR" sz="2400" dirty="0">
              <a:solidFill>
                <a:srgbClr val="00B050"/>
              </a:solidFill>
            </a:endParaRPr>
          </a:p>
          <a:p>
            <a:pPr marL="0" indent="0">
              <a:buNone/>
            </a:pPr>
            <a:r>
              <a:rPr lang="fr-FR" sz="2400" dirty="0" smtClean="0"/>
              <a:t>Un premier résultat : la rareté des traces de la fonction de production. Technicité des animateurs dans la mise en place des projets, et </a:t>
            </a:r>
            <a:r>
              <a:rPr lang="fr-FR" sz="2400" dirty="0" smtClean="0"/>
              <a:t>la gestion </a:t>
            </a:r>
            <a:r>
              <a:rPr lang="fr-FR" sz="2400" dirty="0" smtClean="0"/>
              <a:t>administrative non perçues par le public Jeune (à vérifier pour d’autres, mais sans doute le cas).</a:t>
            </a:r>
            <a:endParaRPr lang="fr-FR" sz="2400" dirty="0"/>
          </a:p>
          <a:p>
            <a:pPr marL="0" indent="0">
              <a:buNone/>
            </a:pPr>
            <a:endParaRPr lang="fr-FR" sz="2400" i="1" dirty="0" smtClean="0">
              <a:solidFill>
                <a:srgbClr val="00B050"/>
              </a:solidFill>
            </a:endParaRPr>
          </a:p>
        </p:txBody>
      </p:sp>
      <p:pic>
        <p:nvPicPr>
          <p:cNvPr id="1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20998" y="-7960"/>
            <a:ext cx="1823004" cy="11591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11171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4AD5E3BD-68E5-4E64-9481-139643DA42F2}" type="slidenum">
              <a:rPr lang="fr-FR" b="1" smtClean="0"/>
              <a:t>15</a:t>
            </a:fld>
            <a:endParaRPr lang="fr-FR" b="1" dirty="0"/>
          </a:p>
        </p:txBody>
      </p:sp>
      <p:pic>
        <p:nvPicPr>
          <p:cNvPr id="5" name="Picture 3" descr="logoLRPMip"/>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25" y="0"/>
            <a:ext cx="837530" cy="1151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itre 1"/>
          <p:cNvSpPr>
            <a:spLocks noGrp="1"/>
          </p:cNvSpPr>
          <p:nvPr>
            <p:ph type="title"/>
          </p:nvPr>
        </p:nvSpPr>
        <p:spPr>
          <a:xfrm>
            <a:off x="828903" y="4117"/>
            <a:ext cx="6594951" cy="1143000"/>
          </a:xfrm>
        </p:spPr>
        <p:txBody>
          <a:bodyPr/>
          <a:lstStyle/>
          <a:p>
            <a:r>
              <a:rPr lang="fr-FR" sz="3200" b="1" dirty="0" smtClean="0"/>
              <a:t>Ce que disent les récits des jeunes sur les fonctions des structures</a:t>
            </a:r>
            <a:endParaRPr lang="fr-FR" sz="3200" b="1" dirty="0"/>
          </a:p>
        </p:txBody>
      </p:sp>
      <p:sp>
        <p:nvSpPr>
          <p:cNvPr id="12" name="Espace réservé du pied de page 1"/>
          <p:cNvSpPr>
            <a:spLocks noGrp="1"/>
          </p:cNvSpPr>
          <p:nvPr>
            <p:ph type="ftr" sz="quarter" idx="11"/>
          </p:nvPr>
        </p:nvSpPr>
        <p:spPr>
          <a:xfrm>
            <a:off x="643976" y="6334819"/>
            <a:ext cx="8026140" cy="457200"/>
          </a:xfrm>
        </p:spPr>
        <p:txBody>
          <a:bodyPr anchor="b"/>
          <a:lstStyle/>
          <a:p>
            <a:pPr>
              <a:defRPr/>
            </a:pPr>
            <a:r>
              <a:rPr lang="fr-FR" dirty="0" smtClean="0"/>
              <a:t>IX </a:t>
            </a:r>
            <a:r>
              <a:rPr lang="fr-FR" dirty="0" err="1" smtClean="0"/>
              <a:t>ème</a:t>
            </a:r>
            <a:r>
              <a:rPr lang="fr-FR" dirty="0" smtClean="0"/>
              <a:t> Colloque du Réseau International de l’Animation, Lausanne, 4-6 novembre 2019</a:t>
            </a:r>
            <a:endParaRPr lang="fr-FR" dirty="0"/>
          </a:p>
        </p:txBody>
      </p:sp>
      <p:pic>
        <p:nvPicPr>
          <p:cNvPr id="2" name="Imag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8904" y="1484784"/>
            <a:ext cx="6623416" cy="4948024"/>
          </a:xfrm>
          <a:prstGeom prst="rect">
            <a:avLst/>
          </a:prstGeom>
        </p:spPr>
      </p:pic>
      <p:pic>
        <p:nvPicPr>
          <p:cNvPr id="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20998" y="-7960"/>
            <a:ext cx="1823004" cy="11591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82211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4AD5E3BD-68E5-4E64-9481-139643DA42F2}" type="slidenum">
              <a:rPr lang="fr-FR" b="1" smtClean="0"/>
              <a:t>16</a:t>
            </a:fld>
            <a:endParaRPr lang="fr-FR" b="1" dirty="0"/>
          </a:p>
        </p:txBody>
      </p:sp>
      <p:pic>
        <p:nvPicPr>
          <p:cNvPr id="5" name="Picture 3" descr="logoLRPMip"/>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25" y="0"/>
            <a:ext cx="837530" cy="1151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itre 1"/>
          <p:cNvSpPr>
            <a:spLocks noGrp="1"/>
          </p:cNvSpPr>
          <p:nvPr>
            <p:ph type="title"/>
          </p:nvPr>
        </p:nvSpPr>
        <p:spPr>
          <a:xfrm>
            <a:off x="828903" y="4117"/>
            <a:ext cx="6594951" cy="1143000"/>
          </a:xfrm>
        </p:spPr>
        <p:txBody>
          <a:bodyPr/>
          <a:lstStyle/>
          <a:p>
            <a:r>
              <a:rPr lang="fr-FR" sz="3200" b="1" dirty="0" smtClean="0"/>
              <a:t>Ce que disent les récits des jeunes sur les fonctions des structures</a:t>
            </a:r>
            <a:endParaRPr lang="fr-FR" sz="3200" b="1" dirty="0"/>
          </a:p>
        </p:txBody>
      </p:sp>
      <p:sp>
        <p:nvSpPr>
          <p:cNvPr id="12" name="Espace réservé du pied de page 1"/>
          <p:cNvSpPr>
            <a:spLocks noGrp="1"/>
          </p:cNvSpPr>
          <p:nvPr>
            <p:ph type="ftr" sz="quarter" idx="11"/>
          </p:nvPr>
        </p:nvSpPr>
        <p:spPr>
          <a:xfrm>
            <a:off x="643976" y="6334819"/>
            <a:ext cx="8026140" cy="457200"/>
          </a:xfrm>
        </p:spPr>
        <p:txBody>
          <a:bodyPr anchor="b"/>
          <a:lstStyle/>
          <a:p>
            <a:pPr>
              <a:defRPr/>
            </a:pPr>
            <a:r>
              <a:rPr lang="fr-FR" dirty="0" smtClean="0"/>
              <a:t>IX </a:t>
            </a:r>
            <a:r>
              <a:rPr lang="fr-FR" dirty="0" err="1" smtClean="0"/>
              <a:t>ème</a:t>
            </a:r>
            <a:r>
              <a:rPr lang="fr-FR" dirty="0" smtClean="0"/>
              <a:t> Colloque du Réseau International de l’Animation, Lausanne, 4-6 novembre 2019</a:t>
            </a:r>
            <a:endParaRPr lang="fr-FR" dirty="0"/>
          </a:p>
        </p:txBody>
      </p:sp>
      <p:pic>
        <p:nvPicPr>
          <p:cNvPr id="3" name="Imag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8903" y="1496344"/>
            <a:ext cx="7446752" cy="4456188"/>
          </a:xfrm>
          <a:prstGeom prst="rect">
            <a:avLst/>
          </a:prstGeom>
        </p:spPr>
      </p:pic>
      <p:pic>
        <p:nvPicPr>
          <p:cNvPr id="11"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20998" y="-7960"/>
            <a:ext cx="1823004" cy="11591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894565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8904" y="8235"/>
            <a:ext cx="6983184" cy="1143000"/>
          </a:xfrm>
        </p:spPr>
        <p:txBody>
          <a:bodyPr/>
          <a:lstStyle/>
          <a:p>
            <a:r>
              <a:rPr lang="fr-FR" sz="3600" b="1" dirty="0" smtClean="0"/>
              <a:t>MMCTP </a:t>
            </a:r>
            <a:r>
              <a:rPr lang="fr-FR" sz="4000" b="1" dirty="0" smtClean="0"/>
              <a:t/>
            </a:r>
            <a:br>
              <a:rPr lang="fr-FR" sz="4000" b="1" dirty="0" smtClean="0"/>
            </a:br>
            <a:r>
              <a:rPr lang="fr-FR" sz="4000" b="1" dirty="0" smtClean="0"/>
              <a:t>outil de recherche</a:t>
            </a:r>
            <a:endParaRPr lang="fr-FR" sz="4000" b="1" dirty="0"/>
          </a:p>
        </p:txBody>
      </p:sp>
      <p:sp>
        <p:nvSpPr>
          <p:cNvPr id="3" name="Espace réservé du contenu 2"/>
          <p:cNvSpPr>
            <a:spLocks noGrp="1"/>
          </p:cNvSpPr>
          <p:nvPr>
            <p:ph idx="1"/>
          </p:nvPr>
        </p:nvSpPr>
        <p:spPr>
          <a:xfrm>
            <a:off x="410140" y="1834925"/>
            <a:ext cx="7263685" cy="4392488"/>
          </a:xfrm>
        </p:spPr>
        <p:txBody>
          <a:bodyPr>
            <a:normAutofit/>
          </a:bodyPr>
          <a:lstStyle/>
          <a:p>
            <a:r>
              <a:rPr lang="fr-FR" sz="2400" dirty="0" smtClean="0">
                <a:solidFill>
                  <a:schemeClr val="bg1">
                    <a:lumMod val="65000"/>
                  </a:schemeClr>
                </a:solidFill>
              </a:rPr>
              <a:t>Études où on demande aux intervenants à quel point pour eux chaque fonction est importante.</a:t>
            </a:r>
          </a:p>
          <a:p>
            <a:pPr lvl="1"/>
            <a:r>
              <a:rPr lang="fr-FR" sz="2000" dirty="0" smtClean="0">
                <a:solidFill>
                  <a:schemeClr val="bg1">
                    <a:lumMod val="65000"/>
                  </a:schemeClr>
                </a:solidFill>
              </a:rPr>
              <a:t>Analyse</a:t>
            </a:r>
            <a:r>
              <a:rPr lang="en-US" sz="2000" dirty="0" smtClean="0">
                <a:solidFill>
                  <a:schemeClr val="bg1">
                    <a:lumMod val="65000"/>
                  </a:schemeClr>
                </a:solidFill>
              </a:rPr>
              <a:t> des </a:t>
            </a:r>
            <a:r>
              <a:rPr lang="fr-FR" sz="2000" dirty="0" smtClean="0">
                <a:solidFill>
                  <a:schemeClr val="bg1">
                    <a:lumMod val="65000"/>
                  </a:schemeClr>
                </a:solidFill>
              </a:rPr>
              <a:t>activités d’une animatrice avec les personnes âgées</a:t>
            </a:r>
          </a:p>
          <a:p>
            <a:pPr lvl="1"/>
            <a:r>
              <a:rPr lang="fr-FR" sz="2000" dirty="0" smtClean="0">
                <a:solidFill>
                  <a:schemeClr val="bg1">
                    <a:lumMod val="65000"/>
                  </a:schemeClr>
                </a:solidFill>
              </a:rPr>
              <a:t>Étude sur des intervenants jeunesse en milieu </a:t>
            </a:r>
            <a:r>
              <a:rPr lang="fr-FR" sz="2000" dirty="0" err="1" smtClean="0">
                <a:solidFill>
                  <a:schemeClr val="bg1">
                    <a:lumMod val="65000"/>
                  </a:schemeClr>
                </a:solidFill>
              </a:rPr>
              <a:t>urb</a:t>
            </a:r>
            <a:r>
              <a:rPr lang="en-US" sz="2000" dirty="0" err="1" smtClean="0">
                <a:solidFill>
                  <a:schemeClr val="bg1">
                    <a:lumMod val="65000"/>
                  </a:schemeClr>
                </a:solidFill>
              </a:rPr>
              <a:t>ain</a:t>
            </a:r>
            <a:endParaRPr lang="en-US" sz="2000" dirty="0" smtClean="0">
              <a:solidFill>
                <a:schemeClr val="bg1">
                  <a:lumMod val="65000"/>
                </a:schemeClr>
              </a:solidFill>
            </a:endParaRPr>
          </a:p>
          <a:p>
            <a:r>
              <a:rPr lang="fr-FR" sz="2400" dirty="0" smtClean="0">
                <a:solidFill>
                  <a:schemeClr val="bg1">
                    <a:lumMod val="65000"/>
                  </a:schemeClr>
                </a:solidFill>
              </a:rPr>
              <a:t>Analyse de textes recueillis, de témoignages</a:t>
            </a:r>
          </a:p>
          <a:p>
            <a:pPr lvl="1"/>
            <a:r>
              <a:rPr lang="fr-FR" sz="2000" dirty="0" smtClean="0">
                <a:solidFill>
                  <a:schemeClr val="bg1">
                    <a:lumMod val="65000"/>
                  </a:schemeClr>
                </a:solidFill>
              </a:rPr>
              <a:t>Récit de jeunes sur ce que l’animation leur a fait vivre comme changement</a:t>
            </a:r>
          </a:p>
          <a:p>
            <a:pPr lvl="1"/>
            <a:r>
              <a:rPr lang="fr-FR" sz="2000" dirty="0" smtClean="0"/>
              <a:t>Témoignage d’étudiants sur leur conception du rôle de l’animateur dans le domaine du jeu</a:t>
            </a:r>
          </a:p>
          <a:p>
            <a:r>
              <a:rPr lang="fr-FR" sz="2400" dirty="0" smtClean="0"/>
              <a:t>Tâche de classification d’assertions</a:t>
            </a:r>
          </a:p>
        </p:txBody>
      </p:sp>
      <p:sp>
        <p:nvSpPr>
          <p:cNvPr id="4" name="Espace réservé du numéro de diapositive 3"/>
          <p:cNvSpPr>
            <a:spLocks noGrp="1"/>
          </p:cNvSpPr>
          <p:nvPr>
            <p:ph type="sldNum" sz="quarter" idx="12"/>
          </p:nvPr>
        </p:nvSpPr>
        <p:spPr/>
        <p:txBody>
          <a:bodyPr/>
          <a:lstStyle/>
          <a:p>
            <a:fld id="{4AD5E3BD-68E5-4E64-9481-139643DA42F2}" type="slidenum">
              <a:rPr lang="fr-FR" b="1" smtClean="0"/>
              <a:t>17</a:t>
            </a:fld>
            <a:endParaRPr lang="fr-FR" b="1" dirty="0"/>
          </a:p>
        </p:txBody>
      </p:sp>
      <p:pic>
        <p:nvPicPr>
          <p:cNvPr id="5" name="Picture 3" descr="logoLRPMip"/>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25" y="0"/>
            <a:ext cx="837530" cy="1151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Espace réservé du pied de page 1"/>
          <p:cNvSpPr>
            <a:spLocks noGrp="1"/>
          </p:cNvSpPr>
          <p:nvPr>
            <p:ph type="ftr" sz="quarter" idx="11"/>
          </p:nvPr>
        </p:nvSpPr>
        <p:spPr>
          <a:xfrm>
            <a:off x="643976" y="6334819"/>
            <a:ext cx="8026140" cy="457200"/>
          </a:xfrm>
        </p:spPr>
        <p:txBody>
          <a:bodyPr anchor="b"/>
          <a:lstStyle/>
          <a:p>
            <a:pPr>
              <a:defRPr/>
            </a:pPr>
            <a:r>
              <a:rPr lang="fr-FR" dirty="0" smtClean="0"/>
              <a:t>IX </a:t>
            </a:r>
            <a:r>
              <a:rPr lang="fr-FR" dirty="0" err="1" smtClean="0"/>
              <a:t>ème</a:t>
            </a:r>
            <a:r>
              <a:rPr lang="fr-FR" dirty="0" smtClean="0"/>
              <a:t> Colloque du Réseau International de l’Animation, Lausanne, 4-6 novembre 2019</a:t>
            </a:r>
            <a:endParaRPr lang="fr-FR" dirty="0"/>
          </a:p>
        </p:txBody>
      </p:sp>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20998" y="-7960"/>
            <a:ext cx="1823004" cy="11591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62515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8904" y="8235"/>
            <a:ext cx="6983184" cy="1143000"/>
          </a:xfrm>
        </p:spPr>
        <p:txBody>
          <a:bodyPr/>
          <a:lstStyle/>
          <a:p>
            <a:r>
              <a:rPr lang="fr-FR" sz="3600" b="1" dirty="0" smtClean="0"/>
              <a:t>MMCTP </a:t>
            </a:r>
            <a:r>
              <a:rPr lang="fr-FR" sz="4000" b="1" dirty="0" smtClean="0"/>
              <a:t/>
            </a:r>
            <a:br>
              <a:rPr lang="fr-FR" sz="4000" b="1" dirty="0" smtClean="0"/>
            </a:br>
            <a:r>
              <a:rPr lang="fr-FR" sz="4000" b="1" dirty="0" smtClean="0"/>
              <a:t>outil de recherche</a:t>
            </a:r>
            <a:endParaRPr lang="fr-FR" sz="4000" b="1" dirty="0"/>
          </a:p>
        </p:txBody>
      </p:sp>
      <p:sp>
        <p:nvSpPr>
          <p:cNvPr id="4" name="Espace réservé du numéro de diapositive 3"/>
          <p:cNvSpPr>
            <a:spLocks noGrp="1"/>
          </p:cNvSpPr>
          <p:nvPr>
            <p:ph type="sldNum" sz="quarter" idx="12"/>
          </p:nvPr>
        </p:nvSpPr>
        <p:spPr/>
        <p:txBody>
          <a:bodyPr/>
          <a:lstStyle/>
          <a:p>
            <a:fld id="{4AD5E3BD-68E5-4E64-9481-139643DA42F2}" type="slidenum">
              <a:rPr lang="fr-FR" b="1" smtClean="0"/>
              <a:t>18</a:t>
            </a:fld>
            <a:endParaRPr lang="fr-FR" b="1" dirty="0"/>
          </a:p>
        </p:txBody>
      </p:sp>
      <p:pic>
        <p:nvPicPr>
          <p:cNvPr id="5" name="Picture 3" descr="logoLRPMip"/>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25" y="0"/>
            <a:ext cx="837530" cy="1151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Espace réservé du pied de page 1"/>
          <p:cNvSpPr>
            <a:spLocks noGrp="1"/>
          </p:cNvSpPr>
          <p:nvPr>
            <p:ph type="ftr" sz="quarter" idx="11"/>
          </p:nvPr>
        </p:nvSpPr>
        <p:spPr>
          <a:xfrm>
            <a:off x="643976" y="6334819"/>
            <a:ext cx="8026140" cy="457200"/>
          </a:xfrm>
        </p:spPr>
        <p:txBody>
          <a:bodyPr anchor="b"/>
          <a:lstStyle/>
          <a:p>
            <a:pPr>
              <a:defRPr/>
            </a:pPr>
            <a:r>
              <a:rPr lang="fr-FR" dirty="0" smtClean="0"/>
              <a:t>IX </a:t>
            </a:r>
            <a:r>
              <a:rPr lang="fr-FR" dirty="0" err="1" smtClean="0"/>
              <a:t>ème</a:t>
            </a:r>
            <a:r>
              <a:rPr lang="fr-FR" dirty="0" smtClean="0"/>
              <a:t> Colloque du Réseau International de l’Animation, Lausanne, 4-6 novembre 2019</a:t>
            </a:r>
            <a:endParaRPr lang="fr-FR" dirty="0"/>
          </a:p>
        </p:txBody>
      </p:sp>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20998" y="-7960"/>
            <a:ext cx="1823004" cy="11591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Image 6"/>
          <p:cNvPicPr>
            <a:picLocks noChangeAspect="1"/>
          </p:cNvPicPr>
          <p:nvPr/>
        </p:nvPicPr>
        <p:blipFill>
          <a:blip r:embed="rId5"/>
          <a:stretch>
            <a:fillRect/>
          </a:stretch>
        </p:blipFill>
        <p:spPr>
          <a:xfrm>
            <a:off x="410140" y="1977647"/>
            <a:ext cx="8259976" cy="3189411"/>
          </a:xfrm>
          <a:prstGeom prst="rect">
            <a:avLst/>
          </a:prstGeom>
        </p:spPr>
      </p:pic>
    </p:spTree>
    <p:extLst>
      <p:ext uri="{BB962C8B-B14F-4D97-AF65-F5344CB8AC3E}">
        <p14:creationId xmlns:p14="http://schemas.microsoft.com/office/powerpoint/2010/main" val="39760107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55633" y="197448"/>
            <a:ext cx="7483126" cy="1143000"/>
          </a:xfrm>
        </p:spPr>
        <p:txBody>
          <a:bodyPr/>
          <a:lstStyle/>
          <a:p>
            <a:r>
              <a:rPr lang="fr-FR" sz="3600" b="1" dirty="0" smtClean="0"/>
              <a:t>MMCTP </a:t>
            </a:r>
            <a:br>
              <a:rPr lang="fr-FR" sz="3600" b="1" dirty="0" smtClean="0"/>
            </a:br>
            <a:r>
              <a:rPr lang="fr-FR" sz="3600" b="1" dirty="0" smtClean="0"/>
              <a:t>pour analyser </a:t>
            </a:r>
            <a:r>
              <a:rPr lang="fr-FR" sz="3600" b="1" dirty="0"/>
              <a:t>l</a:t>
            </a:r>
            <a:r>
              <a:rPr lang="fr-FR" sz="3600" b="1" dirty="0" smtClean="0"/>
              <a:t>es </a:t>
            </a:r>
            <a:r>
              <a:rPr lang="fr-FR" sz="3600" b="1" dirty="0" smtClean="0"/>
              <a:t>pratiques</a:t>
            </a:r>
            <a:endParaRPr lang="fr-FR" sz="3600" b="1" dirty="0"/>
          </a:p>
        </p:txBody>
      </p:sp>
      <p:sp>
        <p:nvSpPr>
          <p:cNvPr id="3" name="Espace réservé du contenu 2"/>
          <p:cNvSpPr>
            <a:spLocks noGrp="1"/>
          </p:cNvSpPr>
          <p:nvPr>
            <p:ph idx="1"/>
          </p:nvPr>
        </p:nvSpPr>
        <p:spPr>
          <a:xfrm>
            <a:off x="975074" y="2636912"/>
            <a:ext cx="7263685" cy="3744416"/>
          </a:xfrm>
        </p:spPr>
        <p:txBody>
          <a:bodyPr numCol="2">
            <a:normAutofit/>
          </a:bodyPr>
          <a:lstStyle/>
          <a:p>
            <a:r>
              <a:rPr lang="fr-FR" sz="3000" dirty="0" smtClean="0"/>
              <a:t>Les modes</a:t>
            </a:r>
          </a:p>
          <a:p>
            <a:pPr>
              <a:buFont typeface="Wingdings" panose="05000000000000000000" pitchFamily="2" charset="2"/>
              <a:buChar char="Ø"/>
            </a:pPr>
            <a:r>
              <a:rPr lang="fr-FR" sz="3000" dirty="0" smtClean="0"/>
              <a:t>Faire pour</a:t>
            </a:r>
          </a:p>
          <a:p>
            <a:pPr>
              <a:buFont typeface="Wingdings" panose="05000000000000000000" pitchFamily="2" charset="2"/>
              <a:buChar char="Ø"/>
            </a:pPr>
            <a:r>
              <a:rPr lang="fr-FR" sz="3000" dirty="0" smtClean="0"/>
              <a:t>Faire avec</a:t>
            </a:r>
          </a:p>
          <a:p>
            <a:pPr>
              <a:buFont typeface="Wingdings" panose="05000000000000000000" pitchFamily="2" charset="2"/>
              <a:buChar char="Ø"/>
            </a:pPr>
            <a:r>
              <a:rPr lang="fr-FR" sz="3000" dirty="0" smtClean="0"/>
              <a:t>Faire faire</a:t>
            </a:r>
          </a:p>
          <a:p>
            <a:pPr>
              <a:buFont typeface="Wingdings" panose="05000000000000000000" pitchFamily="2" charset="2"/>
              <a:buChar char="Ø"/>
            </a:pPr>
            <a:r>
              <a:rPr lang="fr-FR" sz="3000" dirty="0" smtClean="0"/>
              <a:t>Faire ?</a:t>
            </a:r>
          </a:p>
          <a:p>
            <a:endParaRPr lang="fr-FR" sz="3000" dirty="0" smtClean="0"/>
          </a:p>
          <a:p>
            <a:r>
              <a:rPr lang="fr-FR" sz="3000" dirty="0" smtClean="0"/>
              <a:t>Les cibles</a:t>
            </a:r>
          </a:p>
          <a:p>
            <a:pPr>
              <a:buFont typeface="Wingdings" panose="05000000000000000000" pitchFamily="2" charset="2"/>
              <a:buChar char="Ø"/>
            </a:pPr>
            <a:r>
              <a:rPr lang="fr-FR" sz="3000" dirty="0" smtClean="0"/>
              <a:t>Publics, bénéficiaires</a:t>
            </a:r>
          </a:p>
          <a:p>
            <a:pPr>
              <a:buFont typeface="Wingdings" panose="05000000000000000000" pitchFamily="2" charset="2"/>
              <a:buChar char="Ø"/>
            </a:pPr>
            <a:r>
              <a:rPr lang="fr-FR" sz="3000" dirty="0" smtClean="0"/>
              <a:t>Collègues, équipes</a:t>
            </a:r>
          </a:p>
          <a:p>
            <a:pPr>
              <a:buFont typeface="Wingdings" panose="05000000000000000000" pitchFamily="2" charset="2"/>
              <a:buChar char="Ø"/>
            </a:pPr>
            <a:r>
              <a:rPr lang="fr-FR" sz="3000" dirty="0" smtClean="0"/>
              <a:t>Partenaires</a:t>
            </a:r>
          </a:p>
          <a:p>
            <a:pPr>
              <a:buFont typeface="Wingdings" panose="05000000000000000000" pitchFamily="2" charset="2"/>
              <a:buChar char="Ø"/>
            </a:pPr>
            <a:r>
              <a:rPr lang="fr-FR" sz="3000" dirty="0" smtClean="0"/>
              <a:t>Financeurs</a:t>
            </a:r>
          </a:p>
        </p:txBody>
      </p:sp>
      <p:sp>
        <p:nvSpPr>
          <p:cNvPr id="4" name="Espace réservé du numéro de diapositive 3"/>
          <p:cNvSpPr>
            <a:spLocks noGrp="1"/>
          </p:cNvSpPr>
          <p:nvPr>
            <p:ph type="sldNum" sz="quarter" idx="12"/>
          </p:nvPr>
        </p:nvSpPr>
        <p:spPr/>
        <p:txBody>
          <a:bodyPr/>
          <a:lstStyle/>
          <a:p>
            <a:fld id="{4AD5E3BD-68E5-4E64-9481-139643DA42F2}" type="slidenum">
              <a:rPr lang="fr-FR" b="1" smtClean="0"/>
              <a:t>19</a:t>
            </a:fld>
            <a:endParaRPr lang="fr-FR" b="1" dirty="0"/>
          </a:p>
        </p:txBody>
      </p:sp>
      <p:pic>
        <p:nvPicPr>
          <p:cNvPr id="5" name="Picture 3" descr="logoLRPMip"/>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25" y="0"/>
            <a:ext cx="837530" cy="1151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20998" y="-7960"/>
            <a:ext cx="1823004" cy="11591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Espace réservé du pied de page 1"/>
          <p:cNvSpPr>
            <a:spLocks noGrp="1"/>
          </p:cNvSpPr>
          <p:nvPr>
            <p:ph type="ftr" sz="quarter" idx="11"/>
          </p:nvPr>
        </p:nvSpPr>
        <p:spPr>
          <a:xfrm>
            <a:off x="643976" y="6334819"/>
            <a:ext cx="8026140" cy="457200"/>
          </a:xfrm>
        </p:spPr>
        <p:txBody>
          <a:bodyPr anchor="b"/>
          <a:lstStyle/>
          <a:p>
            <a:pPr>
              <a:defRPr/>
            </a:pPr>
            <a:r>
              <a:rPr lang="fr-FR" dirty="0" smtClean="0"/>
              <a:t>IX </a:t>
            </a:r>
            <a:r>
              <a:rPr lang="fr-FR" dirty="0" err="1" smtClean="0"/>
              <a:t>ème</a:t>
            </a:r>
            <a:r>
              <a:rPr lang="fr-FR" dirty="0" smtClean="0"/>
              <a:t> Colloque du Réseau International de l’Animation, Lausanne, 4-6 novembre 2019</a:t>
            </a:r>
            <a:endParaRPr lang="fr-FR" dirty="0"/>
          </a:p>
        </p:txBody>
      </p:sp>
      <p:sp>
        <p:nvSpPr>
          <p:cNvPr id="8" name="Espace réservé du contenu 2"/>
          <p:cNvSpPr txBox="1">
            <a:spLocks/>
          </p:cNvSpPr>
          <p:nvPr/>
        </p:nvSpPr>
        <p:spPr bwMode="auto">
          <a:xfrm>
            <a:off x="755633" y="1545856"/>
            <a:ext cx="7483126" cy="1091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buNone/>
            </a:pPr>
            <a:r>
              <a:rPr lang="fr-FR" sz="3000" kern="0" dirty="0" smtClean="0"/>
              <a:t>Une grille de lecture des actions </a:t>
            </a:r>
            <a:br>
              <a:rPr lang="fr-FR" sz="3000" kern="0" dirty="0" smtClean="0"/>
            </a:br>
            <a:r>
              <a:rPr lang="fr-FR" sz="3000" kern="0" dirty="0" smtClean="0"/>
              <a:t>de l’animateur </a:t>
            </a:r>
            <a:r>
              <a:rPr lang="fr-FR" sz="3000" kern="0" dirty="0" smtClean="0"/>
              <a:t>et/ou de </a:t>
            </a:r>
            <a:r>
              <a:rPr lang="fr-FR" sz="3000" kern="0" dirty="0" smtClean="0"/>
              <a:t>la structure</a:t>
            </a:r>
          </a:p>
        </p:txBody>
      </p:sp>
    </p:spTree>
    <p:extLst>
      <p:ext uri="{BB962C8B-B14F-4D97-AF65-F5344CB8AC3E}">
        <p14:creationId xmlns:p14="http://schemas.microsoft.com/office/powerpoint/2010/main" val="2086610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116632"/>
            <a:ext cx="7772400" cy="1143000"/>
          </a:xfrm>
        </p:spPr>
        <p:txBody>
          <a:bodyPr/>
          <a:lstStyle/>
          <a:p>
            <a:r>
              <a:rPr lang="es-ES" sz="4000" b="1" dirty="0" err="1" smtClean="0"/>
              <a:t>L’origine</a:t>
            </a:r>
            <a:r>
              <a:rPr lang="es-ES" sz="4000" b="1" dirty="0" smtClean="0"/>
              <a:t> de la </a:t>
            </a:r>
            <a:r>
              <a:rPr lang="es-ES" sz="4000" b="1" dirty="0" err="1" smtClean="0"/>
              <a:t>modélisation</a:t>
            </a:r>
            <a:endParaRPr lang="es-ES" sz="4000" b="1" dirty="0"/>
          </a:p>
        </p:txBody>
      </p:sp>
      <p:sp>
        <p:nvSpPr>
          <p:cNvPr id="3" name="Espace réservé du contenu 2"/>
          <p:cNvSpPr>
            <a:spLocks noGrp="1"/>
          </p:cNvSpPr>
          <p:nvPr>
            <p:ph idx="1"/>
          </p:nvPr>
        </p:nvSpPr>
        <p:spPr>
          <a:xfrm>
            <a:off x="685800" y="1484784"/>
            <a:ext cx="7772400" cy="4611216"/>
          </a:xfrm>
        </p:spPr>
        <p:txBody>
          <a:bodyPr>
            <a:normAutofit fontScale="85000" lnSpcReduction="10000"/>
          </a:bodyPr>
          <a:lstStyle/>
          <a:p>
            <a:pPr algn="just"/>
            <a:r>
              <a:rPr lang="fr-FR" dirty="0" smtClean="0"/>
              <a:t>Une recherche sur l’intervention sociale en milieu rural (Pages et al. 2013)</a:t>
            </a:r>
          </a:p>
          <a:p>
            <a:pPr algn="just"/>
            <a:r>
              <a:rPr lang="fr-FR" dirty="0" smtClean="0"/>
              <a:t>Comprendre la spécificité des problématiques des professionnels de ce secteur dans ce milieu</a:t>
            </a:r>
          </a:p>
          <a:p>
            <a:pPr algn="just"/>
            <a:r>
              <a:rPr lang="fr-FR" dirty="0" smtClean="0"/>
              <a:t>Enquête incluant divers professionnels : animateurs, éducateurs de jeunes enfants, éducateurs spécialisés (en milieu ouvert), assistants de services sociaux, conseillers en insertion, personnels des services à domicile, ou auprès de personnes âgées.</a:t>
            </a:r>
          </a:p>
          <a:p>
            <a:pPr algn="just"/>
            <a:r>
              <a:rPr lang="fr-FR" dirty="0" smtClean="0"/>
              <a:t>Questionnaire, entretiens et cafés participatifs</a:t>
            </a:r>
          </a:p>
          <a:p>
            <a:pPr algn="just"/>
            <a:r>
              <a:rPr lang="fr-FR" dirty="0" smtClean="0"/>
              <a:t>Modèle résultant de l’analyse des traces</a:t>
            </a:r>
          </a:p>
        </p:txBody>
      </p:sp>
      <p:pic>
        <p:nvPicPr>
          <p:cNvPr id="4" name="Picture 3" descr="logoLRPMip"/>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353" y="1"/>
            <a:ext cx="837530" cy="1151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66492" y="0"/>
            <a:ext cx="1810486" cy="11512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42583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4AD5E3BD-68E5-4E64-9481-139643DA42F2}" type="slidenum">
              <a:rPr lang="fr-FR" b="1" smtClean="0"/>
              <a:t>20</a:t>
            </a:fld>
            <a:endParaRPr lang="fr-FR" b="1" dirty="0"/>
          </a:p>
        </p:txBody>
      </p:sp>
      <p:pic>
        <p:nvPicPr>
          <p:cNvPr id="5" name="Picture 3" descr="logoLRPMip"/>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25" y="0"/>
            <a:ext cx="837530" cy="1151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20998" y="-7960"/>
            <a:ext cx="1823004" cy="11591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Espace réservé du pied de page 1"/>
          <p:cNvSpPr>
            <a:spLocks noGrp="1"/>
          </p:cNvSpPr>
          <p:nvPr>
            <p:ph type="ftr" sz="quarter" idx="11"/>
          </p:nvPr>
        </p:nvSpPr>
        <p:spPr>
          <a:xfrm>
            <a:off x="643976" y="6334819"/>
            <a:ext cx="8026140" cy="457200"/>
          </a:xfrm>
        </p:spPr>
        <p:txBody>
          <a:bodyPr anchor="b"/>
          <a:lstStyle/>
          <a:p>
            <a:pPr>
              <a:defRPr/>
            </a:pPr>
            <a:r>
              <a:rPr lang="fr-FR" dirty="0" smtClean="0"/>
              <a:t>IX </a:t>
            </a:r>
            <a:r>
              <a:rPr lang="fr-FR" dirty="0" err="1" smtClean="0"/>
              <a:t>ème</a:t>
            </a:r>
            <a:r>
              <a:rPr lang="fr-FR" dirty="0" smtClean="0"/>
              <a:t> Colloque du Réseau International de l’Animation, Lausanne, 4-6 novembre 2019</a:t>
            </a:r>
            <a:endParaRPr lang="fr-FR" dirty="0"/>
          </a:p>
        </p:txBody>
      </p:sp>
      <p:grpSp>
        <p:nvGrpSpPr>
          <p:cNvPr id="9" name="Groupe 8"/>
          <p:cNvGrpSpPr/>
          <p:nvPr/>
        </p:nvGrpSpPr>
        <p:grpSpPr>
          <a:xfrm>
            <a:off x="1763688" y="1151235"/>
            <a:ext cx="5104489" cy="5061463"/>
            <a:chOff x="1577869" y="404664"/>
            <a:chExt cx="6149697" cy="5915889"/>
          </a:xfrm>
        </p:grpSpPr>
        <p:cxnSp>
          <p:nvCxnSpPr>
            <p:cNvPr id="10" name="Connecteur droit 9"/>
            <p:cNvCxnSpPr/>
            <p:nvPr/>
          </p:nvCxnSpPr>
          <p:spPr>
            <a:xfrm>
              <a:off x="4666893" y="1373746"/>
              <a:ext cx="0" cy="2151856"/>
            </a:xfrm>
            <a:prstGeom prst="line">
              <a:avLst/>
            </a:prstGeom>
            <a:ln w="381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a:off x="2578665" y="2893044"/>
              <a:ext cx="2088228" cy="632558"/>
            </a:xfrm>
            <a:prstGeom prst="line">
              <a:avLst/>
            </a:prstGeom>
            <a:ln w="381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flipH="1">
              <a:off x="4666893" y="2893044"/>
              <a:ext cx="2088228" cy="632558"/>
            </a:xfrm>
            <a:prstGeom prst="line">
              <a:avLst/>
            </a:prstGeom>
            <a:ln w="381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flipH="1" flipV="1">
              <a:off x="4666893" y="3525602"/>
              <a:ext cx="1290596" cy="1825718"/>
            </a:xfrm>
            <a:prstGeom prst="line">
              <a:avLst/>
            </a:prstGeom>
            <a:ln w="381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p:nvCxnSpPr>
          <p:spPr>
            <a:xfrm flipV="1">
              <a:off x="3376297" y="3525602"/>
              <a:ext cx="1290596" cy="1825718"/>
            </a:xfrm>
            <a:prstGeom prst="line">
              <a:avLst/>
            </a:prstGeom>
            <a:ln w="381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5" name="ZoneTexte 14"/>
            <p:cNvSpPr txBox="1"/>
            <p:nvPr/>
          </p:nvSpPr>
          <p:spPr>
            <a:xfrm>
              <a:off x="3226733" y="1047702"/>
              <a:ext cx="2880320" cy="414782"/>
            </a:xfrm>
            <a:prstGeom prst="rect">
              <a:avLst/>
            </a:prstGeom>
            <a:noFill/>
          </p:spPr>
          <p:txBody>
            <a:bodyPr wrap="square" rtlCol="0">
              <a:spAutoFit/>
            </a:bodyPr>
            <a:lstStyle/>
            <a:p>
              <a:pPr algn="ctr" fontAlgn="auto">
                <a:spcBef>
                  <a:spcPts val="0"/>
                </a:spcBef>
                <a:spcAft>
                  <a:spcPts val="0"/>
                </a:spcAft>
              </a:pPr>
              <a:r>
                <a:rPr lang="fr-FR" sz="1800" dirty="0" smtClean="0">
                  <a:solidFill>
                    <a:prstClr val="black"/>
                  </a:solidFill>
                  <a:latin typeface="Calibri"/>
                  <a:cs typeface="+mn-cs"/>
                </a:rPr>
                <a:t>Militant</a:t>
              </a:r>
              <a:endParaRPr lang="fr-FR" sz="1800" dirty="0">
                <a:solidFill>
                  <a:prstClr val="black"/>
                </a:solidFill>
                <a:latin typeface="Calibri"/>
                <a:cs typeface="+mn-cs"/>
              </a:endParaRPr>
            </a:p>
          </p:txBody>
        </p:sp>
        <p:sp>
          <p:nvSpPr>
            <p:cNvPr id="16" name="ZoneTexte 15"/>
            <p:cNvSpPr txBox="1"/>
            <p:nvPr/>
          </p:nvSpPr>
          <p:spPr>
            <a:xfrm rot="4380000">
              <a:off x="5476210" y="2573934"/>
              <a:ext cx="2880320" cy="427540"/>
            </a:xfrm>
            <a:prstGeom prst="rect">
              <a:avLst/>
            </a:prstGeom>
            <a:noFill/>
          </p:spPr>
          <p:txBody>
            <a:bodyPr wrap="square" rtlCol="0">
              <a:spAutoFit/>
            </a:bodyPr>
            <a:lstStyle/>
            <a:p>
              <a:pPr algn="ctr" fontAlgn="auto">
                <a:spcBef>
                  <a:spcPts val="0"/>
                </a:spcBef>
                <a:spcAft>
                  <a:spcPts val="0"/>
                </a:spcAft>
              </a:pPr>
              <a:r>
                <a:rPr lang="fr-FR" sz="1800" dirty="0" smtClean="0">
                  <a:solidFill>
                    <a:prstClr val="black"/>
                  </a:solidFill>
                  <a:latin typeface="Calibri"/>
                  <a:cs typeface="+mn-cs"/>
                </a:rPr>
                <a:t>Médiateur</a:t>
              </a:r>
              <a:endParaRPr lang="fr-FR" sz="1800" dirty="0">
                <a:solidFill>
                  <a:prstClr val="black"/>
                </a:solidFill>
                <a:latin typeface="Calibri"/>
                <a:cs typeface="+mn-cs"/>
              </a:endParaRPr>
            </a:p>
          </p:txBody>
        </p:sp>
        <p:sp>
          <p:nvSpPr>
            <p:cNvPr id="17" name="ZoneTexte 16"/>
            <p:cNvSpPr txBox="1"/>
            <p:nvPr/>
          </p:nvSpPr>
          <p:spPr>
            <a:xfrm rot="20100000">
              <a:off x="4626795" y="5294719"/>
              <a:ext cx="2880320" cy="414782"/>
            </a:xfrm>
            <a:prstGeom prst="rect">
              <a:avLst/>
            </a:prstGeom>
            <a:noFill/>
          </p:spPr>
          <p:txBody>
            <a:bodyPr wrap="square" rtlCol="0">
              <a:spAutoFit/>
            </a:bodyPr>
            <a:lstStyle/>
            <a:p>
              <a:pPr algn="ctr" fontAlgn="auto">
                <a:spcBef>
                  <a:spcPts val="0"/>
                </a:spcBef>
                <a:spcAft>
                  <a:spcPts val="0"/>
                </a:spcAft>
              </a:pPr>
              <a:r>
                <a:rPr lang="fr-FR" sz="1800" dirty="0" smtClean="0">
                  <a:solidFill>
                    <a:prstClr val="black"/>
                  </a:solidFill>
                  <a:latin typeface="Calibri"/>
                  <a:cs typeface="+mn-cs"/>
                </a:rPr>
                <a:t>Clinicien</a:t>
              </a:r>
            </a:p>
          </p:txBody>
        </p:sp>
        <p:sp>
          <p:nvSpPr>
            <p:cNvPr id="18" name="ZoneTexte 17"/>
            <p:cNvSpPr txBox="1"/>
            <p:nvPr/>
          </p:nvSpPr>
          <p:spPr>
            <a:xfrm rot="2100000">
              <a:off x="1786573" y="5294719"/>
              <a:ext cx="2880320" cy="414782"/>
            </a:xfrm>
            <a:prstGeom prst="rect">
              <a:avLst/>
            </a:prstGeom>
            <a:noFill/>
          </p:spPr>
          <p:txBody>
            <a:bodyPr wrap="square" rtlCol="0">
              <a:spAutoFit/>
            </a:bodyPr>
            <a:lstStyle/>
            <a:p>
              <a:pPr algn="ctr" fontAlgn="auto">
                <a:spcBef>
                  <a:spcPts val="0"/>
                </a:spcBef>
                <a:spcAft>
                  <a:spcPts val="0"/>
                </a:spcAft>
              </a:pPr>
              <a:r>
                <a:rPr lang="fr-FR" sz="1800" dirty="0" smtClean="0">
                  <a:solidFill>
                    <a:prstClr val="black"/>
                  </a:solidFill>
                  <a:latin typeface="Calibri"/>
                  <a:cs typeface="+mn-cs"/>
                </a:rPr>
                <a:t>Technicien</a:t>
              </a:r>
              <a:endParaRPr lang="fr-FR" sz="1800" dirty="0">
                <a:solidFill>
                  <a:prstClr val="black"/>
                </a:solidFill>
                <a:latin typeface="Calibri"/>
                <a:cs typeface="+mn-cs"/>
              </a:endParaRPr>
            </a:p>
          </p:txBody>
        </p:sp>
        <p:sp>
          <p:nvSpPr>
            <p:cNvPr id="19" name="ZoneTexte 18"/>
            <p:cNvSpPr txBox="1"/>
            <p:nvPr/>
          </p:nvSpPr>
          <p:spPr>
            <a:xfrm rot="17160000">
              <a:off x="962111" y="2573934"/>
              <a:ext cx="2880320" cy="427540"/>
            </a:xfrm>
            <a:prstGeom prst="rect">
              <a:avLst/>
            </a:prstGeom>
            <a:noFill/>
          </p:spPr>
          <p:txBody>
            <a:bodyPr wrap="square" rtlCol="0">
              <a:spAutoFit/>
            </a:bodyPr>
            <a:lstStyle/>
            <a:p>
              <a:pPr algn="ctr" fontAlgn="auto">
                <a:spcBef>
                  <a:spcPts val="0"/>
                </a:spcBef>
                <a:spcAft>
                  <a:spcPts val="0"/>
                </a:spcAft>
              </a:pPr>
              <a:r>
                <a:rPr lang="fr-FR" sz="1800" dirty="0" smtClean="0">
                  <a:solidFill>
                    <a:prstClr val="black"/>
                  </a:solidFill>
                  <a:latin typeface="Calibri"/>
                  <a:cs typeface="+mn-cs"/>
                </a:rPr>
                <a:t>Pédagogue</a:t>
              </a:r>
            </a:p>
          </p:txBody>
        </p:sp>
        <p:sp>
          <p:nvSpPr>
            <p:cNvPr id="20" name="ZoneTexte 19"/>
            <p:cNvSpPr txBox="1"/>
            <p:nvPr/>
          </p:nvSpPr>
          <p:spPr>
            <a:xfrm rot="16200000">
              <a:off x="3015353" y="2672528"/>
              <a:ext cx="2880320" cy="369332"/>
            </a:xfrm>
            <a:prstGeom prst="rect">
              <a:avLst/>
            </a:prstGeom>
            <a:noFill/>
          </p:spPr>
          <p:txBody>
            <a:bodyPr wrap="square" rtlCol="0">
              <a:spAutoFit/>
            </a:bodyPr>
            <a:lstStyle/>
            <a:p>
              <a:pPr algn="r" fontAlgn="auto">
                <a:spcBef>
                  <a:spcPts val="0"/>
                </a:spcBef>
                <a:spcAft>
                  <a:spcPts val="0"/>
                </a:spcAft>
              </a:pPr>
              <a:r>
                <a:rPr lang="fr-FR" sz="1800" i="1" dirty="0" smtClean="0">
                  <a:solidFill>
                    <a:prstClr val="black"/>
                  </a:solidFill>
                  <a:latin typeface="Calibri"/>
                  <a:cs typeface="+mn-cs"/>
                </a:rPr>
                <a:t>Élucidation</a:t>
              </a:r>
              <a:endParaRPr lang="fr-FR" sz="1800" i="1" dirty="0">
                <a:solidFill>
                  <a:prstClr val="black"/>
                </a:solidFill>
                <a:latin typeface="Calibri"/>
                <a:cs typeface="+mn-cs"/>
              </a:endParaRPr>
            </a:p>
          </p:txBody>
        </p:sp>
        <p:sp>
          <p:nvSpPr>
            <p:cNvPr id="21" name="ZoneTexte 20"/>
            <p:cNvSpPr txBox="1"/>
            <p:nvPr/>
          </p:nvSpPr>
          <p:spPr>
            <a:xfrm rot="988332">
              <a:off x="2581436" y="2924620"/>
              <a:ext cx="2880320" cy="369332"/>
            </a:xfrm>
            <a:prstGeom prst="rect">
              <a:avLst/>
            </a:prstGeom>
            <a:noFill/>
          </p:spPr>
          <p:txBody>
            <a:bodyPr wrap="square" rtlCol="0">
              <a:spAutoFit/>
            </a:bodyPr>
            <a:lstStyle/>
            <a:p>
              <a:pPr fontAlgn="auto">
                <a:spcBef>
                  <a:spcPts val="0"/>
                </a:spcBef>
                <a:spcAft>
                  <a:spcPts val="0"/>
                </a:spcAft>
              </a:pPr>
              <a:r>
                <a:rPr lang="fr-FR" sz="1800" i="1" dirty="0" smtClean="0">
                  <a:solidFill>
                    <a:prstClr val="black"/>
                  </a:solidFill>
                  <a:latin typeface="Calibri"/>
                  <a:cs typeface="+mn-cs"/>
                </a:rPr>
                <a:t>Transmission</a:t>
              </a:r>
              <a:endParaRPr lang="fr-FR" sz="1800" i="1" dirty="0">
                <a:solidFill>
                  <a:prstClr val="black"/>
                </a:solidFill>
                <a:latin typeface="Calibri"/>
                <a:cs typeface="+mn-cs"/>
              </a:endParaRPr>
            </a:p>
          </p:txBody>
        </p:sp>
        <p:sp>
          <p:nvSpPr>
            <p:cNvPr id="22" name="ZoneTexte 21"/>
            <p:cNvSpPr txBox="1"/>
            <p:nvPr/>
          </p:nvSpPr>
          <p:spPr>
            <a:xfrm rot="18329048">
              <a:off x="2684907" y="3838269"/>
              <a:ext cx="2880320" cy="369332"/>
            </a:xfrm>
            <a:prstGeom prst="rect">
              <a:avLst/>
            </a:prstGeom>
            <a:noFill/>
          </p:spPr>
          <p:txBody>
            <a:bodyPr wrap="square" rtlCol="0">
              <a:spAutoFit/>
            </a:bodyPr>
            <a:lstStyle/>
            <a:p>
              <a:pPr fontAlgn="auto">
                <a:spcBef>
                  <a:spcPts val="0"/>
                </a:spcBef>
                <a:spcAft>
                  <a:spcPts val="0"/>
                </a:spcAft>
              </a:pPr>
              <a:r>
                <a:rPr lang="fr-FR" sz="1800" i="1" dirty="0" smtClean="0">
                  <a:solidFill>
                    <a:prstClr val="black"/>
                  </a:solidFill>
                  <a:latin typeface="Calibri"/>
                  <a:cs typeface="+mn-cs"/>
                </a:rPr>
                <a:t>Production</a:t>
              </a:r>
            </a:p>
          </p:txBody>
        </p:sp>
        <p:sp>
          <p:nvSpPr>
            <p:cNvPr id="23" name="ZoneTexte 22"/>
            <p:cNvSpPr txBox="1"/>
            <p:nvPr/>
          </p:nvSpPr>
          <p:spPr>
            <a:xfrm rot="3282348">
              <a:off x="3871499" y="3873217"/>
              <a:ext cx="2880320" cy="391912"/>
            </a:xfrm>
            <a:prstGeom prst="rect">
              <a:avLst/>
            </a:prstGeom>
            <a:noFill/>
          </p:spPr>
          <p:txBody>
            <a:bodyPr wrap="square" rtlCol="0">
              <a:spAutoFit/>
            </a:bodyPr>
            <a:lstStyle/>
            <a:p>
              <a:pPr algn="r" fontAlgn="auto">
                <a:spcBef>
                  <a:spcPts val="0"/>
                </a:spcBef>
                <a:spcAft>
                  <a:spcPts val="0"/>
                </a:spcAft>
              </a:pPr>
              <a:r>
                <a:rPr lang="fr-FR" sz="1600" i="1" dirty="0" smtClean="0">
                  <a:solidFill>
                    <a:prstClr val="black"/>
                  </a:solidFill>
                  <a:latin typeface="Calibri"/>
                  <a:cs typeface="+mn-cs"/>
                </a:rPr>
                <a:t>Accompagnement</a:t>
              </a:r>
            </a:p>
          </p:txBody>
        </p:sp>
        <p:sp>
          <p:nvSpPr>
            <p:cNvPr id="24" name="ZoneTexte 23"/>
            <p:cNvSpPr txBox="1"/>
            <p:nvPr/>
          </p:nvSpPr>
          <p:spPr>
            <a:xfrm rot="20580000">
              <a:off x="3871497" y="2940921"/>
              <a:ext cx="2880320" cy="369332"/>
            </a:xfrm>
            <a:prstGeom prst="rect">
              <a:avLst/>
            </a:prstGeom>
            <a:noFill/>
          </p:spPr>
          <p:txBody>
            <a:bodyPr wrap="square" rtlCol="0">
              <a:spAutoFit/>
            </a:bodyPr>
            <a:lstStyle/>
            <a:p>
              <a:pPr algn="r" fontAlgn="auto">
                <a:spcBef>
                  <a:spcPts val="0"/>
                </a:spcBef>
                <a:spcAft>
                  <a:spcPts val="0"/>
                </a:spcAft>
              </a:pPr>
              <a:r>
                <a:rPr lang="fr-FR" sz="1800" i="1" dirty="0" smtClean="0">
                  <a:solidFill>
                    <a:prstClr val="black"/>
                  </a:solidFill>
                  <a:latin typeface="Calibri"/>
                  <a:cs typeface="+mn-cs"/>
                </a:rPr>
                <a:t>Facilitation</a:t>
              </a:r>
            </a:p>
          </p:txBody>
        </p:sp>
        <p:sp>
          <p:nvSpPr>
            <p:cNvPr id="25" name="Ellipse 24"/>
            <p:cNvSpPr/>
            <p:nvPr/>
          </p:nvSpPr>
          <p:spPr>
            <a:xfrm>
              <a:off x="3514765" y="404664"/>
              <a:ext cx="2304256" cy="643038"/>
            </a:xfrm>
            <a:prstGeom prst="ellipse">
              <a:avLst/>
            </a:prstGeom>
          </p:spPr>
          <p:style>
            <a:lnRef idx="2">
              <a:schemeClr val="accent2"/>
            </a:lnRef>
            <a:fillRef idx="1">
              <a:schemeClr val="lt1"/>
            </a:fillRef>
            <a:effectRef idx="0">
              <a:schemeClr val="accent2"/>
            </a:effectRef>
            <a:fontRef idx="minor">
              <a:schemeClr val="dk1"/>
            </a:fontRef>
          </p:style>
          <p:txBody>
            <a:bodyPr lIns="36000" tIns="36000" rIns="36000" bIns="36000" rtlCol="0" anchor="ctr"/>
            <a:lstStyle/>
            <a:p>
              <a:pPr algn="ctr" fontAlgn="auto">
                <a:spcBef>
                  <a:spcPts val="0"/>
                </a:spcBef>
                <a:spcAft>
                  <a:spcPts val="0"/>
                </a:spcAft>
              </a:pPr>
              <a:r>
                <a:rPr lang="fr-FR" sz="1800" dirty="0" smtClean="0">
                  <a:solidFill>
                    <a:prstClr val="black"/>
                  </a:solidFill>
                </a:rPr>
                <a:t>Influencer les dispositifs</a:t>
              </a:r>
              <a:endParaRPr lang="fr-FR" sz="1800" dirty="0">
                <a:solidFill>
                  <a:prstClr val="black"/>
                </a:solidFill>
              </a:endParaRPr>
            </a:p>
          </p:txBody>
        </p:sp>
        <p:sp>
          <p:nvSpPr>
            <p:cNvPr id="26" name="Ellipse 25"/>
            <p:cNvSpPr/>
            <p:nvPr/>
          </p:nvSpPr>
          <p:spPr>
            <a:xfrm rot="2100000">
              <a:off x="1717340" y="5548209"/>
              <a:ext cx="2304256" cy="643038"/>
            </a:xfrm>
            <a:prstGeom prst="ellipse">
              <a:avLst/>
            </a:prstGeom>
          </p:spPr>
          <p:style>
            <a:lnRef idx="2">
              <a:schemeClr val="accent2"/>
            </a:lnRef>
            <a:fillRef idx="1">
              <a:schemeClr val="lt1"/>
            </a:fillRef>
            <a:effectRef idx="0">
              <a:schemeClr val="accent2"/>
            </a:effectRef>
            <a:fontRef idx="minor">
              <a:schemeClr val="dk1"/>
            </a:fontRef>
          </p:style>
          <p:txBody>
            <a:bodyPr wrap="none" lIns="36000" rIns="36000" rtlCol="0" anchor="ctr"/>
            <a:lstStyle/>
            <a:p>
              <a:pPr algn="ctr" fontAlgn="auto">
                <a:spcBef>
                  <a:spcPts val="0"/>
                </a:spcBef>
                <a:spcAft>
                  <a:spcPts val="0"/>
                </a:spcAft>
              </a:pPr>
              <a:r>
                <a:rPr lang="fr-FR" sz="1800" dirty="0" smtClean="0">
                  <a:solidFill>
                    <a:prstClr val="black"/>
                  </a:solidFill>
                </a:rPr>
                <a:t>Planifier / Organiser</a:t>
              </a:r>
            </a:p>
          </p:txBody>
        </p:sp>
        <p:sp>
          <p:nvSpPr>
            <p:cNvPr id="27" name="Ellipse 26"/>
            <p:cNvSpPr/>
            <p:nvPr/>
          </p:nvSpPr>
          <p:spPr>
            <a:xfrm rot="20100000">
              <a:off x="5135060" y="5677515"/>
              <a:ext cx="2304256" cy="643038"/>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fontAlgn="auto">
                <a:spcBef>
                  <a:spcPts val="0"/>
                </a:spcBef>
                <a:spcAft>
                  <a:spcPts val="0"/>
                </a:spcAft>
              </a:pPr>
              <a:r>
                <a:rPr lang="fr-FR" sz="1800" dirty="0" smtClean="0">
                  <a:solidFill>
                    <a:prstClr val="black"/>
                  </a:solidFill>
                </a:rPr>
                <a:t>Compenser les déficits</a:t>
              </a:r>
              <a:endParaRPr lang="fr-FR" sz="1800" dirty="0">
                <a:solidFill>
                  <a:prstClr val="black"/>
                </a:solidFill>
              </a:endParaRPr>
            </a:p>
          </p:txBody>
        </p:sp>
        <p:sp>
          <p:nvSpPr>
            <p:cNvPr id="28" name="Ellipse 27"/>
            <p:cNvSpPr/>
            <p:nvPr/>
          </p:nvSpPr>
          <p:spPr>
            <a:xfrm rot="4380000">
              <a:off x="6253919" y="2258500"/>
              <a:ext cx="2304256" cy="643038"/>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fontAlgn="auto">
                <a:spcBef>
                  <a:spcPts val="0"/>
                </a:spcBef>
                <a:spcAft>
                  <a:spcPts val="0"/>
                </a:spcAft>
              </a:pPr>
              <a:r>
                <a:rPr lang="fr-FR" sz="1800" dirty="0" smtClean="0">
                  <a:solidFill>
                    <a:prstClr val="black"/>
                  </a:solidFill>
                </a:rPr>
                <a:t>Mettre en réseau</a:t>
              </a:r>
              <a:endParaRPr lang="fr-FR" sz="1800" dirty="0">
                <a:solidFill>
                  <a:prstClr val="black"/>
                </a:solidFill>
              </a:endParaRPr>
            </a:p>
          </p:txBody>
        </p:sp>
        <p:sp>
          <p:nvSpPr>
            <p:cNvPr id="29" name="Ellipse 28"/>
            <p:cNvSpPr/>
            <p:nvPr/>
          </p:nvSpPr>
          <p:spPr>
            <a:xfrm rot="17160000">
              <a:off x="747260" y="2246896"/>
              <a:ext cx="2304256" cy="643038"/>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fontAlgn="auto">
                <a:spcBef>
                  <a:spcPts val="0"/>
                </a:spcBef>
                <a:spcAft>
                  <a:spcPts val="0"/>
                </a:spcAft>
              </a:pPr>
              <a:r>
                <a:rPr lang="fr-FR" sz="1800" dirty="0" smtClean="0">
                  <a:solidFill>
                    <a:prstClr val="black"/>
                  </a:solidFill>
                </a:rPr>
                <a:t>Former les intervenants</a:t>
              </a:r>
              <a:endParaRPr lang="fr-FR" sz="1800" dirty="0">
                <a:solidFill>
                  <a:prstClr val="black"/>
                </a:solidFill>
              </a:endParaRPr>
            </a:p>
          </p:txBody>
        </p:sp>
      </p:grpSp>
      <p:sp>
        <p:nvSpPr>
          <p:cNvPr id="30" name="Titre 1"/>
          <p:cNvSpPr>
            <a:spLocks noGrp="1"/>
          </p:cNvSpPr>
          <p:nvPr>
            <p:ph type="title"/>
          </p:nvPr>
        </p:nvSpPr>
        <p:spPr>
          <a:xfrm>
            <a:off x="749374" y="12056"/>
            <a:ext cx="7483126" cy="1143000"/>
          </a:xfrm>
        </p:spPr>
        <p:txBody>
          <a:bodyPr/>
          <a:lstStyle/>
          <a:p>
            <a:r>
              <a:rPr lang="fr-FR" sz="3600" b="1" dirty="0" smtClean="0"/>
              <a:t>MMCTP </a:t>
            </a:r>
            <a:br>
              <a:rPr lang="fr-FR" sz="3600" b="1" dirty="0" smtClean="0"/>
            </a:br>
            <a:r>
              <a:rPr lang="fr-FR" sz="3600" b="1" dirty="0" smtClean="0"/>
              <a:t>et les cadres de l’intervention sociale</a:t>
            </a:r>
            <a:endParaRPr lang="fr-FR" sz="3600" b="1" dirty="0"/>
          </a:p>
        </p:txBody>
      </p:sp>
    </p:spTree>
    <p:extLst>
      <p:ext uri="{BB962C8B-B14F-4D97-AF65-F5344CB8AC3E}">
        <p14:creationId xmlns:p14="http://schemas.microsoft.com/office/powerpoint/2010/main" val="20203507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8904" y="197448"/>
            <a:ext cx="6623416" cy="1143000"/>
          </a:xfrm>
        </p:spPr>
        <p:txBody>
          <a:bodyPr/>
          <a:lstStyle/>
          <a:p>
            <a:r>
              <a:rPr lang="fr-FR" sz="4000" b="1" dirty="0" smtClean="0"/>
              <a:t>Références</a:t>
            </a:r>
            <a:endParaRPr lang="fr-FR" sz="4000" b="1" dirty="0"/>
          </a:p>
        </p:txBody>
      </p:sp>
      <p:sp>
        <p:nvSpPr>
          <p:cNvPr id="3" name="Espace réservé du contenu 2"/>
          <p:cNvSpPr>
            <a:spLocks noGrp="1"/>
          </p:cNvSpPr>
          <p:nvPr>
            <p:ph idx="1"/>
          </p:nvPr>
        </p:nvSpPr>
        <p:spPr>
          <a:xfrm>
            <a:off x="975074" y="1556792"/>
            <a:ext cx="7263685" cy="4824536"/>
          </a:xfrm>
        </p:spPr>
        <p:txBody>
          <a:bodyPr numCol="1">
            <a:normAutofit fontScale="70000" lnSpcReduction="20000"/>
          </a:bodyPr>
          <a:lstStyle/>
          <a:p>
            <a:r>
              <a:rPr lang="fr-FR" sz="2000" dirty="0" smtClean="0"/>
              <a:t>Un papier illustrant l’analyse avec le modèle MMCTP</a:t>
            </a:r>
          </a:p>
          <a:p>
            <a:pPr marL="0" indent="0">
              <a:buNone/>
            </a:pPr>
            <a:r>
              <a:rPr lang="fr-FR" sz="1800" dirty="0" err="1"/>
              <a:t>Dansac</a:t>
            </a:r>
            <a:r>
              <a:rPr lang="fr-FR" sz="1800" dirty="0"/>
              <a:t>, C., &amp; </a:t>
            </a:r>
            <a:r>
              <a:rPr lang="fr-FR" sz="1800" dirty="0" err="1"/>
              <a:t>Vachée</a:t>
            </a:r>
            <a:r>
              <a:rPr lang="fr-FR" sz="1800" dirty="0"/>
              <a:t>, C. (2019). Qu’est-ce qui fait vibrer les professionnels de l’intervention sociale ? In F. </a:t>
            </a:r>
            <a:r>
              <a:rPr lang="fr-FR" sz="1800" dirty="0" err="1"/>
              <a:t>Hille</a:t>
            </a:r>
            <a:r>
              <a:rPr lang="fr-FR" sz="1800" dirty="0"/>
              <a:t> &amp; V. Bordes (Éd.), </a:t>
            </a:r>
            <a:r>
              <a:rPr lang="fr-FR" sz="1800" i="1" dirty="0"/>
              <a:t>Professionnalisation des acteurs de l’intervention sociale. Recherches, innovation, institution</a:t>
            </a:r>
            <a:r>
              <a:rPr lang="fr-FR" sz="1800" dirty="0"/>
              <a:t> (p. 49‑55). Consulté à l’adresse </a:t>
            </a:r>
            <a:r>
              <a:rPr lang="fr-FR" sz="1800" dirty="0">
                <a:solidFill>
                  <a:srgbClr val="C00000"/>
                </a:solidFill>
              </a:rPr>
              <a:t>https://</a:t>
            </a:r>
            <a:r>
              <a:rPr lang="fr-FR" sz="1800" dirty="0" smtClean="0">
                <a:solidFill>
                  <a:srgbClr val="C00000"/>
                </a:solidFill>
              </a:rPr>
              <a:t>hal.archives-ouvertes.fr/hal-02299194v1</a:t>
            </a:r>
            <a:endParaRPr lang="fr-FR" sz="2000" dirty="0" smtClean="0">
              <a:solidFill>
                <a:srgbClr val="C00000"/>
              </a:solidFill>
            </a:endParaRPr>
          </a:p>
          <a:p>
            <a:r>
              <a:rPr lang="fr-FR" sz="2000" dirty="0" smtClean="0"/>
              <a:t>Sur l’animation auprès des personnes âgées</a:t>
            </a:r>
          </a:p>
          <a:p>
            <a:pPr marL="0" indent="0">
              <a:buNone/>
            </a:pPr>
            <a:r>
              <a:rPr lang="fr-FR" sz="1900" dirty="0"/>
              <a:t>Lacombe, N., </a:t>
            </a:r>
            <a:r>
              <a:rPr lang="fr-FR" sz="1900" dirty="0" err="1"/>
              <a:t>Vachée</a:t>
            </a:r>
            <a:r>
              <a:rPr lang="fr-FR" sz="1900" dirty="0"/>
              <a:t>, C., &amp; </a:t>
            </a:r>
            <a:r>
              <a:rPr lang="fr-FR" sz="1900" dirty="0" err="1"/>
              <a:t>Dansac</a:t>
            </a:r>
            <a:r>
              <a:rPr lang="fr-FR" sz="1900" dirty="0"/>
              <a:t>, C. (2017). Enjeux du bénévolat pour l’animation professionnelle : Quelques pistes de réflexion tirées d’un projet en EHPAD. In F. </a:t>
            </a:r>
            <a:r>
              <a:rPr lang="fr-FR" sz="1900" dirty="0" err="1"/>
              <a:t>Zerillo</a:t>
            </a:r>
            <a:r>
              <a:rPr lang="fr-FR" sz="1900" dirty="0"/>
              <a:t> (Éd.), </a:t>
            </a:r>
            <a:r>
              <a:rPr lang="fr-FR" sz="1900" i="1" dirty="0"/>
              <a:t>Le vieillissement de la population, quels enjeux pour l’animation socioculturelle ?</a:t>
            </a:r>
            <a:r>
              <a:rPr lang="fr-FR" sz="1900" dirty="0"/>
              <a:t> (p. 187‑210). Bordeaux, France: Carrières Sociales </a:t>
            </a:r>
            <a:r>
              <a:rPr lang="fr-FR" sz="1900" dirty="0" err="1"/>
              <a:t>Editions</a:t>
            </a:r>
            <a:r>
              <a:rPr lang="fr-FR" sz="1900" dirty="0" smtClean="0"/>
              <a:t>.</a:t>
            </a:r>
          </a:p>
          <a:p>
            <a:r>
              <a:rPr lang="fr-FR" sz="2000" dirty="0" smtClean="0"/>
              <a:t>Sur l’intervention jeunesse</a:t>
            </a:r>
          </a:p>
          <a:p>
            <a:pPr marL="0" indent="0">
              <a:buNone/>
            </a:pPr>
            <a:r>
              <a:rPr lang="fr-FR" sz="1900" dirty="0" err="1"/>
              <a:t>Virgos</a:t>
            </a:r>
            <a:r>
              <a:rPr lang="fr-FR" sz="1900" dirty="0"/>
              <a:t>, J. (2015). </a:t>
            </a:r>
            <a:r>
              <a:rPr lang="fr-FR" sz="1900" i="1" dirty="0"/>
              <a:t>Pratiques et représentations professionnelles des intervenants jeunesse à Toulouse</a:t>
            </a:r>
            <a:r>
              <a:rPr lang="fr-FR" sz="1900" dirty="0"/>
              <a:t> [Mémoire de master 2 Politiques Enfance Jeunesse (non publié)]. Toulouse: Université Toulouse2 Jean Jaurès</a:t>
            </a:r>
            <a:r>
              <a:rPr lang="fr-FR" sz="1900" dirty="0" smtClean="0"/>
              <a:t>.</a:t>
            </a:r>
            <a:endParaRPr lang="fr-FR" sz="1900" dirty="0" smtClean="0"/>
          </a:p>
          <a:p>
            <a:pPr marL="0" indent="0">
              <a:buNone/>
            </a:pPr>
            <a:r>
              <a:rPr lang="fr-FR" sz="1900" dirty="0" err="1" smtClean="0"/>
              <a:t>Virgos</a:t>
            </a:r>
            <a:r>
              <a:rPr lang="fr-FR" sz="1900" dirty="0"/>
              <a:t>, J., </a:t>
            </a:r>
            <a:r>
              <a:rPr lang="fr-FR" sz="1900" dirty="0" err="1"/>
              <a:t>Dansac</a:t>
            </a:r>
            <a:r>
              <a:rPr lang="fr-FR" sz="1900" dirty="0"/>
              <a:t>, C., &amp; </a:t>
            </a:r>
            <a:r>
              <a:rPr lang="fr-FR" sz="1900" dirty="0" err="1"/>
              <a:t>Vachée</a:t>
            </a:r>
            <a:r>
              <a:rPr lang="fr-FR" sz="1900" dirty="0"/>
              <a:t>, C. (2017, janvier). </a:t>
            </a:r>
            <a:r>
              <a:rPr lang="fr-FR" sz="1900" i="1" dirty="0"/>
              <a:t>Créer du lien pour émanciper—Quand la fonction de facilitation devient un marqueur identitaire pour les animateurs</a:t>
            </a:r>
            <a:r>
              <a:rPr lang="fr-FR" sz="1900" dirty="0"/>
              <a:t>. Présenté à L’animation socioculturelle : quels rapports à la médiation </a:t>
            </a:r>
            <a:r>
              <a:rPr lang="fr-FR" sz="1900" dirty="0" smtClean="0"/>
              <a:t>? </a:t>
            </a:r>
            <a:r>
              <a:rPr lang="fr-FR" sz="1900" dirty="0"/>
              <a:t>Bordeaux, France. Consulté à l’adresse </a:t>
            </a:r>
            <a:r>
              <a:rPr lang="fr-FR" sz="1900" dirty="0">
                <a:solidFill>
                  <a:srgbClr val="C00000"/>
                </a:solidFill>
              </a:rPr>
              <a:t>https://hal.archives-ouvertes.fr/hal-01520279</a:t>
            </a:r>
          </a:p>
          <a:p>
            <a:pPr marL="0" indent="0">
              <a:buNone/>
            </a:pPr>
            <a:r>
              <a:rPr lang="fr-FR" sz="1900" dirty="0" err="1"/>
              <a:t>Dansac</a:t>
            </a:r>
            <a:r>
              <a:rPr lang="fr-FR" sz="1900" dirty="0"/>
              <a:t>, C., </a:t>
            </a:r>
            <a:r>
              <a:rPr lang="fr-FR" sz="1900" dirty="0" err="1"/>
              <a:t>Vachée</a:t>
            </a:r>
            <a:r>
              <a:rPr lang="fr-FR" sz="1900" dirty="0"/>
              <a:t>, C., &amp; </a:t>
            </a:r>
            <a:r>
              <a:rPr lang="fr-FR" sz="1900" dirty="0" err="1"/>
              <a:t>Virgos</a:t>
            </a:r>
            <a:r>
              <a:rPr lang="fr-FR" sz="1900" dirty="0"/>
              <a:t>, J. (2017, octobre). </a:t>
            </a:r>
            <a:r>
              <a:rPr lang="fr-FR" sz="1900" i="1" dirty="0"/>
              <a:t>Le </a:t>
            </a:r>
            <a:r>
              <a:rPr lang="fr-FR" sz="1900" i="1" dirty="0" err="1"/>
              <a:t>youth</a:t>
            </a:r>
            <a:r>
              <a:rPr lang="fr-FR" sz="1900" i="1" dirty="0"/>
              <a:t> </a:t>
            </a:r>
            <a:r>
              <a:rPr lang="fr-FR" sz="1900" i="1" dirty="0" err="1"/>
              <a:t>work</a:t>
            </a:r>
            <a:r>
              <a:rPr lang="fr-FR" sz="1900" i="1" dirty="0"/>
              <a:t> met-il à mal l’identité des animateurs vis-à-vis des autres intervenants jeunesse ?</a:t>
            </a:r>
            <a:r>
              <a:rPr lang="fr-FR" sz="1900" dirty="0"/>
              <a:t> Communication orale présenté à L’animation « contre » le travail social et l’intervention sociale ?, Créteil, France</a:t>
            </a:r>
            <a:r>
              <a:rPr lang="fr-FR" sz="1900" dirty="0" smtClean="0"/>
              <a:t>.</a:t>
            </a:r>
          </a:p>
          <a:p>
            <a:r>
              <a:rPr lang="fr-FR" sz="2000" dirty="0" smtClean="0"/>
              <a:t>Sur l’évaluation transformative</a:t>
            </a:r>
          </a:p>
          <a:p>
            <a:pPr marL="0" indent="0">
              <a:buNone/>
            </a:pPr>
            <a:r>
              <a:rPr lang="fr-FR" sz="1900" dirty="0" err="1"/>
              <a:t>Dansac</a:t>
            </a:r>
            <a:r>
              <a:rPr lang="fr-FR" sz="1900" dirty="0"/>
              <a:t>, C., &amp; </a:t>
            </a:r>
            <a:r>
              <a:rPr lang="fr-FR" sz="1900" dirty="0" err="1"/>
              <a:t>Carletti</a:t>
            </a:r>
            <a:r>
              <a:rPr lang="fr-FR" sz="1900" dirty="0"/>
              <a:t>, M. (2018). </a:t>
            </a:r>
            <a:r>
              <a:rPr lang="fr-FR" sz="1900" i="1" dirty="0"/>
              <a:t>Évaluation Transformative des Effets du Travail de Jeunesse—Une étude d’impact dans cinq pays européens</a:t>
            </a:r>
            <a:r>
              <a:rPr lang="fr-FR" sz="1900" dirty="0"/>
              <a:t> [</a:t>
            </a:r>
            <a:r>
              <a:rPr lang="fr-FR" sz="1900" dirty="0" err="1"/>
              <a:t>Research</a:t>
            </a:r>
            <a:r>
              <a:rPr lang="fr-FR" sz="1900" dirty="0"/>
              <a:t> Report]. Consulté à l’adresse </a:t>
            </a:r>
            <a:r>
              <a:rPr lang="fr-FR" sz="1900" dirty="0" err="1"/>
              <a:t>LRPMip</a:t>
            </a:r>
            <a:r>
              <a:rPr lang="fr-FR" sz="1900" dirty="0"/>
              <a:t> / IUT de Figeac / Université Toulouse 2 le Mirail </a:t>
            </a:r>
            <a:r>
              <a:rPr lang="fr-FR" sz="1900" dirty="0" err="1"/>
              <a:t>website</a:t>
            </a:r>
            <a:r>
              <a:rPr lang="fr-FR" sz="1900" dirty="0"/>
              <a:t>: </a:t>
            </a:r>
            <a:r>
              <a:rPr lang="fr-FR" sz="1900" dirty="0">
                <a:solidFill>
                  <a:srgbClr val="C00000"/>
                </a:solidFill>
              </a:rPr>
              <a:t>https://hal.archives-ouvertes.fr/hal-01998457</a:t>
            </a:r>
          </a:p>
          <a:p>
            <a:pPr marL="0" indent="0">
              <a:buNone/>
            </a:pPr>
            <a:r>
              <a:rPr lang="fr-FR" sz="1800" dirty="0" smtClean="0"/>
              <a:t>(voir aussi diaporama atelier 5 du 4 novembre)</a:t>
            </a:r>
          </a:p>
        </p:txBody>
      </p:sp>
      <p:sp>
        <p:nvSpPr>
          <p:cNvPr id="4" name="Espace réservé du numéro de diapositive 3"/>
          <p:cNvSpPr>
            <a:spLocks noGrp="1"/>
          </p:cNvSpPr>
          <p:nvPr>
            <p:ph type="sldNum" sz="quarter" idx="12"/>
          </p:nvPr>
        </p:nvSpPr>
        <p:spPr/>
        <p:txBody>
          <a:bodyPr/>
          <a:lstStyle/>
          <a:p>
            <a:fld id="{4AD5E3BD-68E5-4E64-9481-139643DA42F2}" type="slidenum">
              <a:rPr lang="fr-FR" b="1" smtClean="0"/>
              <a:t>21</a:t>
            </a:fld>
            <a:endParaRPr lang="fr-FR" b="1" dirty="0"/>
          </a:p>
        </p:txBody>
      </p:sp>
      <p:pic>
        <p:nvPicPr>
          <p:cNvPr id="5" name="Picture 3" descr="logoLRPMip"/>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25" y="0"/>
            <a:ext cx="837530" cy="1151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20998" y="-7960"/>
            <a:ext cx="1823004" cy="11591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Espace réservé du pied de page 1"/>
          <p:cNvSpPr>
            <a:spLocks noGrp="1"/>
          </p:cNvSpPr>
          <p:nvPr>
            <p:ph type="ftr" sz="quarter" idx="11"/>
          </p:nvPr>
        </p:nvSpPr>
        <p:spPr>
          <a:xfrm>
            <a:off x="643976" y="6334819"/>
            <a:ext cx="8026140" cy="457200"/>
          </a:xfrm>
        </p:spPr>
        <p:txBody>
          <a:bodyPr anchor="b"/>
          <a:lstStyle/>
          <a:p>
            <a:pPr>
              <a:defRPr/>
            </a:pPr>
            <a:r>
              <a:rPr lang="fr-FR" dirty="0" smtClean="0"/>
              <a:t>IX </a:t>
            </a:r>
            <a:r>
              <a:rPr lang="fr-FR" dirty="0" err="1" smtClean="0"/>
              <a:t>ème</a:t>
            </a:r>
            <a:r>
              <a:rPr lang="fr-FR" dirty="0" smtClean="0"/>
              <a:t> Colloque du Réseau International de l’Animation, Lausanne, 4-6 novembre 2019</a:t>
            </a:r>
            <a:endParaRPr lang="fr-FR" dirty="0"/>
          </a:p>
        </p:txBody>
      </p:sp>
    </p:spTree>
    <p:extLst>
      <p:ext uri="{BB962C8B-B14F-4D97-AF65-F5344CB8AC3E}">
        <p14:creationId xmlns:p14="http://schemas.microsoft.com/office/powerpoint/2010/main" val="20009457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8905" y="8235"/>
            <a:ext cx="6623416" cy="1143000"/>
          </a:xfrm>
        </p:spPr>
        <p:txBody>
          <a:bodyPr/>
          <a:lstStyle/>
          <a:p>
            <a:r>
              <a:rPr lang="fr-FR" sz="4000" b="1" dirty="0" smtClean="0"/>
              <a:t>Une différence </a:t>
            </a:r>
            <a:r>
              <a:rPr lang="fr-FR" sz="4000" b="1" dirty="0" err="1" smtClean="0"/>
              <a:t>genrée</a:t>
            </a:r>
            <a:r>
              <a:rPr lang="fr-FR" sz="4000" b="1" dirty="0" smtClean="0"/>
              <a:t> ?</a:t>
            </a:r>
            <a:endParaRPr lang="fr-FR" sz="4000" b="1" dirty="0"/>
          </a:p>
        </p:txBody>
      </p:sp>
      <p:sp>
        <p:nvSpPr>
          <p:cNvPr id="4" name="Espace réservé du numéro de diapositive 3"/>
          <p:cNvSpPr>
            <a:spLocks noGrp="1"/>
          </p:cNvSpPr>
          <p:nvPr>
            <p:ph type="sldNum" sz="quarter" idx="12"/>
          </p:nvPr>
        </p:nvSpPr>
        <p:spPr/>
        <p:txBody>
          <a:bodyPr/>
          <a:lstStyle/>
          <a:p>
            <a:fld id="{4AD5E3BD-68E5-4E64-9481-139643DA42F2}" type="slidenum">
              <a:rPr lang="fr-FR" b="1" smtClean="0">
                <a:solidFill>
                  <a:srgbClr val="000000"/>
                </a:solidFill>
              </a:rPr>
              <a:pPr/>
              <a:t>22</a:t>
            </a:fld>
            <a:endParaRPr lang="fr-FR" b="1" dirty="0">
              <a:solidFill>
                <a:srgbClr val="000000"/>
              </a:solidFill>
            </a:endParaRPr>
          </a:p>
        </p:txBody>
      </p:sp>
      <p:pic>
        <p:nvPicPr>
          <p:cNvPr id="5" name="Picture 3" descr="logoLRPMip"/>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25" y="0"/>
            <a:ext cx="837530" cy="1151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Tableau 5"/>
          <p:cNvGraphicFramePr>
            <a:graphicFrameLocks noGrp="1"/>
          </p:cNvGraphicFramePr>
          <p:nvPr>
            <p:extLst/>
          </p:nvPr>
        </p:nvGraphicFramePr>
        <p:xfrm>
          <a:off x="806864" y="4690375"/>
          <a:ext cx="7906277" cy="1556538"/>
        </p:xfrm>
        <a:graphic>
          <a:graphicData uri="http://schemas.openxmlformats.org/drawingml/2006/table">
            <a:tbl>
              <a:tblPr>
                <a:tableStyleId>{5C22544A-7EE6-4342-B048-85BDC9FD1C3A}</a:tableStyleId>
              </a:tblPr>
              <a:tblGrid>
                <a:gridCol w="1771007"/>
                <a:gridCol w="1022545"/>
                <a:gridCol w="1022545"/>
                <a:gridCol w="1022545"/>
                <a:gridCol w="1022545"/>
                <a:gridCol w="1022545"/>
                <a:gridCol w="1022545"/>
              </a:tblGrid>
              <a:tr h="325378">
                <a:tc>
                  <a:txBody>
                    <a:bodyPr/>
                    <a:lstStyle/>
                    <a:p>
                      <a:pPr algn="r" fontAlgn="b"/>
                      <a:endParaRPr lang="fr-FR" sz="1100" b="0" i="0" u="none" strike="noStrike">
                        <a:solidFill>
                          <a:srgbClr val="000000"/>
                        </a:solidFill>
                        <a:effectLst/>
                        <a:latin typeface="Calibri" panose="020F0502020204030204" pitchFamily="34" charset="0"/>
                      </a:endParaRPr>
                    </a:p>
                  </a:txBody>
                  <a:tcPr marL="6350" marR="6350" marT="6350" marB="0" anchor="b"/>
                </a:tc>
                <a:tc gridSpan="6">
                  <a:txBody>
                    <a:bodyPr/>
                    <a:lstStyle/>
                    <a:p>
                      <a:pPr algn="ctr" fontAlgn="b"/>
                      <a:r>
                        <a:rPr lang="fr-FR" sz="1600" u="none" strike="noStrike" dirty="0">
                          <a:effectLst/>
                        </a:rPr>
                        <a:t>Fréquences relatives (par discours) des assertions pour chaque posture</a:t>
                      </a:r>
                      <a:endParaRPr lang="fr-FR" sz="1600" b="0" i="0" u="none" strike="noStrike" dirty="0">
                        <a:solidFill>
                          <a:srgbClr val="000000"/>
                        </a:solidFill>
                        <a:effectLst/>
                        <a:latin typeface="Calibri" panose="020F0502020204030204" pitchFamily="34" charset="0"/>
                      </a:endParaRPr>
                    </a:p>
                  </a:txBody>
                  <a:tcPr marL="6350" marR="6350" marT="6350" marB="0" anchor="b"/>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255026">
                <a:tc>
                  <a:txBody>
                    <a:bodyPr/>
                    <a:lstStyle/>
                    <a:p>
                      <a:pPr algn="r" fontAlgn="b"/>
                      <a:endParaRPr lang="fr-FR"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fr-FR" sz="1100" u="none" strike="noStrike">
                          <a:effectLst/>
                        </a:rPr>
                        <a:t>Militant</a:t>
                      </a:r>
                      <a:endParaRPr lang="fr-FR"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fr-FR" sz="1100" u="none" strike="noStrike">
                          <a:effectLst/>
                        </a:rPr>
                        <a:t>Médiateur</a:t>
                      </a:r>
                      <a:endParaRPr lang="fr-FR"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fr-FR" sz="1100" u="none" strike="noStrike">
                          <a:effectLst/>
                        </a:rPr>
                        <a:t>Clinicien</a:t>
                      </a:r>
                      <a:endParaRPr lang="fr-FR"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fr-FR" sz="1100" u="none" strike="noStrike">
                          <a:effectLst/>
                        </a:rPr>
                        <a:t>Technicien</a:t>
                      </a:r>
                      <a:endParaRPr lang="fr-FR"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fr-FR" sz="1100" u="none" strike="noStrike">
                          <a:effectLst/>
                        </a:rPr>
                        <a:t>Pédagogue</a:t>
                      </a:r>
                      <a:endParaRPr lang="fr-FR"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fr-FR" sz="1100" u="none" strike="noStrike">
                          <a:effectLst/>
                        </a:rPr>
                        <a:t>Récréologue</a:t>
                      </a:r>
                      <a:endParaRPr lang="fr-FR" sz="1100" b="0" i="0" u="none" strike="noStrike">
                        <a:solidFill>
                          <a:srgbClr val="000000"/>
                        </a:solidFill>
                        <a:effectLst/>
                        <a:latin typeface="Calibri" panose="020F0502020204030204" pitchFamily="34" charset="0"/>
                      </a:endParaRPr>
                    </a:p>
                  </a:txBody>
                  <a:tcPr marL="6350" marR="6350" marT="6350" marB="0" anchor="b"/>
                </a:tc>
              </a:tr>
              <a:tr h="325378">
                <a:tc>
                  <a:txBody>
                    <a:bodyPr/>
                    <a:lstStyle/>
                    <a:p>
                      <a:pPr algn="r" fontAlgn="b"/>
                      <a:r>
                        <a:rPr lang="fr-FR" sz="1100" u="none" strike="noStrike">
                          <a:effectLst/>
                        </a:rPr>
                        <a:t>femmes (n=21)</a:t>
                      </a:r>
                      <a:endParaRPr lang="fr-FR"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fr-FR" sz="1800" u="none" strike="noStrike" dirty="0">
                          <a:effectLst/>
                        </a:rPr>
                        <a:t>10%</a:t>
                      </a:r>
                      <a:endParaRPr lang="fr-FR" sz="18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fr-FR" sz="1800" u="none" strike="noStrike">
                          <a:effectLst/>
                        </a:rPr>
                        <a:t>29%</a:t>
                      </a:r>
                      <a:endParaRPr lang="fr-FR" sz="18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fr-FR" sz="1800" u="none" strike="noStrike">
                          <a:effectLst/>
                        </a:rPr>
                        <a:t>10%</a:t>
                      </a:r>
                      <a:endParaRPr lang="fr-FR" sz="18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fr-FR" sz="1800" u="none" strike="noStrike">
                          <a:effectLst/>
                        </a:rPr>
                        <a:t>19%</a:t>
                      </a:r>
                      <a:endParaRPr lang="fr-FR" sz="18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fr-FR" sz="1800" u="none" strike="noStrike">
                          <a:effectLst/>
                        </a:rPr>
                        <a:t>21%</a:t>
                      </a:r>
                      <a:endParaRPr lang="fr-FR" sz="18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fr-FR" sz="1800" u="none" strike="noStrike">
                          <a:effectLst/>
                        </a:rPr>
                        <a:t>11%</a:t>
                      </a:r>
                      <a:endParaRPr lang="fr-FR" sz="1800" b="0" i="0" u="none" strike="noStrike">
                        <a:solidFill>
                          <a:srgbClr val="000000"/>
                        </a:solidFill>
                        <a:effectLst/>
                        <a:latin typeface="Calibri" panose="020F0502020204030204" pitchFamily="34" charset="0"/>
                      </a:endParaRPr>
                    </a:p>
                  </a:txBody>
                  <a:tcPr marL="6350" marR="6350" marT="6350" marB="0" anchor="b"/>
                </a:tc>
              </a:tr>
              <a:tr h="325378">
                <a:tc>
                  <a:txBody>
                    <a:bodyPr/>
                    <a:lstStyle/>
                    <a:p>
                      <a:pPr algn="r" fontAlgn="b"/>
                      <a:r>
                        <a:rPr lang="fr-FR" sz="1100" u="none" strike="noStrike">
                          <a:effectLst/>
                        </a:rPr>
                        <a:t>hommes (n=9)</a:t>
                      </a:r>
                      <a:endParaRPr lang="fr-FR"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fr-FR" sz="1800" u="none" strike="noStrike" dirty="0">
                          <a:effectLst/>
                        </a:rPr>
                        <a:t>21%</a:t>
                      </a:r>
                      <a:endParaRPr lang="fr-FR" sz="18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fr-FR" sz="1800" u="none" strike="noStrike" dirty="0">
                          <a:effectLst/>
                        </a:rPr>
                        <a:t>17%</a:t>
                      </a:r>
                      <a:endParaRPr lang="fr-FR" sz="18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fr-FR" sz="1800" u="none" strike="noStrike" dirty="0">
                          <a:effectLst/>
                        </a:rPr>
                        <a:t>8%</a:t>
                      </a:r>
                      <a:endParaRPr lang="fr-FR" sz="18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fr-FR" sz="1800" u="none" strike="noStrike">
                          <a:effectLst/>
                        </a:rPr>
                        <a:t>20%</a:t>
                      </a:r>
                      <a:endParaRPr lang="fr-FR" sz="18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fr-FR" sz="1800" u="none" strike="noStrike">
                          <a:effectLst/>
                        </a:rPr>
                        <a:t>27%</a:t>
                      </a:r>
                      <a:endParaRPr lang="fr-FR" sz="18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fr-FR" sz="1800" u="none" strike="noStrike">
                          <a:effectLst/>
                        </a:rPr>
                        <a:t>7%</a:t>
                      </a:r>
                      <a:endParaRPr lang="fr-FR" sz="1800" b="0" i="0" u="none" strike="noStrike">
                        <a:solidFill>
                          <a:srgbClr val="000000"/>
                        </a:solidFill>
                        <a:effectLst/>
                        <a:latin typeface="Calibri" panose="020F0502020204030204" pitchFamily="34" charset="0"/>
                      </a:endParaRPr>
                    </a:p>
                  </a:txBody>
                  <a:tcPr marL="6350" marR="6350" marT="6350" marB="0" anchor="b"/>
                </a:tc>
              </a:tr>
              <a:tr h="325378">
                <a:tc>
                  <a:txBody>
                    <a:bodyPr/>
                    <a:lstStyle/>
                    <a:p>
                      <a:pPr algn="r" fontAlgn="b"/>
                      <a:r>
                        <a:rPr lang="fr-FR" sz="1100" u="none" strike="noStrike">
                          <a:effectLst/>
                        </a:rPr>
                        <a:t>groupe (n=30)</a:t>
                      </a:r>
                      <a:endParaRPr lang="fr-FR" sz="11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fr-FR" sz="1800" u="none" strike="noStrike">
                          <a:effectLst/>
                        </a:rPr>
                        <a:t>14%</a:t>
                      </a:r>
                      <a:endParaRPr lang="fr-FR" sz="18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fr-FR" sz="1800" u="none" strike="noStrike" dirty="0">
                          <a:effectLst/>
                        </a:rPr>
                        <a:t>25%</a:t>
                      </a:r>
                      <a:endParaRPr lang="fr-FR" sz="18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fr-FR" sz="1800" u="none" strike="noStrike" dirty="0">
                          <a:effectLst/>
                        </a:rPr>
                        <a:t>9%</a:t>
                      </a:r>
                      <a:endParaRPr lang="fr-FR" sz="18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fr-FR" sz="1800" u="none" strike="noStrike" dirty="0">
                          <a:effectLst/>
                        </a:rPr>
                        <a:t>19%</a:t>
                      </a:r>
                      <a:endParaRPr lang="fr-FR" sz="18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fr-FR" sz="1800" u="none" strike="noStrike" dirty="0">
                          <a:effectLst/>
                        </a:rPr>
                        <a:t>23%</a:t>
                      </a:r>
                      <a:endParaRPr lang="fr-FR" sz="18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fr-FR" sz="1800" u="none" strike="noStrike" dirty="0">
                          <a:effectLst/>
                        </a:rPr>
                        <a:t>10%</a:t>
                      </a:r>
                      <a:endParaRPr lang="fr-FR" sz="1800" b="0" i="0" u="none" strike="noStrike" dirty="0">
                        <a:solidFill>
                          <a:srgbClr val="000000"/>
                        </a:solidFill>
                        <a:effectLst/>
                        <a:latin typeface="Calibri" panose="020F0502020204030204" pitchFamily="34" charset="0"/>
                      </a:endParaRPr>
                    </a:p>
                  </a:txBody>
                  <a:tcPr marL="6350" marR="6350" marT="6350" marB="0" anchor="b"/>
                </a:tc>
              </a:tr>
            </a:tbl>
          </a:graphicData>
        </a:graphic>
      </p:graphicFrame>
      <p:grpSp>
        <p:nvGrpSpPr>
          <p:cNvPr id="58" name="Groupe 57"/>
          <p:cNvGrpSpPr/>
          <p:nvPr/>
        </p:nvGrpSpPr>
        <p:grpSpPr>
          <a:xfrm>
            <a:off x="971600" y="1069080"/>
            <a:ext cx="3672408" cy="3600400"/>
            <a:chOff x="971600" y="1069080"/>
            <a:chExt cx="3672408" cy="3600400"/>
          </a:xfrm>
        </p:grpSpPr>
        <p:pic>
          <p:nvPicPr>
            <p:cNvPr id="11"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16881" t="10939" r="16891" b="2490"/>
            <a:stretch/>
          </p:blipFill>
          <p:spPr bwMode="auto">
            <a:xfrm>
              <a:off x="971600" y="1069080"/>
              <a:ext cx="3672408" cy="36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35" name="Groupe 34"/>
            <p:cNvGrpSpPr/>
            <p:nvPr/>
          </p:nvGrpSpPr>
          <p:grpSpPr>
            <a:xfrm>
              <a:off x="1835696" y="2420888"/>
              <a:ext cx="2304917" cy="1224136"/>
              <a:chOff x="1835696" y="2420888"/>
              <a:chExt cx="2304917" cy="1224136"/>
            </a:xfrm>
          </p:grpSpPr>
          <p:cxnSp>
            <p:nvCxnSpPr>
              <p:cNvPr id="18" name="Connecteur droit 17"/>
              <p:cNvCxnSpPr/>
              <p:nvPr/>
            </p:nvCxnSpPr>
            <p:spPr bwMode="auto">
              <a:xfrm>
                <a:off x="2807804" y="2420888"/>
                <a:ext cx="1332809" cy="72008"/>
              </a:xfrm>
              <a:prstGeom prst="line">
                <a:avLst/>
              </a:pr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Connecteur droit 22"/>
              <p:cNvCxnSpPr/>
              <p:nvPr/>
            </p:nvCxnSpPr>
            <p:spPr bwMode="auto">
              <a:xfrm flipV="1">
                <a:off x="3131840" y="2492896"/>
                <a:ext cx="959537" cy="792088"/>
              </a:xfrm>
              <a:prstGeom prst="line">
                <a:avLst/>
              </a:pr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Connecteur droit 24"/>
              <p:cNvCxnSpPr/>
              <p:nvPr/>
            </p:nvCxnSpPr>
            <p:spPr bwMode="auto">
              <a:xfrm flipV="1">
                <a:off x="2267744" y="3284984"/>
                <a:ext cx="849795" cy="360040"/>
              </a:xfrm>
              <a:prstGeom prst="line">
                <a:avLst/>
              </a:pr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Connecteur droit 26"/>
              <p:cNvCxnSpPr/>
              <p:nvPr/>
            </p:nvCxnSpPr>
            <p:spPr bwMode="auto">
              <a:xfrm flipH="1" flipV="1">
                <a:off x="1835696" y="2560765"/>
                <a:ext cx="417747" cy="1084259"/>
              </a:xfrm>
              <a:prstGeom prst="line">
                <a:avLst/>
              </a:pr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Connecteur droit 30"/>
              <p:cNvCxnSpPr/>
              <p:nvPr/>
            </p:nvCxnSpPr>
            <p:spPr bwMode="auto">
              <a:xfrm flipH="1">
                <a:off x="1868208" y="2420888"/>
                <a:ext cx="939597" cy="162635"/>
              </a:xfrm>
              <a:prstGeom prst="line">
                <a:avLst/>
              </a:pr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cxnSp>
        <p:nvCxnSpPr>
          <p:cNvPr id="37" name="Connecteur droit 36"/>
          <p:cNvCxnSpPr/>
          <p:nvPr/>
        </p:nvCxnSpPr>
        <p:spPr bwMode="auto">
          <a:xfrm>
            <a:off x="6645422" y="1916832"/>
            <a:ext cx="806898" cy="720080"/>
          </a:xfrm>
          <a:prstGeom prst="line">
            <a:avLst/>
          </a:pr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Connecteur droit 37"/>
          <p:cNvCxnSpPr/>
          <p:nvPr/>
        </p:nvCxnSpPr>
        <p:spPr bwMode="auto">
          <a:xfrm flipV="1">
            <a:off x="6876256" y="2636912"/>
            <a:ext cx="576064" cy="576064"/>
          </a:xfrm>
          <a:prstGeom prst="line">
            <a:avLst/>
          </a:pr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Connecteur droit 40"/>
          <p:cNvCxnSpPr/>
          <p:nvPr/>
        </p:nvCxnSpPr>
        <p:spPr bwMode="auto">
          <a:xfrm flipH="1">
            <a:off x="6084169" y="3212976"/>
            <a:ext cx="792087" cy="486268"/>
          </a:xfrm>
          <a:prstGeom prst="line">
            <a:avLst/>
          </a:pr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Connecteur droit 49"/>
          <p:cNvCxnSpPr/>
          <p:nvPr/>
        </p:nvCxnSpPr>
        <p:spPr bwMode="auto">
          <a:xfrm flipV="1">
            <a:off x="5436095" y="1916833"/>
            <a:ext cx="1274952" cy="624638"/>
          </a:xfrm>
          <a:prstGeom prst="line">
            <a:avLst/>
          </a:pr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7" name="Groupe 56"/>
          <p:cNvGrpSpPr/>
          <p:nvPr/>
        </p:nvGrpSpPr>
        <p:grpSpPr>
          <a:xfrm>
            <a:off x="4809218" y="1070567"/>
            <a:ext cx="3672408" cy="3600400"/>
            <a:chOff x="4809218" y="1070567"/>
            <a:chExt cx="3672408" cy="3600400"/>
          </a:xfrm>
        </p:grpSpPr>
        <p:pic>
          <p:nvPicPr>
            <p:cNvPr id="16"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16881" t="10939" r="16891" b="2490"/>
            <a:stretch/>
          </p:blipFill>
          <p:spPr bwMode="auto">
            <a:xfrm>
              <a:off x="4809218" y="1070567"/>
              <a:ext cx="3672408" cy="36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45" name="Connecteur droit 44"/>
            <p:cNvCxnSpPr/>
            <p:nvPr/>
          </p:nvCxnSpPr>
          <p:spPr bwMode="auto">
            <a:xfrm>
              <a:off x="5436096" y="2502205"/>
              <a:ext cx="648073" cy="1197039"/>
            </a:xfrm>
            <a:prstGeom prst="line">
              <a:avLst/>
            </a:pr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Connecteur droit 52"/>
            <p:cNvCxnSpPr/>
            <p:nvPr/>
          </p:nvCxnSpPr>
          <p:spPr bwMode="auto">
            <a:xfrm>
              <a:off x="6645422" y="1929614"/>
              <a:ext cx="806898" cy="720080"/>
            </a:xfrm>
            <a:prstGeom prst="line">
              <a:avLst/>
            </a:pr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Connecteur droit 53"/>
            <p:cNvCxnSpPr/>
            <p:nvPr/>
          </p:nvCxnSpPr>
          <p:spPr bwMode="auto">
            <a:xfrm flipV="1">
              <a:off x="6876256" y="2649694"/>
              <a:ext cx="576064" cy="576064"/>
            </a:xfrm>
            <a:prstGeom prst="line">
              <a:avLst/>
            </a:pr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Connecteur droit 54"/>
            <p:cNvCxnSpPr/>
            <p:nvPr/>
          </p:nvCxnSpPr>
          <p:spPr bwMode="auto">
            <a:xfrm flipH="1">
              <a:off x="6084169" y="3225758"/>
              <a:ext cx="792087" cy="486268"/>
            </a:xfrm>
            <a:prstGeom prst="line">
              <a:avLst/>
            </a:pr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Connecteur droit 55"/>
            <p:cNvCxnSpPr/>
            <p:nvPr/>
          </p:nvCxnSpPr>
          <p:spPr bwMode="auto">
            <a:xfrm flipV="1">
              <a:off x="5436095" y="1929615"/>
              <a:ext cx="1274952" cy="624638"/>
            </a:xfrm>
            <a:prstGeom prst="line">
              <a:avLst/>
            </a:pr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pic>
        <p:nvPicPr>
          <p:cNvPr id="2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20998" y="-7960"/>
            <a:ext cx="1823004" cy="11591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9" name="Espace réservé du pied de page 1"/>
          <p:cNvSpPr>
            <a:spLocks noGrp="1"/>
          </p:cNvSpPr>
          <p:nvPr>
            <p:ph type="ftr" sz="quarter" idx="11"/>
          </p:nvPr>
        </p:nvSpPr>
        <p:spPr>
          <a:xfrm>
            <a:off x="643976" y="6334819"/>
            <a:ext cx="8026140" cy="457200"/>
          </a:xfrm>
        </p:spPr>
        <p:txBody>
          <a:bodyPr anchor="b"/>
          <a:lstStyle/>
          <a:p>
            <a:pPr>
              <a:defRPr/>
            </a:pPr>
            <a:r>
              <a:rPr lang="fr-FR" dirty="0" smtClean="0"/>
              <a:t>IX </a:t>
            </a:r>
            <a:r>
              <a:rPr lang="fr-FR" dirty="0" err="1" smtClean="0"/>
              <a:t>ème</a:t>
            </a:r>
            <a:r>
              <a:rPr lang="fr-FR" dirty="0" smtClean="0"/>
              <a:t> Colloque du Réseau International de l’Animation, Lausanne, 4-6 novembre 2019</a:t>
            </a:r>
            <a:endParaRPr lang="fr-FR" dirty="0"/>
          </a:p>
        </p:txBody>
      </p:sp>
      <p:pic>
        <p:nvPicPr>
          <p:cNvPr id="7" name="Image 6"/>
          <p:cNvPicPr>
            <a:picLocks noChangeAspect="1"/>
          </p:cNvPicPr>
          <p:nvPr/>
        </p:nvPicPr>
        <p:blipFill rotWithShape="1">
          <a:blip r:embed="rId6" cstate="print">
            <a:extLst>
              <a:ext uri="{28A0092B-C50C-407E-A947-70E740481C1C}">
                <a14:useLocalDpi xmlns:a14="http://schemas.microsoft.com/office/drawing/2010/main" val="0"/>
              </a:ext>
            </a:extLst>
          </a:blip>
          <a:srcRect r="56834"/>
          <a:stretch/>
        </p:blipFill>
        <p:spPr>
          <a:xfrm>
            <a:off x="4146495" y="1206916"/>
            <a:ext cx="376702" cy="526251"/>
          </a:xfrm>
          <a:prstGeom prst="rect">
            <a:avLst/>
          </a:prstGeom>
        </p:spPr>
      </p:pic>
      <p:pic>
        <p:nvPicPr>
          <p:cNvPr id="10" name="Image 9"/>
          <p:cNvPicPr>
            <a:picLocks noChangeAspect="1"/>
          </p:cNvPicPr>
          <p:nvPr/>
        </p:nvPicPr>
        <p:blipFill rotWithShape="1">
          <a:blip r:embed="rId6" cstate="print">
            <a:extLst>
              <a:ext uri="{28A0092B-C50C-407E-A947-70E740481C1C}">
                <a14:useLocalDpi xmlns:a14="http://schemas.microsoft.com/office/drawing/2010/main" val="0"/>
              </a:ext>
            </a:extLst>
          </a:blip>
          <a:srcRect l="50000"/>
          <a:stretch/>
        </p:blipFill>
        <p:spPr>
          <a:xfrm>
            <a:off x="4932040" y="1196165"/>
            <a:ext cx="436339" cy="526251"/>
          </a:xfrm>
          <a:prstGeom prst="rect">
            <a:avLst/>
          </a:prstGeom>
        </p:spPr>
      </p:pic>
    </p:spTree>
    <p:extLst>
      <p:ext uri="{BB962C8B-B14F-4D97-AF65-F5344CB8AC3E}">
        <p14:creationId xmlns:p14="http://schemas.microsoft.com/office/powerpoint/2010/main" val="11095485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8904" y="8235"/>
            <a:ext cx="6623416" cy="1143000"/>
          </a:xfrm>
        </p:spPr>
        <p:txBody>
          <a:bodyPr/>
          <a:lstStyle/>
          <a:p>
            <a:r>
              <a:rPr lang="fr-FR" sz="4000" b="1" dirty="0" smtClean="0"/>
              <a:t>Le modèle MMCTP</a:t>
            </a:r>
            <a:endParaRPr lang="fr-FR" sz="4000" b="1" dirty="0"/>
          </a:p>
        </p:txBody>
      </p:sp>
      <p:sp>
        <p:nvSpPr>
          <p:cNvPr id="4" name="Espace réservé du numéro de diapositive 3"/>
          <p:cNvSpPr>
            <a:spLocks noGrp="1"/>
          </p:cNvSpPr>
          <p:nvPr>
            <p:ph type="sldNum" sz="quarter" idx="12"/>
          </p:nvPr>
        </p:nvSpPr>
        <p:spPr/>
        <p:txBody>
          <a:bodyPr/>
          <a:lstStyle/>
          <a:p>
            <a:fld id="{4AD5E3BD-68E5-4E64-9481-139643DA42F2}" type="slidenum">
              <a:rPr lang="fr-FR" b="1" smtClean="0"/>
              <a:t>3</a:t>
            </a:fld>
            <a:endParaRPr lang="fr-FR" b="1" dirty="0"/>
          </a:p>
        </p:txBody>
      </p:sp>
      <p:pic>
        <p:nvPicPr>
          <p:cNvPr id="5" name="Picture 3" descr="logoLRPMip"/>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25" y="0"/>
            <a:ext cx="837530" cy="1151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Espace réservé du pied de page 1"/>
          <p:cNvSpPr>
            <a:spLocks noGrp="1"/>
          </p:cNvSpPr>
          <p:nvPr>
            <p:ph type="ftr" sz="quarter" idx="11"/>
          </p:nvPr>
        </p:nvSpPr>
        <p:spPr>
          <a:xfrm>
            <a:off x="643976" y="6334819"/>
            <a:ext cx="8026140" cy="457200"/>
          </a:xfrm>
        </p:spPr>
        <p:txBody>
          <a:bodyPr anchor="b"/>
          <a:lstStyle/>
          <a:p>
            <a:pPr>
              <a:defRPr/>
            </a:pPr>
            <a:r>
              <a:rPr lang="fr-FR" dirty="0" smtClean="0"/>
              <a:t>IX </a:t>
            </a:r>
            <a:r>
              <a:rPr lang="fr-FR" dirty="0" err="1" smtClean="0"/>
              <a:t>ème</a:t>
            </a:r>
            <a:r>
              <a:rPr lang="fr-FR" dirty="0" smtClean="0"/>
              <a:t> Colloque du Réseau International de l’Animation, Lausanne, 4-6 novembre 2019</a:t>
            </a:r>
            <a:endParaRPr lang="fr-FR" dirty="0"/>
          </a:p>
        </p:txBody>
      </p:sp>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20998" y="-7960"/>
            <a:ext cx="1823004" cy="11591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Image 6"/>
          <p:cNvPicPr>
            <a:picLocks noChangeAspect="1"/>
          </p:cNvPicPr>
          <p:nvPr/>
        </p:nvPicPr>
        <p:blipFill rotWithShape="1">
          <a:blip r:embed="rId5">
            <a:extLst>
              <a:ext uri="{28A0092B-C50C-407E-A947-70E740481C1C}">
                <a14:useLocalDpi xmlns:a14="http://schemas.microsoft.com/office/drawing/2010/main" val="0"/>
              </a:ext>
            </a:extLst>
          </a:blip>
          <a:srcRect l="17713" t="11150" r="16926" b="4851"/>
          <a:stretch/>
        </p:blipFill>
        <p:spPr>
          <a:xfrm>
            <a:off x="1584328" y="1159470"/>
            <a:ext cx="5112568" cy="4927776"/>
          </a:xfrm>
          <a:prstGeom prst="rect">
            <a:avLst/>
          </a:prstGeom>
        </p:spPr>
      </p:pic>
      <p:sp>
        <p:nvSpPr>
          <p:cNvPr id="3" name="Triangle isocèle 2"/>
          <p:cNvSpPr/>
          <p:nvPr/>
        </p:nvSpPr>
        <p:spPr bwMode="auto">
          <a:xfrm rot="19912370">
            <a:off x="378163" y="635004"/>
            <a:ext cx="6611314" cy="4527273"/>
          </a:xfrm>
          <a:prstGeom prst="triangle">
            <a:avLst>
              <a:gd name="adj" fmla="val 69611"/>
            </a:avLst>
          </a:prstGeom>
          <a:noFill/>
          <a:ln w="762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973858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8904" y="8235"/>
            <a:ext cx="6983184" cy="1143000"/>
          </a:xfrm>
        </p:spPr>
        <p:txBody>
          <a:bodyPr/>
          <a:lstStyle/>
          <a:p>
            <a:r>
              <a:rPr lang="fr-FR" sz="4000" b="1" dirty="0" smtClean="0"/>
              <a:t>Quelques précisions</a:t>
            </a:r>
            <a:endParaRPr lang="fr-FR" sz="4000" b="1" dirty="0"/>
          </a:p>
        </p:txBody>
      </p:sp>
      <p:sp>
        <p:nvSpPr>
          <p:cNvPr id="3" name="Espace réservé du contenu 2"/>
          <p:cNvSpPr>
            <a:spLocks noGrp="1"/>
          </p:cNvSpPr>
          <p:nvPr>
            <p:ph idx="1"/>
          </p:nvPr>
        </p:nvSpPr>
        <p:spPr>
          <a:xfrm>
            <a:off x="410140" y="1834925"/>
            <a:ext cx="7263685" cy="4392488"/>
          </a:xfrm>
        </p:spPr>
        <p:txBody>
          <a:bodyPr>
            <a:normAutofit/>
          </a:bodyPr>
          <a:lstStyle/>
          <a:p>
            <a:r>
              <a:rPr lang="fr-FR" sz="2400" i="1" dirty="0" smtClean="0"/>
              <a:t>Fonctions</a:t>
            </a:r>
            <a:r>
              <a:rPr lang="fr-FR" sz="2400" dirty="0" smtClean="0"/>
              <a:t>, Figures, </a:t>
            </a:r>
            <a:r>
              <a:rPr lang="fr-FR" sz="2400" dirty="0" smtClean="0"/>
              <a:t>Objectifs, </a:t>
            </a:r>
            <a:r>
              <a:rPr lang="fr-FR" sz="2400" dirty="0" smtClean="0">
                <a:solidFill>
                  <a:srgbClr val="C00000"/>
                </a:solidFill>
              </a:rPr>
              <a:t>O</a:t>
            </a:r>
            <a:r>
              <a:rPr lang="fr-FR" sz="2400" dirty="0" smtClean="0">
                <a:solidFill>
                  <a:srgbClr val="C00000"/>
                </a:solidFill>
              </a:rPr>
              <a:t>bjets</a:t>
            </a:r>
          </a:p>
          <a:p>
            <a:r>
              <a:rPr lang="fr-FR" sz="2400" dirty="0" smtClean="0"/>
              <a:t>Les figures : des idéaux-types</a:t>
            </a:r>
          </a:p>
          <a:p>
            <a:r>
              <a:rPr lang="fr-FR" sz="2400" dirty="0" smtClean="0"/>
              <a:t>Les difficultés avec le vocabulaire</a:t>
            </a:r>
          </a:p>
          <a:p>
            <a:r>
              <a:rPr lang="fr-FR" sz="2400" dirty="0" smtClean="0"/>
              <a:t>Le statut particulier de la figure </a:t>
            </a:r>
            <a:br>
              <a:rPr lang="fr-FR" sz="2400" dirty="0" smtClean="0"/>
            </a:br>
            <a:r>
              <a:rPr lang="fr-FR" sz="2400" dirty="0" smtClean="0"/>
              <a:t>du technicien ?</a:t>
            </a:r>
          </a:p>
          <a:p>
            <a:r>
              <a:rPr lang="fr-FR" sz="2400" dirty="0" smtClean="0"/>
              <a:t>La </a:t>
            </a:r>
            <a:r>
              <a:rPr lang="fr-FR" sz="2400" dirty="0" smtClean="0"/>
              <a:t>métaphore des couleurs </a:t>
            </a:r>
            <a:r>
              <a:rPr lang="fr-FR" sz="2400" dirty="0" smtClean="0"/>
              <a:t>primaires</a:t>
            </a:r>
            <a:br>
              <a:rPr lang="fr-FR" sz="2400" dirty="0" smtClean="0"/>
            </a:br>
            <a:r>
              <a:rPr lang="fr-FR" sz="2400" dirty="0" smtClean="0"/>
              <a:t>=&gt; Combinaison des fonctions</a:t>
            </a:r>
          </a:p>
          <a:p>
            <a:r>
              <a:rPr lang="fr-FR" sz="2400" b="1" dirty="0" smtClean="0"/>
              <a:t>Une modélisation non normative</a:t>
            </a:r>
            <a:endParaRPr lang="fr-FR" sz="2400" b="1" dirty="0" smtClean="0"/>
          </a:p>
        </p:txBody>
      </p:sp>
      <p:sp>
        <p:nvSpPr>
          <p:cNvPr id="4" name="Espace réservé du numéro de diapositive 3"/>
          <p:cNvSpPr>
            <a:spLocks noGrp="1"/>
          </p:cNvSpPr>
          <p:nvPr>
            <p:ph type="sldNum" sz="quarter" idx="12"/>
          </p:nvPr>
        </p:nvSpPr>
        <p:spPr/>
        <p:txBody>
          <a:bodyPr/>
          <a:lstStyle/>
          <a:p>
            <a:fld id="{4AD5E3BD-68E5-4E64-9481-139643DA42F2}" type="slidenum">
              <a:rPr lang="fr-FR" b="1" smtClean="0"/>
              <a:t>4</a:t>
            </a:fld>
            <a:endParaRPr lang="fr-FR" b="1" dirty="0"/>
          </a:p>
        </p:txBody>
      </p:sp>
      <p:pic>
        <p:nvPicPr>
          <p:cNvPr id="5" name="Picture 3" descr="logoLRPMip"/>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25" y="0"/>
            <a:ext cx="837530" cy="1151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Espace réservé du pied de page 1"/>
          <p:cNvSpPr>
            <a:spLocks noGrp="1"/>
          </p:cNvSpPr>
          <p:nvPr>
            <p:ph type="ftr" sz="quarter" idx="11"/>
          </p:nvPr>
        </p:nvSpPr>
        <p:spPr>
          <a:xfrm>
            <a:off x="643976" y="6334819"/>
            <a:ext cx="8026140" cy="457200"/>
          </a:xfrm>
        </p:spPr>
        <p:txBody>
          <a:bodyPr anchor="b"/>
          <a:lstStyle/>
          <a:p>
            <a:pPr>
              <a:defRPr/>
            </a:pPr>
            <a:r>
              <a:rPr lang="fr-FR" dirty="0" smtClean="0"/>
              <a:t>IX </a:t>
            </a:r>
            <a:r>
              <a:rPr lang="fr-FR" dirty="0" err="1" smtClean="0"/>
              <a:t>ème</a:t>
            </a:r>
            <a:r>
              <a:rPr lang="fr-FR" dirty="0" smtClean="0"/>
              <a:t> Colloque du Réseau International de l’Animation, Lausanne, 4-6 novembre 2019</a:t>
            </a:r>
            <a:endParaRPr lang="fr-FR" dirty="0"/>
          </a:p>
        </p:txBody>
      </p:sp>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20998" y="-7960"/>
            <a:ext cx="1823004" cy="11591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Image 8"/>
          <p:cNvPicPr>
            <a:picLocks noChangeAspect="1"/>
          </p:cNvPicPr>
          <p:nvPr/>
        </p:nvPicPr>
        <p:blipFill rotWithShape="1">
          <a:blip r:embed="rId5">
            <a:extLst>
              <a:ext uri="{28A0092B-C50C-407E-A947-70E740481C1C}">
                <a14:useLocalDpi xmlns:a14="http://schemas.microsoft.com/office/drawing/2010/main" val="0"/>
              </a:ext>
            </a:extLst>
          </a:blip>
          <a:srcRect l="17713" t="11150" r="16926" b="4851"/>
          <a:stretch/>
        </p:blipFill>
        <p:spPr>
          <a:xfrm>
            <a:off x="5427699" y="1854938"/>
            <a:ext cx="3724921" cy="3590285"/>
          </a:xfrm>
          <a:prstGeom prst="rect">
            <a:avLst/>
          </a:prstGeom>
        </p:spPr>
      </p:pic>
    </p:spTree>
    <p:extLst>
      <p:ext uri="{BB962C8B-B14F-4D97-AF65-F5344CB8AC3E}">
        <p14:creationId xmlns:p14="http://schemas.microsoft.com/office/powerpoint/2010/main" val="2971105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6"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870">
                                          <p:stCondLst>
                                            <p:cond delay="0"/>
                                          </p:stCondLst>
                                        </p:cTn>
                                        <p:tgtEl>
                                          <p:spTgt spid="3">
                                            <p:txEl>
                                              <p:pRg st="5" end="5"/>
                                            </p:txEl>
                                          </p:spTgt>
                                        </p:tgtEl>
                                      </p:cBhvr>
                                    </p:animEffect>
                                    <p:anim calcmode="lin" valueType="num">
                                      <p:cBhvr>
                                        <p:cTn id="28" dur="2733"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29" dur="996"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30" dur="996" tmFilter="0, 0; 0.125,0.2665; 0.25,0.4; 0.375,0.465; 0.5,0.5;  0.625,0.535; 0.75,0.6; 0.875,0.7335; 1,1">
                                          <p:stCondLst>
                                            <p:cond delay="996"/>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31" dur="498" tmFilter="0, 0; 0.125,0.2665; 0.25,0.4; 0.375,0.465; 0.5,0.5;  0.625,0.535; 0.75,0.6; 0.875,0.7335; 1,1">
                                          <p:stCondLst>
                                            <p:cond delay="1986"/>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32" dur="246" tmFilter="0, 0; 0.125,0.2665; 0.25,0.4; 0.375,0.465; 0.5,0.5;  0.625,0.535; 0.75,0.6; 0.875,0.7335; 1,1">
                                          <p:stCondLst>
                                            <p:cond delay="2484"/>
                                          </p:stCondLst>
                                        </p:cTn>
                                        <p:tgtEl>
                                          <p:spTgt spid="3">
                                            <p:txEl>
                                              <p:pRg st="5" end="5"/>
                                            </p:txEl>
                                          </p:spTgt>
                                        </p:tgtEl>
                                        <p:attrNameLst>
                                          <p:attrName>ppt_y</p:attrName>
                                        </p:attrNameLst>
                                      </p:cBhvr>
                                      <p:tavLst>
                                        <p:tav tm="0" fmla="#ppt_y-sin(pi*$)/81">
                                          <p:val>
                                            <p:fltVal val="0"/>
                                          </p:val>
                                        </p:tav>
                                        <p:tav tm="100000">
                                          <p:val>
                                            <p:fltVal val="1"/>
                                          </p:val>
                                        </p:tav>
                                      </p:tavLst>
                                    </p:anim>
                                    <p:animScale>
                                      <p:cBhvr>
                                        <p:cTn id="33" dur="39">
                                          <p:stCondLst>
                                            <p:cond delay="975"/>
                                          </p:stCondLst>
                                        </p:cTn>
                                        <p:tgtEl>
                                          <p:spTgt spid="3">
                                            <p:txEl>
                                              <p:pRg st="5" end="5"/>
                                            </p:txEl>
                                          </p:spTgt>
                                        </p:tgtEl>
                                      </p:cBhvr>
                                      <p:to x="100000" y="60000"/>
                                    </p:animScale>
                                    <p:animScale>
                                      <p:cBhvr>
                                        <p:cTn id="34" dur="249" decel="50000">
                                          <p:stCondLst>
                                            <p:cond delay="1014"/>
                                          </p:stCondLst>
                                        </p:cTn>
                                        <p:tgtEl>
                                          <p:spTgt spid="3">
                                            <p:txEl>
                                              <p:pRg st="5" end="5"/>
                                            </p:txEl>
                                          </p:spTgt>
                                        </p:tgtEl>
                                      </p:cBhvr>
                                      <p:to x="100000" y="100000"/>
                                    </p:animScale>
                                    <p:animScale>
                                      <p:cBhvr>
                                        <p:cTn id="35" dur="39">
                                          <p:stCondLst>
                                            <p:cond delay="1968"/>
                                          </p:stCondLst>
                                        </p:cTn>
                                        <p:tgtEl>
                                          <p:spTgt spid="3">
                                            <p:txEl>
                                              <p:pRg st="5" end="5"/>
                                            </p:txEl>
                                          </p:spTgt>
                                        </p:tgtEl>
                                      </p:cBhvr>
                                      <p:to x="100000" y="80000"/>
                                    </p:animScale>
                                    <p:animScale>
                                      <p:cBhvr>
                                        <p:cTn id="36" dur="249" decel="50000">
                                          <p:stCondLst>
                                            <p:cond delay="2007"/>
                                          </p:stCondLst>
                                        </p:cTn>
                                        <p:tgtEl>
                                          <p:spTgt spid="3">
                                            <p:txEl>
                                              <p:pRg st="5" end="5"/>
                                            </p:txEl>
                                          </p:spTgt>
                                        </p:tgtEl>
                                      </p:cBhvr>
                                      <p:to x="100000" y="100000"/>
                                    </p:animScale>
                                    <p:animScale>
                                      <p:cBhvr>
                                        <p:cTn id="37" dur="39">
                                          <p:stCondLst>
                                            <p:cond delay="2463"/>
                                          </p:stCondLst>
                                        </p:cTn>
                                        <p:tgtEl>
                                          <p:spTgt spid="3">
                                            <p:txEl>
                                              <p:pRg st="5" end="5"/>
                                            </p:txEl>
                                          </p:spTgt>
                                        </p:tgtEl>
                                      </p:cBhvr>
                                      <p:to x="100000" y="90000"/>
                                    </p:animScale>
                                    <p:animScale>
                                      <p:cBhvr>
                                        <p:cTn id="38" dur="249" decel="50000">
                                          <p:stCondLst>
                                            <p:cond delay="2502"/>
                                          </p:stCondLst>
                                        </p:cTn>
                                        <p:tgtEl>
                                          <p:spTgt spid="3">
                                            <p:txEl>
                                              <p:pRg st="5" end="5"/>
                                            </p:txEl>
                                          </p:spTgt>
                                        </p:tgtEl>
                                      </p:cBhvr>
                                      <p:to x="100000" y="100000"/>
                                    </p:animScale>
                                    <p:animScale>
                                      <p:cBhvr>
                                        <p:cTn id="39" dur="39">
                                          <p:stCondLst>
                                            <p:cond delay="2712"/>
                                          </p:stCondLst>
                                        </p:cTn>
                                        <p:tgtEl>
                                          <p:spTgt spid="3">
                                            <p:txEl>
                                              <p:pRg st="5" end="5"/>
                                            </p:txEl>
                                          </p:spTgt>
                                        </p:tgtEl>
                                      </p:cBhvr>
                                      <p:to x="100000" y="95000"/>
                                    </p:animScale>
                                    <p:animScale>
                                      <p:cBhvr>
                                        <p:cTn id="40" dur="249" decel="50000">
                                          <p:stCondLst>
                                            <p:cond delay="2751"/>
                                          </p:stCondLst>
                                        </p:cTn>
                                        <p:tgtEl>
                                          <p:spTgt spid="3">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8904" y="8235"/>
            <a:ext cx="6983184" cy="1143000"/>
          </a:xfrm>
        </p:spPr>
        <p:txBody>
          <a:bodyPr/>
          <a:lstStyle/>
          <a:p>
            <a:r>
              <a:rPr lang="fr-FR" sz="3600" b="1" dirty="0" smtClean="0"/>
              <a:t>MMCTP </a:t>
            </a:r>
            <a:r>
              <a:rPr lang="fr-FR" sz="4000" b="1" dirty="0" smtClean="0"/>
              <a:t/>
            </a:r>
            <a:br>
              <a:rPr lang="fr-FR" sz="4000" b="1" dirty="0" smtClean="0"/>
            </a:br>
            <a:r>
              <a:rPr lang="fr-FR" sz="4000" b="1" dirty="0" smtClean="0"/>
              <a:t>outil de recherche</a:t>
            </a:r>
            <a:endParaRPr lang="fr-FR" sz="4000" b="1" dirty="0"/>
          </a:p>
        </p:txBody>
      </p:sp>
      <p:sp>
        <p:nvSpPr>
          <p:cNvPr id="3" name="Espace réservé du contenu 2"/>
          <p:cNvSpPr>
            <a:spLocks noGrp="1"/>
          </p:cNvSpPr>
          <p:nvPr>
            <p:ph idx="1"/>
          </p:nvPr>
        </p:nvSpPr>
        <p:spPr>
          <a:xfrm>
            <a:off x="410140" y="1834925"/>
            <a:ext cx="7263685" cy="4392488"/>
          </a:xfrm>
        </p:spPr>
        <p:txBody>
          <a:bodyPr>
            <a:normAutofit/>
          </a:bodyPr>
          <a:lstStyle/>
          <a:p>
            <a:r>
              <a:rPr lang="fr-FR" sz="2400" dirty="0" smtClean="0"/>
              <a:t>Études où on demande aux intervenants à quel point pour eux chaque fonction est importante.</a:t>
            </a:r>
          </a:p>
          <a:p>
            <a:pPr lvl="1"/>
            <a:r>
              <a:rPr lang="fr-FR" sz="2000" dirty="0" smtClean="0"/>
              <a:t>Analyse</a:t>
            </a:r>
            <a:r>
              <a:rPr lang="en-US" sz="2000" dirty="0" smtClean="0"/>
              <a:t> des </a:t>
            </a:r>
            <a:r>
              <a:rPr lang="fr-FR" sz="2000" dirty="0" smtClean="0"/>
              <a:t>activités d’une animatrice avec les personnes âgées</a:t>
            </a:r>
          </a:p>
          <a:p>
            <a:pPr lvl="1"/>
            <a:r>
              <a:rPr lang="fr-FR" sz="2000" dirty="0" smtClean="0"/>
              <a:t>Étude sur des intervenants jeunesse en milieu </a:t>
            </a:r>
            <a:r>
              <a:rPr lang="fr-FR" sz="2000" dirty="0" err="1" smtClean="0"/>
              <a:t>urb</a:t>
            </a:r>
            <a:r>
              <a:rPr lang="en-US" sz="2000" dirty="0" err="1" smtClean="0"/>
              <a:t>ain</a:t>
            </a:r>
            <a:endParaRPr lang="en-US" sz="2000" dirty="0" smtClean="0"/>
          </a:p>
          <a:p>
            <a:r>
              <a:rPr lang="fr-FR" sz="2400" dirty="0" smtClean="0"/>
              <a:t>Analyse de textes recueillis, de témoignages</a:t>
            </a:r>
          </a:p>
          <a:p>
            <a:pPr lvl="1"/>
            <a:r>
              <a:rPr lang="fr-FR" sz="2000" dirty="0" smtClean="0"/>
              <a:t>Récit de jeunes sur ce que l’animation leur a fait vivre comme changement</a:t>
            </a:r>
          </a:p>
          <a:p>
            <a:pPr lvl="1"/>
            <a:r>
              <a:rPr lang="fr-FR" sz="2000" dirty="0" smtClean="0"/>
              <a:t>Témoignage d’étudiants sur leur conception du rôle de l’animateur dans le domaine du jeu</a:t>
            </a:r>
          </a:p>
          <a:p>
            <a:r>
              <a:rPr lang="fr-FR" sz="2400" dirty="0" smtClean="0"/>
              <a:t>Tâche de classification d’assertions</a:t>
            </a:r>
          </a:p>
        </p:txBody>
      </p:sp>
      <p:sp>
        <p:nvSpPr>
          <p:cNvPr id="4" name="Espace réservé du numéro de diapositive 3"/>
          <p:cNvSpPr>
            <a:spLocks noGrp="1"/>
          </p:cNvSpPr>
          <p:nvPr>
            <p:ph type="sldNum" sz="quarter" idx="12"/>
          </p:nvPr>
        </p:nvSpPr>
        <p:spPr/>
        <p:txBody>
          <a:bodyPr/>
          <a:lstStyle/>
          <a:p>
            <a:fld id="{4AD5E3BD-68E5-4E64-9481-139643DA42F2}" type="slidenum">
              <a:rPr lang="fr-FR" b="1" smtClean="0"/>
              <a:t>5</a:t>
            </a:fld>
            <a:endParaRPr lang="fr-FR" b="1" dirty="0"/>
          </a:p>
        </p:txBody>
      </p:sp>
      <p:pic>
        <p:nvPicPr>
          <p:cNvPr id="5" name="Picture 3" descr="logoLRPMip"/>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25" y="0"/>
            <a:ext cx="837530" cy="1151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Espace réservé du pied de page 1"/>
          <p:cNvSpPr>
            <a:spLocks noGrp="1"/>
          </p:cNvSpPr>
          <p:nvPr>
            <p:ph type="ftr" sz="quarter" idx="11"/>
          </p:nvPr>
        </p:nvSpPr>
        <p:spPr>
          <a:xfrm>
            <a:off x="643976" y="6334819"/>
            <a:ext cx="8026140" cy="457200"/>
          </a:xfrm>
        </p:spPr>
        <p:txBody>
          <a:bodyPr anchor="b"/>
          <a:lstStyle/>
          <a:p>
            <a:pPr>
              <a:defRPr/>
            </a:pPr>
            <a:r>
              <a:rPr lang="fr-FR" dirty="0" smtClean="0"/>
              <a:t>IX </a:t>
            </a:r>
            <a:r>
              <a:rPr lang="fr-FR" dirty="0" err="1" smtClean="0"/>
              <a:t>ème</a:t>
            </a:r>
            <a:r>
              <a:rPr lang="fr-FR" dirty="0" smtClean="0"/>
              <a:t> Colloque du Réseau International de l’Animation, Lausanne, 4-6 novembre 2019</a:t>
            </a:r>
            <a:endParaRPr lang="fr-FR" dirty="0"/>
          </a:p>
        </p:txBody>
      </p:sp>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20998" y="-7960"/>
            <a:ext cx="1823004" cy="11591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49639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chemeClr val="folHlink"/>
                                      </p:to>
                                    </p:animClr>
                                  </p:sub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3" end="3"/>
                                            </p:txEl>
                                          </p:spTgt>
                                        </p:tgtEl>
                                        <p:attrNameLst>
                                          <p:attrName>ppt_c</p:attrName>
                                        </p:attrNameLst>
                                      </p:cBhvr>
                                      <p:to>
                                        <a:schemeClr val="folHlink"/>
                                      </p:to>
                                    </p:animClr>
                                  </p:sub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4" end="4"/>
                                            </p:txEl>
                                          </p:spTgt>
                                        </p:tgtEl>
                                        <p:attrNameLst>
                                          <p:attrName>ppt_c</p:attrName>
                                        </p:attrNameLst>
                                      </p:cBhvr>
                                      <p:to>
                                        <a:schemeClr val="folHlink"/>
                                      </p:to>
                                    </p:animClr>
                                  </p:sub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5" end="5"/>
                                            </p:txEl>
                                          </p:spTgt>
                                        </p:tgtEl>
                                        <p:attrNameLst>
                                          <p:attrName>ppt_c</p:attrName>
                                        </p:attrNameLst>
                                      </p:cBhvr>
                                      <p:to>
                                        <a:schemeClr val="folHlink"/>
                                      </p:to>
                                    </p:animClr>
                                  </p:sub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6" end="6"/>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8904" y="8235"/>
            <a:ext cx="6623416" cy="1143000"/>
          </a:xfrm>
        </p:spPr>
        <p:txBody>
          <a:bodyPr/>
          <a:lstStyle/>
          <a:p>
            <a:r>
              <a:rPr lang="fr-FR" sz="4000" b="1" dirty="0" smtClean="0"/>
              <a:t>L’animatrice </a:t>
            </a:r>
            <a:r>
              <a:rPr lang="fr-FR" sz="4000" b="1" dirty="0" smtClean="0"/>
              <a:t/>
            </a:r>
            <a:br>
              <a:rPr lang="fr-FR" sz="4000" b="1" dirty="0" smtClean="0"/>
            </a:br>
            <a:r>
              <a:rPr lang="fr-FR" sz="4000" b="1" dirty="0" smtClean="0"/>
              <a:t>auprès </a:t>
            </a:r>
            <a:r>
              <a:rPr lang="fr-FR" sz="4000" b="1" dirty="0" smtClean="0"/>
              <a:t>des </a:t>
            </a:r>
            <a:r>
              <a:rPr lang="fr-FR" sz="4000" b="1" dirty="0" smtClean="0"/>
              <a:t>Personnes Âgées</a:t>
            </a:r>
            <a:endParaRPr lang="fr-FR" sz="4000" b="1" dirty="0"/>
          </a:p>
        </p:txBody>
      </p:sp>
      <p:sp>
        <p:nvSpPr>
          <p:cNvPr id="4" name="Espace réservé du numéro de diapositive 3"/>
          <p:cNvSpPr>
            <a:spLocks noGrp="1"/>
          </p:cNvSpPr>
          <p:nvPr>
            <p:ph type="sldNum" sz="quarter" idx="12"/>
          </p:nvPr>
        </p:nvSpPr>
        <p:spPr/>
        <p:txBody>
          <a:bodyPr/>
          <a:lstStyle/>
          <a:p>
            <a:fld id="{4AD5E3BD-68E5-4E64-9481-139643DA42F2}" type="slidenum">
              <a:rPr lang="fr-FR" b="1" smtClean="0"/>
              <a:t>6</a:t>
            </a:fld>
            <a:endParaRPr lang="fr-FR" b="1" dirty="0"/>
          </a:p>
        </p:txBody>
      </p:sp>
      <p:pic>
        <p:nvPicPr>
          <p:cNvPr id="5" name="Picture 3" descr="logoLRPMip"/>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25" y="0"/>
            <a:ext cx="837530" cy="1151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Espace réservé du pied de page 1"/>
          <p:cNvSpPr>
            <a:spLocks noGrp="1"/>
          </p:cNvSpPr>
          <p:nvPr>
            <p:ph type="ftr" sz="quarter" idx="11"/>
          </p:nvPr>
        </p:nvSpPr>
        <p:spPr>
          <a:xfrm>
            <a:off x="643976" y="6334819"/>
            <a:ext cx="8026140" cy="457200"/>
          </a:xfrm>
        </p:spPr>
        <p:txBody>
          <a:bodyPr anchor="b"/>
          <a:lstStyle/>
          <a:p>
            <a:pPr>
              <a:defRPr/>
            </a:pPr>
            <a:r>
              <a:rPr lang="fr-FR" dirty="0" smtClean="0"/>
              <a:t>IX </a:t>
            </a:r>
            <a:r>
              <a:rPr lang="fr-FR" dirty="0" err="1" smtClean="0"/>
              <a:t>ème</a:t>
            </a:r>
            <a:r>
              <a:rPr lang="fr-FR" dirty="0" smtClean="0"/>
              <a:t> Colloque du Réseau International de l’Animation, Lausanne, 4-6 novembre 2019</a:t>
            </a:r>
            <a:endParaRPr lang="fr-FR" dirty="0"/>
          </a:p>
        </p:txBody>
      </p:sp>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20998" y="-7960"/>
            <a:ext cx="1823004" cy="11591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Imag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418658" y="1147787"/>
            <a:ext cx="5443907" cy="5040000"/>
          </a:xfrm>
          <a:prstGeom prst="rect">
            <a:avLst/>
          </a:prstGeom>
        </p:spPr>
      </p:pic>
    </p:spTree>
    <p:extLst>
      <p:ext uri="{BB962C8B-B14F-4D97-AF65-F5344CB8AC3E}">
        <p14:creationId xmlns:p14="http://schemas.microsoft.com/office/powerpoint/2010/main" val="10594794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8904" y="8235"/>
            <a:ext cx="6623416" cy="1143000"/>
          </a:xfrm>
        </p:spPr>
        <p:txBody>
          <a:bodyPr/>
          <a:lstStyle/>
          <a:p>
            <a:r>
              <a:rPr lang="fr-FR" sz="4000" b="1" dirty="0" smtClean="0"/>
              <a:t>L’animatrice </a:t>
            </a:r>
            <a:r>
              <a:rPr lang="fr-FR" sz="4000" b="1" dirty="0" smtClean="0"/>
              <a:t/>
            </a:r>
            <a:br>
              <a:rPr lang="fr-FR" sz="4000" b="1" dirty="0" smtClean="0"/>
            </a:br>
            <a:r>
              <a:rPr lang="fr-FR" sz="4000" b="1" dirty="0" smtClean="0"/>
              <a:t>auprès </a:t>
            </a:r>
            <a:r>
              <a:rPr lang="fr-FR" sz="4000" b="1" dirty="0" smtClean="0"/>
              <a:t>des bénévoles</a:t>
            </a:r>
            <a:endParaRPr lang="fr-FR" sz="4000" b="1" dirty="0"/>
          </a:p>
        </p:txBody>
      </p:sp>
      <p:sp>
        <p:nvSpPr>
          <p:cNvPr id="4" name="Espace réservé du numéro de diapositive 3"/>
          <p:cNvSpPr>
            <a:spLocks noGrp="1"/>
          </p:cNvSpPr>
          <p:nvPr>
            <p:ph type="sldNum" sz="quarter" idx="12"/>
          </p:nvPr>
        </p:nvSpPr>
        <p:spPr/>
        <p:txBody>
          <a:bodyPr/>
          <a:lstStyle/>
          <a:p>
            <a:fld id="{4AD5E3BD-68E5-4E64-9481-139643DA42F2}" type="slidenum">
              <a:rPr lang="fr-FR" b="1" smtClean="0"/>
              <a:t>7</a:t>
            </a:fld>
            <a:endParaRPr lang="fr-FR" b="1" dirty="0"/>
          </a:p>
        </p:txBody>
      </p:sp>
      <p:pic>
        <p:nvPicPr>
          <p:cNvPr id="5" name="Picture 3" descr="logoLRPMip"/>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25" y="0"/>
            <a:ext cx="837530" cy="1151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Espace réservé du pied de page 1"/>
          <p:cNvSpPr>
            <a:spLocks noGrp="1"/>
          </p:cNvSpPr>
          <p:nvPr>
            <p:ph type="ftr" sz="quarter" idx="11"/>
          </p:nvPr>
        </p:nvSpPr>
        <p:spPr>
          <a:xfrm>
            <a:off x="643976" y="6334819"/>
            <a:ext cx="8026140" cy="457200"/>
          </a:xfrm>
        </p:spPr>
        <p:txBody>
          <a:bodyPr anchor="b"/>
          <a:lstStyle/>
          <a:p>
            <a:pPr>
              <a:defRPr/>
            </a:pPr>
            <a:r>
              <a:rPr lang="fr-FR" dirty="0" smtClean="0"/>
              <a:t>IX </a:t>
            </a:r>
            <a:r>
              <a:rPr lang="fr-FR" dirty="0" err="1" smtClean="0"/>
              <a:t>ème</a:t>
            </a:r>
            <a:r>
              <a:rPr lang="fr-FR" dirty="0" smtClean="0"/>
              <a:t> Colloque du Réseau International de l’Animation, Lausanne, 4-6 novembre 2019</a:t>
            </a:r>
            <a:endParaRPr lang="fr-FR" dirty="0"/>
          </a:p>
        </p:txBody>
      </p:sp>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20998" y="-7960"/>
            <a:ext cx="1823004" cy="11591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Imag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355677" y="1223027"/>
            <a:ext cx="5569869" cy="5040000"/>
          </a:xfrm>
          <a:prstGeom prst="rect">
            <a:avLst/>
          </a:prstGeom>
        </p:spPr>
      </p:pic>
    </p:spTree>
    <p:extLst>
      <p:ext uri="{BB962C8B-B14F-4D97-AF65-F5344CB8AC3E}">
        <p14:creationId xmlns:p14="http://schemas.microsoft.com/office/powerpoint/2010/main" val="34053451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8904" y="8235"/>
            <a:ext cx="6983184" cy="1143000"/>
          </a:xfrm>
        </p:spPr>
        <p:txBody>
          <a:bodyPr/>
          <a:lstStyle/>
          <a:p>
            <a:r>
              <a:rPr lang="fr-FR" sz="3600" b="1" dirty="0" smtClean="0"/>
              <a:t>MMCTP </a:t>
            </a:r>
            <a:r>
              <a:rPr lang="fr-FR" sz="4000" b="1" dirty="0" smtClean="0"/>
              <a:t/>
            </a:r>
            <a:br>
              <a:rPr lang="fr-FR" sz="4000" b="1" dirty="0" smtClean="0"/>
            </a:br>
            <a:r>
              <a:rPr lang="fr-FR" sz="4000" b="1" dirty="0" smtClean="0"/>
              <a:t>outil de recherche</a:t>
            </a:r>
            <a:endParaRPr lang="fr-FR" sz="4000" b="1" dirty="0"/>
          </a:p>
        </p:txBody>
      </p:sp>
      <p:sp>
        <p:nvSpPr>
          <p:cNvPr id="3" name="Espace réservé du contenu 2"/>
          <p:cNvSpPr>
            <a:spLocks noGrp="1"/>
          </p:cNvSpPr>
          <p:nvPr>
            <p:ph idx="1"/>
          </p:nvPr>
        </p:nvSpPr>
        <p:spPr>
          <a:xfrm>
            <a:off x="410140" y="1834925"/>
            <a:ext cx="7263685" cy="4392488"/>
          </a:xfrm>
        </p:spPr>
        <p:txBody>
          <a:bodyPr>
            <a:normAutofit/>
          </a:bodyPr>
          <a:lstStyle/>
          <a:p>
            <a:r>
              <a:rPr lang="fr-FR" sz="2400" dirty="0" smtClean="0">
                <a:solidFill>
                  <a:schemeClr val="bg1">
                    <a:lumMod val="65000"/>
                  </a:schemeClr>
                </a:solidFill>
              </a:rPr>
              <a:t>Études où on demande aux intervenants à quel point pour eux chaque fonction est importante.</a:t>
            </a:r>
          </a:p>
          <a:p>
            <a:pPr lvl="1"/>
            <a:r>
              <a:rPr lang="fr-FR" sz="2000" dirty="0" smtClean="0">
                <a:solidFill>
                  <a:schemeClr val="bg1">
                    <a:lumMod val="65000"/>
                  </a:schemeClr>
                </a:solidFill>
              </a:rPr>
              <a:t>Analyse</a:t>
            </a:r>
            <a:r>
              <a:rPr lang="en-US" sz="2000" dirty="0" smtClean="0">
                <a:solidFill>
                  <a:schemeClr val="bg1">
                    <a:lumMod val="65000"/>
                  </a:schemeClr>
                </a:solidFill>
              </a:rPr>
              <a:t> des </a:t>
            </a:r>
            <a:r>
              <a:rPr lang="fr-FR" sz="2000" dirty="0" smtClean="0">
                <a:solidFill>
                  <a:schemeClr val="bg1">
                    <a:lumMod val="65000"/>
                  </a:schemeClr>
                </a:solidFill>
              </a:rPr>
              <a:t>activités d’une animatrice avec les personnes âgées</a:t>
            </a:r>
          </a:p>
          <a:p>
            <a:pPr lvl="1"/>
            <a:r>
              <a:rPr lang="fr-FR" sz="2000" dirty="0" smtClean="0"/>
              <a:t>Étude sur des intervenants jeunesse en milieu </a:t>
            </a:r>
            <a:r>
              <a:rPr lang="fr-FR" sz="2000" dirty="0" err="1" smtClean="0"/>
              <a:t>urb</a:t>
            </a:r>
            <a:r>
              <a:rPr lang="en-US" sz="2000" dirty="0" err="1" smtClean="0"/>
              <a:t>ain</a:t>
            </a:r>
            <a:endParaRPr lang="en-US" sz="2000" dirty="0" smtClean="0"/>
          </a:p>
          <a:p>
            <a:r>
              <a:rPr lang="fr-FR" sz="2400" dirty="0" smtClean="0">
                <a:solidFill>
                  <a:schemeClr val="bg1">
                    <a:lumMod val="65000"/>
                  </a:schemeClr>
                </a:solidFill>
              </a:rPr>
              <a:t>Analyse de textes recueillis, de témoignages</a:t>
            </a:r>
          </a:p>
          <a:p>
            <a:pPr lvl="1"/>
            <a:r>
              <a:rPr lang="fr-FR" sz="2000" dirty="0" smtClean="0">
                <a:solidFill>
                  <a:schemeClr val="bg1">
                    <a:lumMod val="65000"/>
                  </a:schemeClr>
                </a:solidFill>
              </a:rPr>
              <a:t>Récit de jeunes sur ce que l’animation leur a fait vivre comme changement</a:t>
            </a:r>
          </a:p>
          <a:p>
            <a:pPr lvl="1"/>
            <a:r>
              <a:rPr lang="fr-FR" sz="2000" dirty="0" smtClean="0">
                <a:solidFill>
                  <a:schemeClr val="bg1">
                    <a:lumMod val="65000"/>
                  </a:schemeClr>
                </a:solidFill>
              </a:rPr>
              <a:t>Témoignage d’étudiants sur leur conception du rôle de l’animateur dans le domaine du jeu</a:t>
            </a:r>
          </a:p>
          <a:p>
            <a:r>
              <a:rPr lang="fr-FR" sz="2400" dirty="0" smtClean="0">
                <a:solidFill>
                  <a:schemeClr val="bg1">
                    <a:lumMod val="65000"/>
                  </a:schemeClr>
                </a:solidFill>
              </a:rPr>
              <a:t>Tâche de classification d’assertions</a:t>
            </a:r>
          </a:p>
        </p:txBody>
      </p:sp>
      <p:sp>
        <p:nvSpPr>
          <p:cNvPr id="4" name="Espace réservé du numéro de diapositive 3"/>
          <p:cNvSpPr>
            <a:spLocks noGrp="1"/>
          </p:cNvSpPr>
          <p:nvPr>
            <p:ph type="sldNum" sz="quarter" idx="12"/>
          </p:nvPr>
        </p:nvSpPr>
        <p:spPr/>
        <p:txBody>
          <a:bodyPr/>
          <a:lstStyle/>
          <a:p>
            <a:fld id="{4AD5E3BD-68E5-4E64-9481-139643DA42F2}" type="slidenum">
              <a:rPr lang="fr-FR" b="1" smtClean="0"/>
              <a:t>8</a:t>
            </a:fld>
            <a:endParaRPr lang="fr-FR" b="1" dirty="0"/>
          </a:p>
        </p:txBody>
      </p:sp>
      <p:pic>
        <p:nvPicPr>
          <p:cNvPr id="5" name="Picture 3" descr="logoLRPMip"/>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25" y="0"/>
            <a:ext cx="837530" cy="1151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Espace réservé du pied de page 1"/>
          <p:cNvSpPr>
            <a:spLocks noGrp="1"/>
          </p:cNvSpPr>
          <p:nvPr>
            <p:ph type="ftr" sz="quarter" idx="11"/>
          </p:nvPr>
        </p:nvSpPr>
        <p:spPr>
          <a:xfrm>
            <a:off x="643976" y="6334819"/>
            <a:ext cx="8026140" cy="457200"/>
          </a:xfrm>
        </p:spPr>
        <p:txBody>
          <a:bodyPr anchor="b"/>
          <a:lstStyle/>
          <a:p>
            <a:pPr>
              <a:defRPr/>
            </a:pPr>
            <a:r>
              <a:rPr lang="fr-FR" dirty="0" smtClean="0"/>
              <a:t>IX </a:t>
            </a:r>
            <a:r>
              <a:rPr lang="fr-FR" dirty="0" err="1" smtClean="0"/>
              <a:t>ème</a:t>
            </a:r>
            <a:r>
              <a:rPr lang="fr-FR" dirty="0" smtClean="0"/>
              <a:t> Colloque du Réseau International de l’Animation, Lausanne, 4-6 novembre 2019</a:t>
            </a:r>
            <a:endParaRPr lang="fr-FR" dirty="0"/>
          </a:p>
        </p:txBody>
      </p:sp>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20998" y="-7960"/>
            <a:ext cx="1823004" cy="11591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31262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8904" y="8235"/>
            <a:ext cx="6623416" cy="1143000"/>
          </a:xfrm>
        </p:spPr>
        <p:txBody>
          <a:bodyPr/>
          <a:lstStyle/>
          <a:p>
            <a:r>
              <a:rPr lang="fr-FR" sz="4000" b="1" dirty="0" smtClean="0"/>
              <a:t>Investissement des fonctions et visibilité des résultats</a:t>
            </a:r>
            <a:endParaRPr lang="fr-FR" sz="4000" b="1" dirty="0"/>
          </a:p>
        </p:txBody>
      </p:sp>
      <p:sp>
        <p:nvSpPr>
          <p:cNvPr id="4" name="Espace réservé du numéro de diapositive 3"/>
          <p:cNvSpPr>
            <a:spLocks noGrp="1"/>
          </p:cNvSpPr>
          <p:nvPr>
            <p:ph type="sldNum" sz="quarter" idx="12"/>
          </p:nvPr>
        </p:nvSpPr>
        <p:spPr/>
        <p:txBody>
          <a:bodyPr/>
          <a:lstStyle/>
          <a:p>
            <a:fld id="{4AD5E3BD-68E5-4E64-9481-139643DA42F2}" type="slidenum">
              <a:rPr lang="fr-FR" b="1" smtClean="0"/>
              <a:t>9</a:t>
            </a:fld>
            <a:endParaRPr lang="fr-FR" b="1" dirty="0"/>
          </a:p>
        </p:txBody>
      </p:sp>
      <p:pic>
        <p:nvPicPr>
          <p:cNvPr id="5" name="Picture 3" descr="logoLRPMip"/>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25" y="0"/>
            <a:ext cx="837530" cy="1151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Espace réservé du pied de page 1"/>
          <p:cNvSpPr>
            <a:spLocks noGrp="1"/>
          </p:cNvSpPr>
          <p:nvPr>
            <p:ph type="ftr" sz="quarter" idx="11"/>
          </p:nvPr>
        </p:nvSpPr>
        <p:spPr>
          <a:xfrm>
            <a:off x="643976" y="6334819"/>
            <a:ext cx="8026140" cy="457200"/>
          </a:xfrm>
        </p:spPr>
        <p:txBody>
          <a:bodyPr anchor="b"/>
          <a:lstStyle/>
          <a:p>
            <a:pPr>
              <a:defRPr/>
            </a:pPr>
            <a:r>
              <a:rPr lang="fr-FR" dirty="0" smtClean="0"/>
              <a:t>IX </a:t>
            </a:r>
            <a:r>
              <a:rPr lang="fr-FR" dirty="0" err="1" smtClean="0"/>
              <a:t>ème</a:t>
            </a:r>
            <a:r>
              <a:rPr lang="fr-FR" dirty="0" smtClean="0"/>
              <a:t> Colloque du Réseau International de l’Animation, Lausanne, 4-6 novembre 2019</a:t>
            </a:r>
            <a:endParaRPr lang="fr-FR" dirty="0"/>
          </a:p>
        </p:txBody>
      </p:sp>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20998" y="-7960"/>
            <a:ext cx="1823004" cy="11591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6" name="Tableau 5"/>
          <p:cNvGraphicFramePr>
            <a:graphicFrameLocks noGrp="1"/>
          </p:cNvGraphicFramePr>
          <p:nvPr>
            <p:extLst>
              <p:ext uri="{D42A27DB-BD31-4B8C-83A1-F6EECF244321}">
                <p14:modId xmlns:p14="http://schemas.microsoft.com/office/powerpoint/2010/main" val="712754951"/>
              </p:ext>
            </p:extLst>
          </p:nvPr>
        </p:nvGraphicFramePr>
        <p:xfrm>
          <a:off x="828904" y="1700808"/>
          <a:ext cx="7740320" cy="3706238"/>
        </p:xfrm>
        <a:graphic>
          <a:graphicData uri="http://schemas.openxmlformats.org/drawingml/2006/table">
            <a:tbl>
              <a:tblPr firstRow="1" firstCol="1" bandRow="1">
                <a:tableStyleId>{5C22544A-7EE6-4342-B048-85BDC9FD1C3A}</a:tableStyleId>
              </a:tblPr>
              <a:tblGrid>
                <a:gridCol w="2880320"/>
                <a:gridCol w="972000"/>
                <a:gridCol w="972000"/>
                <a:gridCol w="972000"/>
                <a:gridCol w="972000"/>
                <a:gridCol w="972000"/>
              </a:tblGrid>
              <a:tr h="625147">
                <a:tc>
                  <a:txBody>
                    <a:bodyPr/>
                    <a:lstStyle/>
                    <a:p>
                      <a:pPr>
                        <a:lnSpc>
                          <a:spcPct val="107000"/>
                        </a:lnSpc>
                      </a:pPr>
                      <a:endParaRPr lang="fr-FR" sz="1100">
                        <a:effectLst/>
                        <a:latin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fr-FR" sz="1100">
                          <a:effectLst/>
                        </a:rPr>
                        <a:t>militant</a:t>
                      </a:r>
                      <a:endParaRPr lang="fr-F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fr-FR" sz="1100">
                          <a:effectLst/>
                        </a:rPr>
                        <a:t>médiateur</a:t>
                      </a:r>
                      <a:endParaRPr lang="fr-F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fr-FR" sz="1100">
                          <a:effectLst/>
                        </a:rPr>
                        <a:t>clinicien</a:t>
                      </a:r>
                      <a:endParaRPr lang="fr-F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fr-FR" sz="1100" dirty="0">
                          <a:effectLst/>
                        </a:rPr>
                        <a:t>technicien</a:t>
                      </a:r>
                      <a:endParaRPr lang="fr-FR"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fr-FR" sz="1100">
                          <a:effectLst/>
                        </a:rPr>
                        <a:t>pédagogue</a:t>
                      </a:r>
                      <a:endParaRPr lang="fr-F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r>
              <a:tr h="463445">
                <a:tc>
                  <a:txBody>
                    <a:bodyPr/>
                    <a:lstStyle/>
                    <a:p>
                      <a:pPr algn="ctr">
                        <a:lnSpc>
                          <a:spcPct val="150000"/>
                        </a:lnSpc>
                        <a:spcAft>
                          <a:spcPts val="0"/>
                        </a:spcAft>
                      </a:pPr>
                      <a:r>
                        <a:rPr lang="fr-FR" sz="1200">
                          <a:effectLst/>
                        </a:rPr>
                        <a:t>Moyenne</a:t>
                      </a:r>
                      <a:endParaRPr lang="fr-F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fr-FR" sz="1200">
                          <a:effectLst/>
                        </a:rPr>
                        <a:t>2,56</a:t>
                      </a:r>
                      <a:endParaRPr lang="fr-F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fr-FR" sz="1200">
                          <a:effectLst/>
                        </a:rPr>
                        <a:t>3,53</a:t>
                      </a:r>
                      <a:endParaRPr lang="fr-F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fr-FR" sz="1200">
                          <a:effectLst/>
                        </a:rPr>
                        <a:t>1,94</a:t>
                      </a:r>
                      <a:endParaRPr lang="fr-F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fr-FR" sz="1200">
                          <a:effectLst/>
                        </a:rPr>
                        <a:t>3,28</a:t>
                      </a:r>
                      <a:endParaRPr lang="fr-F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fr-FR" sz="1200">
                          <a:effectLst/>
                        </a:rPr>
                        <a:t>3,31</a:t>
                      </a:r>
                      <a:endParaRPr lang="fr-F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r>
              <a:tr h="463445">
                <a:tc>
                  <a:txBody>
                    <a:bodyPr/>
                    <a:lstStyle/>
                    <a:p>
                      <a:pPr algn="ctr">
                        <a:lnSpc>
                          <a:spcPct val="150000"/>
                        </a:lnSpc>
                        <a:spcAft>
                          <a:spcPts val="0"/>
                        </a:spcAft>
                      </a:pPr>
                      <a:r>
                        <a:rPr lang="fr-FR" sz="1200">
                          <a:effectLst/>
                        </a:rPr>
                        <a:t>écart-type</a:t>
                      </a:r>
                      <a:endParaRPr lang="fr-F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fr-FR" sz="1200">
                          <a:effectLst/>
                        </a:rPr>
                        <a:t>1,68</a:t>
                      </a:r>
                      <a:endParaRPr lang="fr-F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fr-FR" sz="1200">
                          <a:effectLst/>
                        </a:rPr>
                        <a:t>1,34</a:t>
                      </a:r>
                      <a:endParaRPr lang="fr-F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fr-FR" sz="1200">
                          <a:effectLst/>
                        </a:rPr>
                        <a:t>1,56</a:t>
                      </a:r>
                      <a:endParaRPr lang="fr-F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fr-FR" sz="1200">
                          <a:effectLst/>
                        </a:rPr>
                        <a:t>1,37</a:t>
                      </a:r>
                      <a:endParaRPr lang="fr-F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fr-FR" sz="1200">
                          <a:effectLst/>
                        </a:rPr>
                        <a:t>1,51</a:t>
                      </a:r>
                      <a:endParaRPr lang="fr-F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r>
              <a:tr h="681902">
                <a:tc>
                  <a:txBody>
                    <a:bodyPr/>
                    <a:lstStyle/>
                    <a:p>
                      <a:pPr algn="ctr">
                        <a:lnSpc>
                          <a:spcPct val="150000"/>
                        </a:lnSpc>
                        <a:spcAft>
                          <a:spcPts val="0"/>
                        </a:spcAft>
                      </a:pPr>
                      <a:r>
                        <a:rPr lang="fr-FR" sz="1200">
                          <a:effectLst/>
                        </a:rPr>
                        <a:t>Taux d'écart-moyen </a:t>
                      </a:r>
                      <a:br>
                        <a:rPr lang="fr-FR" sz="1200">
                          <a:effectLst/>
                        </a:rPr>
                      </a:br>
                      <a:r>
                        <a:rPr lang="fr-FR" sz="1200">
                          <a:effectLst/>
                        </a:rPr>
                        <a:t>entre les deux situations</a:t>
                      </a:r>
                      <a:endParaRPr lang="fr-F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fr-FR" sz="1200">
                          <a:effectLst/>
                        </a:rPr>
                        <a:t>20 %</a:t>
                      </a:r>
                      <a:endParaRPr lang="fr-F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fr-FR" sz="1200">
                          <a:effectLst/>
                        </a:rPr>
                        <a:t>27,7 %</a:t>
                      </a:r>
                      <a:endParaRPr lang="fr-F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fr-FR" sz="1200">
                          <a:effectLst/>
                        </a:rPr>
                        <a:t>24,6 %</a:t>
                      </a:r>
                      <a:endParaRPr lang="fr-F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fr-FR" sz="1200">
                          <a:effectLst/>
                        </a:rPr>
                        <a:t>29,2 %</a:t>
                      </a:r>
                      <a:endParaRPr lang="fr-F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fr-FR" sz="1200">
                          <a:effectLst/>
                        </a:rPr>
                        <a:t>27,7 %</a:t>
                      </a:r>
                      <a:endParaRPr lang="fr-F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r>
              <a:tr h="790397">
                <a:tc>
                  <a:txBody>
                    <a:bodyPr/>
                    <a:lstStyle/>
                    <a:p>
                      <a:pPr algn="ctr">
                        <a:lnSpc>
                          <a:spcPct val="150000"/>
                        </a:lnSpc>
                        <a:spcAft>
                          <a:spcPts val="0"/>
                        </a:spcAft>
                      </a:pPr>
                      <a:r>
                        <a:rPr lang="fr-FR" sz="1200">
                          <a:effectLst/>
                        </a:rPr>
                        <a:t>Corrélation positionnement / sentiment d’être intervenant social</a:t>
                      </a:r>
                      <a:endParaRPr lang="fr-F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fr-FR" sz="1200">
                          <a:effectLst/>
                        </a:rPr>
                        <a:t>-0,16</a:t>
                      </a:r>
                      <a:endParaRPr lang="fr-F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fr-FR" sz="1200">
                          <a:effectLst/>
                        </a:rPr>
                        <a:t>-0,05</a:t>
                      </a:r>
                      <a:endParaRPr lang="fr-F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fr-FR" sz="1200">
                          <a:effectLst/>
                        </a:rPr>
                        <a:t>0,50</a:t>
                      </a:r>
                      <a:br>
                        <a:rPr lang="fr-FR" sz="1200">
                          <a:effectLst/>
                        </a:rPr>
                      </a:br>
                      <a:r>
                        <a:rPr lang="fr-FR" sz="1000">
                          <a:effectLst/>
                        </a:rPr>
                        <a:t>p&lt;.05</a:t>
                      </a:r>
                      <a:endParaRPr lang="fr-F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fr-FR" sz="1200">
                          <a:effectLst/>
                        </a:rPr>
                        <a:t>0,37</a:t>
                      </a:r>
                      <a:endParaRPr lang="fr-F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fr-FR" sz="1200">
                          <a:effectLst/>
                        </a:rPr>
                        <a:t>0,24</a:t>
                      </a:r>
                      <a:endParaRPr lang="fr-F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r>
              <a:tr h="681902">
                <a:tc>
                  <a:txBody>
                    <a:bodyPr/>
                    <a:lstStyle/>
                    <a:p>
                      <a:pPr algn="ctr">
                        <a:lnSpc>
                          <a:spcPct val="150000"/>
                        </a:lnSpc>
                        <a:spcAft>
                          <a:spcPts val="0"/>
                        </a:spcAft>
                      </a:pPr>
                      <a:r>
                        <a:rPr lang="fr-FR" sz="1200">
                          <a:effectLst/>
                        </a:rPr>
                        <a:t>Corrélation positionnement / visibilité résultat de l’action</a:t>
                      </a:r>
                      <a:endParaRPr lang="fr-F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fr-FR" sz="1200" dirty="0">
                          <a:effectLst/>
                        </a:rPr>
                        <a:t>0,20</a:t>
                      </a:r>
                      <a:endParaRPr lang="fr-FR"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fr-FR" sz="1200" dirty="0">
                          <a:effectLst/>
                        </a:rPr>
                        <a:t>-0,47</a:t>
                      </a:r>
                      <a:br>
                        <a:rPr lang="fr-FR" sz="1200" dirty="0">
                          <a:effectLst/>
                        </a:rPr>
                      </a:br>
                      <a:r>
                        <a:rPr lang="fr-FR" sz="1100" dirty="0">
                          <a:effectLst/>
                        </a:rPr>
                        <a:t>p&lt;.10</a:t>
                      </a:r>
                      <a:endParaRPr lang="fr-FR"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fr-FR" sz="1200" dirty="0">
                          <a:effectLst/>
                        </a:rPr>
                        <a:t>-0,13</a:t>
                      </a:r>
                      <a:endParaRPr lang="fr-FR"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fr-FR" sz="1200" dirty="0">
                          <a:effectLst/>
                        </a:rPr>
                        <a:t>-0,58</a:t>
                      </a:r>
                      <a:br>
                        <a:rPr lang="fr-FR" sz="1200" dirty="0">
                          <a:effectLst/>
                        </a:rPr>
                      </a:br>
                      <a:r>
                        <a:rPr lang="fr-FR" sz="1000" dirty="0">
                          <a:effectLst/>
                        </a:rPr>
                        <a:t>p&lt;.05</a:t>
                      </a:r>
                      <a:endParaRPr lang="fr-FR"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fr-FR" sz="1200" dirty="0">
                          <a:effectLst/>
                        </a:rPr>
                        <a:t>0,31</a:t>
                      </a:r>
                      <a:endParaRPr lang="fr-FR"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r>
            </a:tbl>
          </a:graphicData>
        </a:graphic>
      </p:graphicFrame>
    </p:spTree>
    <p:extLst>
      <p:ext uri="{BB962C8B-B14F-4D97-AF65-F5344CB8AC3E}">
        <p14:creationId xmlns:p14="http://schemas.microsoft.com/office/powerpoint/2010/main" val="4102353532"/>
      </p:ext>
    </p:extLst>
  </p:cSld>
  <p:clrMapOvr>
    <a:masterClrMapping/>
  </p:clrMapOvr>
  <p:timing>
    <p:tnLst>
      <p:par>
        <p:cTn id="1" dur="indefinite" restart="never" nodeType="tmRoot"/>
      </p:par>
    </p:tnLst>
  </p:timing>
</p:sld>
</file>

<file path=ppt/theme/theme1.xml><?xml version="1.0" encoding="utf-8"?>
<a:theme xmlns:a="http://schemas.openxmlformats.org/drawingml/2006/main" name="Modele_Dansac_Vachée_Gontier_RIA_2011">
  <a:themeElements>
    <a:clrScheme name="Modele_Dansac_Vachée_Gontier_RIA_201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odele_Dansac_Vachée_Gontier_RIA_201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762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762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Modele_Dansac_Vachée_Gontier_RIA_201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dele_Dansac_Vachée_Gontier_RIA_201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dele_Dansac_Vachée_Gontier_RIA_201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dele_Dansac_Vachée_Gontier_RIA_201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dele_Dansac_Vachée_Gontier_RIA_201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dele_Dansac_Vachée_Gontier_RIA_201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dele_Dansac_Vachée_Gontier_RIA_201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onception personnalisée">
  <a:themeElements>
    <a:clrScheme name="Conception personnalisé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onception personnalisé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762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762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onception personnalisé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onception personnalisé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onception personnalisé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onception personnalisé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onception personnalisé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onception personnalisé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onception personnalisé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onception personnalisé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onception personnalisé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onception personnalisé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onception personnalisé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onception personnalisé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Modele_Dansac_Vachée_Gontier_RIA_2011">
  <a:themeElements>
    <a:clrScheme name="Modele_Dansac_Vachée_Gontier_RIA_201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odele_Dansac_Vachée_Gontier_RIA_201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762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762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Modele_Dansac_Vachée_Gontier_RIA_201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dele_Dansac_Vachée_Gontier_RIA_201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dele_Dansac_Vachée_Gontier_RIA_201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dele_Dansac_Vachée_Gontier_RIA_201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dele_Dansac_Vachée_Gontier_RIA_201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dele_Dansac_Vachée_Gontier_RIA_201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dele_Dansac_Vachée_Gontier_RIA_201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Modele_Dansac_Vachée_Gontier_RIA_2011">
  <a:themeElements>
    <a:clrScheme name="Modele_Dansac_Vachée_Gontier_RIA_201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odele_Dansac_Vachée_Gontier_RIA_201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762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762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Modele_Dansac_Vachée_Gontier_RIA_201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dele_Dansac_Vachée_Gontier_RIA_201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dele_Dansac_Vachée_Gontier_RIA_201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dele_Dansac_Vachée_Gontier_RIA_201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dele_Dansac_Vachée_Gontier_RIA_201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dele_Dansac_Vachée_Gontier_RIA_201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dele_Dansac_Vachée_Gontier_RIA_201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Modele_Dansac_Vachée_Gontier_RIA_2011</Template>
  <TotalTime>19189</TotalTime>
  <Words>1333</Words>
  <Application>Microsoft Office PowerPoint</Application>
  <PresentationFormat>Affichage à l'écran (4:3)</PresentationFormat>
  <Paragraphs>259</Paragraphs>
  <Slides>22</Slides>
  <Notes>22</Notes>
  <HiddenSlides>0</HiddenSlides>
  <MMClips>0</MMClips>
  <ScaleCrop>false</ScaleCrop>
  <HeadingPairs>
    <vt:vector size="6" baseType="variant">
      <vt:variant>
        <vt:lpstr>Polices utilisées</vt:lpstr>
      </vt:variant>
      <vt:variant>
        <vt:i4>5</vt:i4>
      </vt:variant>
      <vt:variant>
        <vt:lpstr>Thème</vt:lpstr>
      </vt:variant>
      <vt:variant>
        <vt:i4>4</vt:i4>
      </vt:variant>
      <vt:variant>
        <vt:lpstr>Titres des diapositives</vt:lpstr>
      </vt:variant>
      <vt:variant>
        <vt:i4>22</vt:i4>
      </vt:variant>
    </vt:vector>
  </HeadingPairs>
  <TitlesOfParts>
    <vt:vector size="31" baseType="lpstr">
      <vt:lpstr>宋体</vt:lpstr>
      <vt:lpstr>Arial</vt:lpstr>
      <vt:lpstr>Calibri</vt:lpstr>
      <vt:lpstr>Times New Roman</vt:lpstr>
      <vt:lpstr>Wingdings</vt:lpstr>
      <vt:lpstr>Modele_Dansac_Vachée_Gontier_RIA_2011</vt:lpstr>
      <vt:lpstr>Conception personnalisée</vt:lpstr>
      <vt:lpstr>1_Modele_Dansac_Vachée_Gontier_RIA_2011</vt:lpstr>
      <vt:lpstr>2_Modele_Dansac_Vachée_Gontier_RIA_2011</vt:lpstr>
      <vt:lpstr> Le modèle MMCTP en animation – Du questionnement théorique à l’analyse des pratiques, applications et perspectives.</vt:lpstr>
      <vt:lpstr>L’origine de la modélisation</vt:lpstr>
      <vt:lpstr>Le modèle MMCTP</vt:lpstr>
      <vt:lpstr>Quelques précisions</vt:lpstr>
      <vt:lpstr>MMCTP  outil de recherche</vt:lpstr>
      <vt:lpstr>L’animatrice  auprès des Personnes Âgées</vt:lpstr>
      <vt:lpstr>L’animatrice  auprès des bénévoles</vt:lpstr>
      <vt:lpstr>MMCTP  outil de recherche</vt:lpstr>
      <vt:lpstr>Investissement des fonctions et visibilité des résultats</vt:lpstr>
      <vt:lpstr>Quid de la profession et de l’identité professionnelle des animateurs ?</vt:lpstr>
      <vt:lpstr>MMCTP  outil de recherche</vt:lpstr>
      <vt:lpstr>Une image de l’ASSC par ses usagers</vt:lpstr>
      <vt:lpstr>Ce que disent les récits des jeunes sur les fonctions des structures</vt:lpstr>
      <vt:lpstr>Ce que disent les récits des jeunes sur les fonctions des structures</vt:lpstr>
      <vt:lpstr>Ce que disent les récits des jeunes sur les fonctions des structures</vt:lpstr>
      <vt:lpstr>Ce que disent les récits des jeunes sur les fonctions des structures</vt:lpstr>
      <vt:lpstr>MMCTP  outil de recherche</vt:lpstr>
      <vt:lpstr>MMCTP  outil de recherche</vt:lpstr>
      <vt:lpstr>MMCTP  pour analyser les pratiques</vt:lpstr>
      <vt:lpstr>MMCTP  et les cadres de l’intervention sociale</vt:lpstr>
      <vt:lpstr>Références</vt:lpstr>
      <vt:lpstr>Une différence genrée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Christophe</dc:creator>
  <cp:lastModifiedBy>Christophe DANSAC</cp:lastModifiedBy>
  <cp:revision>497</cp:revision>
  <dcterms:created xsi:type="dcterms:W3CDTF">1601-01-01T00:00:00Z</dcterms:created>
  <dcterms:modified xsi:type="dcterms:W3CDTF">2019-11-06T07:58:19Z</dcterms:modified>
</cp:coreProperties>
</file>