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644CD26-0703-4741-A8C4-20E8FC7FB749}">
  <a:tblStyle styleId="{2644CD26-0703-4741-A8C4-20E8FC7FB7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309BFA-4BF6-429B-8A91-3E38AE5D7F7D}"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60" d="100"/>
          <a:sy n="160" d="100"/>
        </p:scale>
        <p:origin x="-888"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318200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5520b99f7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5520b99f7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b="1">
                <a:solidFill>
                  <a:srgbClr val="4A86E8"/>
                </a:solidFill>
              </a:rPr>
              <a:t>Erick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5520b99f7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5520b99f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b="1">
                <a:solidFill>
                  <a:schemeClr val="dk2"/>
                </a:solidFill>
              </a:rPr>
              <a:t>Sylvie </a:t>
            </a:r>
            <a:endParaRPr/>
          </a:p>
          <a:p>
            <a:pPr marL="0" lvl="0" indent="0" algn="l" rtl="0">
              <a:spcBef>
                <a:spcPts val="0"/>
              </a:spcBef>
              <a:spcAft>
                <a:spcPts val="0"/>
              </a:spcAft>
              <a:buNone/>
            </a:pPr>
            <a:r>
              <a:rPr lang="fr"/>
              <a:t>Accès des OC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5520b99f7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5520b99f7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5520b99f7_4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5520b99f7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1000"/>
              </a:spcBef>
              <a:spcAft>
                <a:spcPts val="1000"/>
              </a:spcAft>
              <a:buNone/>
            </a:pPr>
            <a:r>
              <a:rPr lang="fr" b="1">
                <a:solidFill>
                  <a:srgbClr val="4A86E8"/>
                </a:solidFill>
              </a:rPr>
              <a:t>Erick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5520b99f7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5520b99f7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5520b99f7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5520b99f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65925b7df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65925b7d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5925b7df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5925b7df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5925b7df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65925b7df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5925b7df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5925b7df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65520b99f7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65520b99f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1000"/>
              </a:spcAft>
              <a:buClr>
                <a:schemeClr val="dk1"/>
              </a:buClr>
              <a:buSzPts val="1100"/>
              <a:buFont typeface="Arial"/>
              <a:buNone/>
            </a:pPr>
            <a:r>
              <a:rPr lang="fr" sz="1000" b="1">
                <a:solidFill>
                  <a:schemeClr val="accent2"/>
                </a:solidFill>
                <a:latin typeface="Times New Roman"/>
                <a:ea typeface="Times New Roman"/>
                <a:cs typeface="Times New Roman"/>
                <a:sym typeface="Times New Roman"/>
              </a:rPr>
              <a:t>Sylvie </a:t>
            </a:r>
            <a:r>
              <a:rPr lang="fr" sz="1000" b="1">
                <a:latin typeface="Times New Roman"/>
                <a:ea typeface="Times New Roman"/>
                <a:cs typeface="Times New Roman"/>
                <a:sym typeface="Times New Roman"/>
              </a:rPr>
              <a:t>: Pour simplifier la présentation, nous allons surtout parler du Cas du RQIIAC </a:t>
            </a:r>
            <a:endParaRPr sz="1000" b="1">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65520b99f7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65520b99f7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000" b="1">
                <a:solidFill>
                  <a:schemeClr val="accent2"/>
                </a:solidFill>
                <a:latin typeface="Times New Roman"/>
                <a:ea typeface="Times New Roman"/>
                <a:cs typeface="Times New Roman"/>
                <a:sym typeface="Times New Roman"/>
              </a:rPr>
              <a:t>Sylvie </a:t>
            </a:r>
            <a:r>
              <a:rPr lang="fr" sz="1000" b="1">
                <a:latin typeface="Times New Roman"/>
                <a:ea typeface="Times New Roman"/>
                <a:cs typeface="Times New Roman"/>
                <a:sym typeface="Times New Roman"/>
              </a:rPr>
              <a:t>: une Société-en-train-de-se-faire (Latour, 2007)</a:t>
            </a:r>
            <a:endParaRPr sz="1000" b="1">
              <a:latin typeface="Times New Roman"/>
              <a:ea typeface="Times New Roman"/>
              <a:cs typeface="Times New Roman"/>
              <a:sym typeface="Times New Roman"/>
            </a:endParaRPr>
          </a:p>
          <a:p>
            <a:pPr marL="0" lvl="0" indent="0" algn="just" rtl="0">
              <a:spcBef>
                <a:spcPts val="1000"/>
              </a:spcBef>
              <a:spcAft>
                <a:spcPts val="1000"/>
              </a:spcAft>
              <a:buClr>
                <a:schemeClr val="dk1"/>
              </a:buClr>
              <a:buSzPts val="1100"/>
              <a:buFont typeface="Arial"/>
              <a:buNone/>
            </a:pPr>
            <a:r>
              <a:rPr lang="fr" sz="1200" b="1" i="1">
                <a:solidFill>
                  <a:schemeClr val="dk1"/>
                </a:solidFill>
                <a:latin typeface="Times New Roman"/>
                <a:ea typeface="Times New Roman"/>
                <a:cs typeface="Times New Roman"/>
                <a:sym typeface="Times New Roman"/>
              </a:rPr>
              <a:t>La pratique de l’organisation communautaire </a:t>
            </a:r>
            <a:r>
              <a:rPr lang="fr" sz="1200" b="1" i="1">
                <a:solidFill>
                  <a:srgbClr val="B45F06"/>
                </a:solidFill>
                <a:latin typeface="Times New Roman"/>
                <a:ea typeface="Times New Roman"/>
                <a:cs typeface="Times New Roman"/>
                <a:sym typeface="Times New Roman"/>
              </a:rPr>
              <a:t>(OC)</a:t>
            </a:r>
            <a:r>
              <a:rPr lang="fr" sz="1200" b="1" i="1">
                <a:solidFill>
                  <a:schemeClr val="dk1"/>
                </a:solidFill>
                <a:latin typeface="Times New Roman"/>
                <a:ea typeface="Times New Roman"/>
                <a:cs typeface="Times New Roman"/>
                <a:sym typeface="Times New Roman"/>
              </a:rPr>
              <a:t> au Québec</a:t>
            </a:r>
            <a:r>
              <a:rPr lang="fr" sz="1200">
                <a:solidFill>
                  <a:schemeClr val="dk1"/>
                </a:solidFill>
                <a:latin typeface="Times New Roman"/>
                <a:ea typeface="Times New Roman"/>
                <a:cs typeface="Times New Roman"/>
                <a:sym typeface="Times New Roman"/>
              </a:rPr>
              <a:t> est : a) une pratique professionnelle mandatée par des organisations communautaires, associatives et institutionnelles ; b) qui sous-tend que les problèmes sociaux sont de nature collective et nécessitent des solutions collectives (Comeau et al, 2018 ; Bourque et Lachapelle, 2010).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5520b99f7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5520b99f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1000"/>
              </a:spcBef>
              <a:spcAft>
                <a:spcPts val="1000"/>
              </a:spcAft>
              <a:buNone/>
            </a:pPr>
            <a:r>
              <a:rPr lang="fr" sz="1200">
                <a:solidFill>
                  <a:schemeClr val="dk1"/>
                </a:solidFill>
                <a:latin typeface="Times New Roman"/>
                <a:ea typeface="Times New Roman"/>
                <a:cs typeface="Times New Roman"/>
                <a:sym typeface="Times New Roman"/>
              </a:rPr>
              <a:t>La fonction de liaison est une caractéristique centrale aux pratiques d’OC et « apparaît lorsque priment les intérêts du quartier ou de la communauté et que les participants y réalisent des gains » (Lachapelle, 2017 : 4). Cette fonction vise à : connaître le milieu ; mobiliser les acteurs communautaires ; garantir la cohésion entre acteurs du développement social des milieux communautaires et institutionnels ; démocratiser les rapports au pouvoir ; rendre les ressources accessibles. Elle se superpose ainsi en grande partie à la pratique de l’animation socioculturelle alors que cette fonction de liaison se présente comme stratégie organisationnelle de développement de rapports de coopération, le plus souvent nommée « concertation », une dimension essentielle à la société démocratique. Au Québec, les tables de concertation sont de ces lieux locaux ou régionaux de coopération entre acteurs institutionnels et acteurs communautaires. Ils travaillent de concert à l’élaboration de programmes et d’interventions qui concernent des populations plus vulnérables.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5520b99f7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5520b99f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1000"/>
              </a:spcAft>
              <a:buNone/>
            </a:pPr>
            <a:r>
              <a:rPr lang="fr" b="1">
                <a:solidFill>
                  <a:srgbClr val="4A86E8"/>
                </a:solidFill>
              </a:rPr>
              <a:t>Erick </a:t>
            </a:r>
            <a:r>
              <a:rPr lang="fr" sz="1200">
                <a:solidFill>
                  <a:schemeClr val="dk1"/>
                </a:solidFill>
                <a:latin typeface="Times New Roman"/>
                <a:ea typeface="Times New Roman"/>
                <a:cs typeface="Times New Roman"/>
                <a:sym typeface="Times New Roman"/>
              </a:rPr>
              <a:t>Concrètement, il s’agit d’articuler et de discuter des défis de collaboration sur de grandes distances (interrégionales). Pour ce faire, la notion d’</a:t>
            </a:r>
            <a:r>
              <a:rPr lang="fr" sz="1200" b="1" i="1">
                <a:solidFill>
                  <a:schemeClr val="dk1"/>
                </a:solidFill>
                <a:latin typeface="Times New Roman"/>
                <a:ea typeface="Times New Roman"/>
                <a:cs typeface="Times New Roman"/>
                <a:sym typeface="Times New Roman"/>
              </a:rPr>
              <a:t>équipes distribuées</a:t>
            </a:r>
            <a:r>
              <a:rPr lang="fr" sz="1200">
                <a:solidFill>
                  <a:schemeClr val="dk1"/>
                </a:solidFill>
                <a:latin typeface="Times New Roman"/>
                <a:ea typeface="Times New Roman"/>
                <a:cs typeface="Times New Roman"/>
                <a:sym typeface="Times New Roman"/>
              </a:rPr>
              <a:t> sera utile puisqu’elle définit « un groupe de personnes qui travaillent ensemble à la réalisation d’un objectif commun, mais dont les frontières spatiales, temporelles, culturelles et organisationnelles diffèrent » (Hinds et Kesler, 2002 puis Maznevski et Chuboda, 2000 cités par Michinov, 2008). Malgré le développement technologique qui permet ce travail à distance, il peut survenir des incompréhensions entre les membres, une incapacité à partager les informations adéquatement, de la démotivation chez les membres (Michinov, 2008). Cette dimension de la pratique d’OC sera d’autant plus intéressante à étudier alors que de plus en plus de travailleurs, notamment les OC du secteur public (Jochems et al, 2018) réclament plus de mobilité technologique.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5520b99f7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5520b99f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000" b="1">
                <a:solidFill>
                  <a:schemeClr val="accent2"/>
                </a:solidFill>
                <a:latin typeface="Times New Roman"/>
                <a:ea typeface="Times New Roman"/>
                <a:cs typeface="Times New Roman"/>
                <a:sym typeface="Times New Roman"/>
              </a:rPr>
              <a:t>Sylvie </a:t>
            </a:r>
            <a:endParaRPr sz="1000" b="1">
              <a:solidFill>
                <a:schemeClr val="accent2"/>
              </a:solidFill>
              <a:latin typeface="Times New Roman"/>
              <a:ea typeface="Times New Roman"/>
              <a:cs typeface="Times New Roman"/>
              <a:sym typeface="Times New Roman"/>
            </a:endParaRPr>
          </a:p>
          <a:p>
            <a:pPr marL="0" lvl="0" indent="0" algn="just" rtl="0">
              <a:spcBef>
                <a:spcPts val="1000"/>
              </a:spcBef>
              <a:spcAft>
                <a:spcPts val="0"/>
              </a:spcAft>
              <a:buNone/>
            </a:pPr>
            <a:r>
              <a:rPr lang="fr" sz="1200">
                <a:solidFill>
                  <a:schemeClr val="dk1"/>
                </a:solidFill>
                <a:latin typeface="Times New Roman"/>
                <a:ea typeface="Times New Roman"/>
                <a:cs typeface="Times New Roman"/>
                <a:sym typeface="Times New Roman"/>
              </a:rPr>
              <a:t>Cette recherche repose surtout sur une recension d’écrits: traitant à la fois du travail social et des technologies numériques (1985 à 2015-2019). </a:t>
            </a:r>
            <a:endParaRPr sz="1200">
              <a:solidFill>
                <a:schemeClr val="dk1"/>
              </a:solidFill>
              <a:latin typeface="Times New Roman"/>
              <a:ea typeface="Times New Roman"/>
              <a:cs typeface="Times New Roman"/>
              <a:sym typeface="Times New Roman"/>
            </a:endParaRPr>
          </a:p>
          <a:p>
            <a:pPr marL="0" lvl="0" indent="0" algn="just" rtl="0">
              <a:spcBef>
                <a:spcPts val="1000"/>
              </a:spcBef>
              <a:spcAft>
                <a:spcPts val="0"/>
              </a:spcAft>
              <a:buNone/>
            </a:pPr>
            <a:r>
              <a:rPr lang="fr" sz="1200">
                <a:solidFill>
                  <a:schemeClr val="dk1"/>
                </a:solidFill>
                <a:latin typeface="Times New Roman"/>
                <a:ea typeface="Times New Roman"/>
                <a:cs typeface="Times New Roman"/>
                <a:sym typeface="Times New Roman"/>
              </a:rPr>
              <a:t>Or, </a:t>
            </a:r>
            <a:r>
              <a:rPr lang="fr" sz="1200" b="1" i="1">
                <a:solidFill>
                  <a:schemeClr val="dk1"/>
                </a:solidFill>
                <a:latin typeface="Times New Roman"/>
                <a:ea typeface="Times New Roman"/>
                <a:cs typeface="Times New Roman"/>
                <a:sym typeface="Times New Roman"/>
              </a:rPr>
              <a:t>cette fonction de liaison des OC du Québec est fortement mise à l’épreuve </a:t>
            </a:r>
            <a:r>
              <a:rPr lang="fr" sz="1400" b="1" i="1">
                <a:solidFill>
                  <a:schemeClr val="dk1"/>
                </a:solidFill>
                <a:latin typeface="Times New Roman"/>
                <a:ea typeface="Times New Roman"/>
                <a:cs typeface="Times New Roman"/>
                <a:sym typeface="Times New Roman"/>
              </a:rPr>
              <a:t>à l’ère numérique </a:t>
            </a:r>
            <a:r>
              <a:rPr lang="fr" sz="1200">
                <a:solidFill>
                  <a:schemeClr val="dk1"/>
                </a:solidFill>
                <a:latin typeface="Times New Roman"/>
                <a:ea typeface="Times New Roman"/>
                <a:cs typeface="Times New Roman"/>
                <a:sym typeface="Times New Roman"/>
              </a:rPr>
              <a:t>alors que les enjeux d’accès, de formation et de certains usages des technologies numériques alourdissent l’exercice de leurs pratiques. Au quotidien, plusieurs OC ont le sentiment que l’adoption et les utilisations de ces technologies alourdissent leurs tâches : la gestion et partage de l’information ; la communication entre membres de différentes régions éloignées; un nouveau rapport au temps ; des dilemmes éthiques ; etc. Pour les regroupements nationaux un des principaux défis est de lier leurs membres de 15 régions différentes du Québec: les technologies numériques sont alors devenues incontournables dans leur pratique quotidienne d’OC (utilisation de plateforme de travail collaboratif en ligne, rencontres virtuelles, communications par courriel, etc.). </a:t>
            </a:r>
            <a:endParaRPr sz="1200">
              <a:solidFill>
                <a:schemeClr val="dk1"/>
              </a:solidFill>
              <a:latin typeface="Times New Roman"/>
              <a:ea typeface="Times New Roman"/>
              <a:cs typeface="Times New Roman"/>
              <a:sym typeface="Times New Roman"/>
            </a:endParaRPr>
          </a:p>
          <a:p>
            <a:pPr marL="457200" lvl="0" indent="0" algn="just" rtl="0">
              <a:spcBef>
                <a:spcPts val="1000"/>
              </a:spcBef>
              <a:spcAft>
                <a:spcPts val="0"/>
              </a:spcAft>
              <a:buNone/>
            </a:pPr>
            <a:r>
              <a:rPr lang="fr" sz="1200">
                <a:solidFill>
                  <a:schemeClr val="dk1"/>
                </a:solidFill>
                <a:latin typeface="Times New Roman"/>
                <a:ea typeface="Times New Roman"/>
                <a:cs typeface="Times New Roman"/>
                <a:sym typeface="Times New Roman"/>
              </a:rPr>
              <a:t>« Quels genres d’outils numériques sont utilisés pour rejoindre la population notamment très éloignée (fracture numérique) ? Comment les TN sont utilisées par les agents de mobilisation et les agents de communication [...]? Quelles sont les retombées et les potentialités de l’usage des TN pour rejoindre les populations qui sont très éloignées ? Comment les partenaires utilisent cela pour s’organiser dans leur travail ? Comment améliorer la communication avec les TN entre les OC des institutions publiques et les OC des milieux communautaires ? » (Jochems et al, 2019).</a:t>
            </a:r>
            <a:endParaRPr>
              <a:solidFill>
                <a:schemeClr val="dk1"/>
              </a:solidFill>
            </a:endParaRPr>
          </a:p>
          <a:p>
            <a:pPr marL="0" lvl="0" indent="0" algn="just" rtl="0">
              <a:spcBef>
                <a:spcPts val="1000"/>
              </a:spcBef>
              <a:spcAft>
                <a:spcPts val="0"/>
              </a:spcAft>
              <a:buNone/>
            </a:pPr>
            <a:endParaRPr sz="1200">
              <a:solidFill>
                <a:schemeClr val="dk1"/>
              </a:solidFill>
              <a:latin typeface="Times New Roman"/>
              <a:ea typeface="Times New Roman"/>
              <a:cs typeface="Times New Roman"/>
              <a:sym typeface="Times New Roman"/>
            </a:endParaRPr>
          </a:p>
          <a:p>
            <a:pPr marL="0" lvl="0" indent="0" algn="just" rtl="0">
              <a:spcBef>
                <a:spcPts val="1000"/>
              </a:spcBef>
              <a:spcAft>
                <a:spcPts val="100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5520b99f7_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5520b99f7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5520b99f7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5520b99f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5520b99f7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5520b99f7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academia.edu/1664784/Web_participatif_et_pratiques_d_innovation_en_organisation_des_valeurs_transmissibles" TargetMode="External"/><Relationship Id="rId5" Type="http://schemas.openxmlformats.org/officeDocument/2006/relationships/hyperlink" Target="https://www.academia.edu/37449560/Le_mouvement_communautaire_au_Qu%C3%A9bec_entre_solidarit%C3%A9_citoyenne_et_politiques_publiques" TargetMode="External"/><Relationship Id="rId6" Type="http://schemas.openxmlformats.org/officeDocument/2006/relationships/hyperlink" Target="http://books.openedition.org/editionscnrs/19309" TargetMode="External"/><Relationship Id="rId7" Type="http://schemas.openxmlformats.org/officeDocument/2006/relationships/hyperlink" Target="https://doi.org/10.4000/communicationorganisation.7884"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doi.org/10.18060/18291" TargetMode="External"/><Relationship Id="rId5" Type="http://schemas.openxmlformats.org/officeDocument/2006/relationships/hyperlink" Target="https://doi.org/10.4000/communicationorganisation.7908" TargetMode="External"/><Relationship Id="rId6" Type="http://schemas.openxmlformats.org/officeDocument/2006/relationships/hyperlink" Target="https://doi.org/10.3917/vst.076.0008" TargetMode="External"/><Relationship Id="rId7" Type="http://schemas.openxmlformats.org/officeDocument/2006/relationships/hyperlink" Target="https://doi.org/10.1080/15228835.2016.1250027" TargetMode="External"/><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books.openedition.org/editionscnrs/14385" TargetMode="External"/><Relationship Id="rId5" Type="http://schemas.openxmlformats.org/officeDocument/2006/relationships/hyperlink" Target="http://journals.openedition.org/communication/1944" TargetMode="External"/><Relationship Id="rId6" Type="http://schemas.openxmlformats.org/officeDocument/2006/relationships/hyperlink" Target="https://doi.org/2760514684,%209782760514683"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academia.edu/3000781/TRAVAIL_ET_TIC" TargetMode="External"/><Relationship Id="rId5" Type="http://schemas.openxmlformats.org/officeDocument/2006/relationships/hyperlink" Target="https://doi.org/10.7202/000009ar" TargetMode="External"/><Relationship Id="rId6" Type="http://schemas.openxmlformats.org/officeDocument/2006/relationships/hyperlink" Target="https://doi-org.proxy.bibliotheques.uqam.ca/10.7202/1032392ar" TargetMode="External"/><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earch.proquest.com/socabs/docview/304582034/abstract/635E03EB0F6244B7PQ/1" TargetMode="External"/><Relationship Id="rId5" Type="http://schemas.openxmlformats.org/officeDocument/2006/relationships/hyperlink" Target="https://doi.org/10.1163/156915002100419781" TargetMode="External"/><Relationship Id="rId6" Type="http://schemas.openxmlformats.org/officeDocument/2006/relationships/hyperlink" Target="http://search.proquest.com/socabs/docview/1018345403/abstract/8FCB4B926E644AFCPQ/68"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3" name="Google Shape;63;p1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4" name="Google Shape;64;p13"/>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65" name="Google Shape;65;p13"/>
          <p:cNvSpPr txBox="1"/>
          <p:nvPr/>
        </p:nvSpPr>
        <p:spPr>
          <a:xfrm>
            <a:off x="1234600" y="1444250"/>
            <a:ext cx="6217200" cy="2664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Arial Black"/>
              <a:ea typeface="Arial Black"/>
              <a:cs typeface="Arial Black"/>
              <a:sym typeface="Arial Black"/>
            </a:endParaRPr>
          </a:p>
          <a:p>
            <a:pPr marL="0" lvl="0" indent="0" algn="ctr" rtl="0">
              <a:spcBef>
                <a:spcPts val="0"/>
              </a:spcBef>
              <a:spcAft>
                <a:spcPts val="0"/>
              </a:spcAft>
              <a:buNone/>
            </a:pPr>
            <a:r>
              <a:rPr lang="fr" sz="1800">
                <a:latin typeface="Arial Black"/>
                <a:ea typeface="Arial Black"/>
                <a:cs typeface="Arial Black"/>
                <a:sym typeface="Arial Black"/>
              </a:rPr>
              <a:t>Pratiques en organisation communautaire </a:t>
            </a:r>
            <a:endParaRPr sz="1800">
              <a:latin typeface="Arial Black"/>
              <a:ea typeface="Arial Black"/>
              <a:cs typeface="Arial Black"/>
              <a:sym typeface="Arial Black"/>
            </a:endParaRPr>
          </a:p>
          <a:p>
            <a:pPr marL="0" lvl="0" indent="0" algn="ctr" rtl="0">
              <a:spcBef>
                <a:spcPts val="0"/>
              </a:spcBef>
              <a:spcAft>
                <a:spcPts val="0"/>
              </a:spcAft>
              <a:buNone/>
            </a:pPr>
            <a:r>
              <a:rPr lang="fr" sz="1800">
                <a:latin typeface="Arial Black"/>
                <a:ea typeface="Arial Black"/>
                <a:cs typeface="Arial Black"/>
                <a:sym typeface="Arial Black"/>
              </a:rPr>
              <a:t>à l’ère numérique au Québec </a:t>
            </a:r>
            <a:endParaRPr sz="1800">
              <a:latin typeface="Arial Black"/>
              <a:ea typeface="Arial Black"/>
              <a:cs typeface="Arial Black"/>
              <a:sym typeface="Arial Black"/>
            </a:endParaRPr>
          </a:p>
          <a:p>
            <a:pPr marL="0" lvl="0" indent="0" algn="ctr" rtl="0">
              <a:spcBef>
                <a:spcPts val="0"/>
              </a:spcBef>
              <a:spcAft>
                <a:spcPts val="0"/>
              </a:spcAft>
              <a:buNone/>
            </a:pPr>
            <a:r>
              <a:rPr lang="fr" b="1">
                <a:solidFill>
                  <a:schemeClr val="dk1"/>
                </a:solidFill>
                <a:latin typeface="Open Sans"/>
                <a:ea typeface="Open Sans"/>
                <a:cs typeface="Open Sans"/>
                <a:sym typeface="Open Sans"/>
              </a:rPr>
              <a:t>Rapport au territoire, fonction de liaison,</a:t>
            </a:r>
            <a:endParaRPr b="1">
              <a:solidFill>
                <a:schemeClr val="dk1"/>
              </a:solidFill>
              <a:latin typeface="Open Sans"/>
              <a:ea typeface="Open Sans"/>
              <a:cs typeface="Open Sans"/>
              <a:sym typeface="Open Sans"/>
            </a:endParaRPr>
          </a:p>
          <a:p>
            <a:pPr marL="0" lvl="0" indent="0" algn="ctr" rtl="0">
              <a:spcBef>
                <a:spcPts val="0"/>
              </a:spcBef>
              <a:spcAft>
                <a:spcPts val="0"/>
              </a:spcAft>
              <a:buNone/>
            </a:pPr>
            <a:r>
              <a:rPr lang="fr" b="1">
                <a:solidFill>
                  <a:schemeClr val="dk1"/>
                </a:solidFill>
                <a:latin typeface="Open Sans"/>
                <a:ea typeface="Open Sans"/>
                <a:cs typeface="Open Sans"/>
                <a:sym typeface="Open Sans"/>
              </a:rPr>
              <a:t>équipes distribuées </a:t>
            </a:r>
            <a:r>
              <a:rPr lang="fr" b="1">
                <a:latin typeface="Open Sans"/>
                <a:ea typeface="Open Sans"/>
                <a:cs typeface="Open Sans"/>
                <a:sym typeface="Open Sans"/>
              </a:rPr>
              <a:t>et engagement social</a:t>
            </a:r>
            <a:endParaRPr b="1">
              <a:latin typeface="Open Sans"/>
              <a:ea typeface="Open Sans"/>
              <a:cs typeface="Open Sans"/>
              <a:sym typeface="Open Sans"/>
            </a:endParaRPr>
          </a:p>
          <a:p>
            <a:pPr marL="0" lvl="0" indent="0" algn="ctr" rtl="0">
              <a:spcBef>
                <a:spcPts val="0"/>
              </a:spcBef>
              <a:spcAft>
                <a:spcPts val="0"/>
              </a:spcAft>
              <a:buNone/>
            </a:pPr>
            <a:endParaRPr>
              <a:latin typeface="Open Sans"/>
              <a:ea typeface="Open Sans"/>
              <a:cs typeface="Open Sans"/>
              <a:sym typeface="Open Sans"/>
            </a:endParaRPr>
          </a:p>
          <a:p>
            <a:pPr marL="0" lvl="0" indent="0" algn="ctr" rtl="0">
              <a:spcBef>
                <a:spcPts val="0"/>
              </a:spcBef>
              <a:spcAft>
                <a:spcPts val="0"/>
              </a:spcAft>
              <a:buNone/>
            </a:pPr>
            <a:r>
              <a:rPr lang="fr">
                <a:latin typeface="Open Sans"/>
                <a:ea typeface="Open Sans"/>
                <a:cs typeface="Open Sans"/>
                <a:sym typeface="Open Sans"/>
              </a:rPr>
              <a:t>Sylvie Jochems, professeure, École de travail social, UQAM </a:t>
            </a:r>
            <a:endParaRPr>
              <a:latin typeface="Open Sans"/>
              <a:ea typeface="Open Sans"/>
              <a:cs typeface="Open Sans"/>
              <a:sym typeface="Open Sans"/>
            </a:endParaRPr>
          </a:p>
          <a:p>
            <a:pPr marL="0" lvl="0" indent="0" algn="ctr" rtl="0">
              <a:spcBef>
                <a:spcPts val="0"/>
              </a:spcBef>
              <a:spcAft>
                <a:spcPts val="0"/>
              </a:spcAft>
              <a:buNone/>
            </a:pPr>
            <a:r>
              <a:rPr lang="fr">
                <a:latin typeface="Open Sans"/>
                <a:ea typeface="Open Sans"/>
                <a:cs typeface="Open Sans"/>
                <a:sym typeface="Open Sans"/>
              </a:rPr>
              <a:t>Érick D’Amours, étudiant 2e cycle et assistant de recherche, UQAM </a:t>
            </a:r>
            <a:endParaRPr>
              <a:latin typeface="Open Sans"/>
              <a:ea typeface="Open Sans"/>
              <a:cs typeface="Open Sans"/>
              <a:sym typeface="Open Sans"/>
            </a:endParaRPr>
          </a:p>
          <a:p>
            <a:pPr marL="0" lvl="0" indent="0" algn="ctr" rtl="0">
              <a:spcBef>
                <a:spcPts val="0"/>
              </a:spcBef>
              <a:spcAft>
                <a:spcPts val="0"/>
              </a:spcAft>
              <a:buNone/>
            </a:pPr>
            <a:endParaRPr>
              <a:latin typeface="Open Sans"/>
              <a:ea typeface="Open Sans"/>
              <a:cs typeface="Open Sans"/>
              <a:sym typeface="Open Sans"/>
            </a:endParaRPr>
          </a:p>
          <a:p>
            <a:pPr marL="0" lvl="0" indent="0" algn="ctr" rtl="0">
              <a:spcBef>
                <a:spcPts val="0"/>
              </a:spcBef>
              <a:spcAft>
                <a:spcPts val="0"/>
              </a:spcAft>
              <a:buNone/>
            </a:pPr>
            <a:r>
              <a:rPr lang="fr">
                <a:latin typeface="Open Sans"/>
                <a:ea typeface="Open Sans"/>
                <a:cs typeface="Open Sans"/>
                <a:sym typeface="Open Sans"/>
              </a:rPr>
              <a:t>Communication présentée le 5 novembre 2019</a:t>
            </a:r>
            <a:endParaRPr>
              <a:latin typeface="Open Sans"/>
              <a:ea typeface="Open Sans"/>
              <a:cs typeface="Open Sans"/>
              <a:sym typeface="Open Sans"/>
            </a:endParaRPr>
          </a:p>
          <a:p>
            <a:pPr marL="0" lvl="0" indent="0" algn="ctr" rtl="0">
              <a:spcBef>
                <a:spcPts val="0"/>
              </a:spcBef>
              <a:spcAft>
                <a:spcPts val="0"/>
              </a:spcAft>
              <a:buNone/>
            </a:pPr>
            <a:r>
              <a:rPr lang="fr">
                <a:latin typeface="Open Sans"/>
                <a:ea typeface="Open Sans"/>
                <a:cs typeface="Open Sans"/>
                <a:sym typeface="Open Sans"/>
              </a:rPr>
              <a:t>Lausanne (Suisse)</a:t>
            </a:r>
            <a:endParaRPr>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89" name="Google Shape;189;p2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90" name="Google Shape;190;p22"/>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191" name="Google Shape;191;p22"/>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u="sng">
              <a:solidFill>
                <a:srgbClr val="B45F06"/>
              </a:solidFill>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p:txBody>
      </p:sp>
      <p:pic>
        <p:nvPicPr>
          <p:cNvPr id="192" name="Google Shape;192;p22"/>
          <p:cNvPicPr preferRelativeResize="0"/>
          <p:nvPr/>
        </p:nvPicPr>
        <p:blipFill>
          <a:blip r:embed="rId4">
            <a:alphaModFix/>
          </a:blip>
          <a:stretch>
            <a:fillRect/>
          </a:stretch>
        </p:blipFill>
        <p:spPr>
          <a:xfrm>
            <a:off x="811325" y="1325550"/>
            <a:ext cx="5349927" cy="2488049"/>
          </a:xfrm>
          <a:prstGeom prst="rect">
            <a:avLst/>
          </a:prstGeom>
          <a:noFill/>
          <a:ln>
            <a:noFill/>
          </a:ln>
        </p:spPr>
      </p:pic>
      <p:pic>
        <p:nvPicPr>
          <p:cNvPr id="193" name="Google Shape;193;p22"/>
          <p:cNvPicPr preferRelativeResize="0"/>
          <p:nvPr/>
        </p:nvPicPr>
        <p:blipFill>
          <a:blip r:embed="rId5">
            <a:alphaModFix/>
          </a:blip>
          <a:stretch>
            <a:fillRect/>
          </a:stretch>
        </p:blipFill>
        <p:spPr>
          <a:xfrm>
            <a:off x="2406099" y="549225"/>
            <a:ext cx="1950475" cy="759900"/>
          </a:xfrm>
          <a:prstGeom prst="rect">
            <a:avLst/>
          </a:prstGeom>
          <a:noFill/>
          <a:ln>
            <a:noFill/>
          </a:ln>
        </p:spPr>
      </p:pic>
      <p:sp>
        <p:nvSpPr>
          <p:cNvPr id="194" name="Google Shape;194;p22"/>
          <p:cNvSpPr txBox="1"/>
          <p:nvPr/>
        </p:nvSpPr>
        <p:spPr>
          <a:xfrm>
            <a:off x="6099550" y="385500"/>
            <a:ext cx="2348100" cy="4372500"/>
          </a:xfrm>
          <a:prstGeom prst="rect">
            <a:avLst/>
          </a:prstGeom>
          <a:solidFill>
            <a:srgbClr val="E69138"/>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u="sng">
              <a:solidFill>
                <a:srgbClr val="783F04"/>
              </a:solidFill>
              <a:latin typeface="Open Sans"/>
              <a:ea typeface="Open Sans"/>
              <a:cs typeface="Open Sans"/>
              <a:sym typeface="Open Sans"/>
            </a:endParaRPr>
          </a:p>
          <a:p>
            <a:pPr marL="0" lvl="0" indent="0" algn="l" rtl="0">
              <a:spcBef>
                <a:spcPts val="0"/>
              </a:spcBef>
              <a:spcAft>
                <a:spcPts val="0"/>
              </a:spcAft>
              <a:buNone/>
            </a:pPr>
            <a:endParaRPr b="1" u="sng">
              <a:solidFill>
                <a:srgbClr val="783F04"/>
              </a:solidFill>
              <a:latin typeface="Open Sans"/>
              <a:ea typeface="Open Sans"/>
              <a:cs typeface="Open Sans"/>
              <a:sym typeface="Open Sans"/>
            </a:endParaRPr>
          </a:p>
          <a:p>
            <a:pPr marL="0" lvl="0" indent="0" algn="l" rtl="0">
              <a:spcBef>
                <a:spcPts val="0"/>
              </a:spcBef>
              <a:spcAft>
                <a:spcPts val="0"/>
              </a:spcAft>
              <a:buNone/>
            </a:pPr>
            <a:r>
              <a:rPr lang="fr" b="1" u="sng">
                <a:solidFill>
                  <a:srgbClr val="783F04"/>
                </a:solidFill>
                <a:latin typeface="Open Sans"/>
                <a:ea typeface="Open Sans"/>
                <a:cs typeface="Open Sans"/>
                <a:sym typeface="Open Sans"/>
              </a:rPr>
              <a:t>Résultats préliminaires issus des méthodes : </a:t>
            </a:r>
            <a:endParaRPr b="1" u="sng">
              <a:solidFill>
                <a:srgbClr val="783F04"/>
              </a:solidFill>
              <a:latin typeface="Open Sans"/>
              <a:ea typeface="Open Sans"/>
              <a:cs typeface="Open Sans"/>
              <a:sym typeface="Open Sans"/>
            </a:endParaRPr>
          </a:p>
          <a:p>
            <a:pPr marL="0" lvl="0" indent="0" algn="l" rtl="0">
              <a:spcBef>
                <a:spcPts val="0"/>
              </a:spcBef>
              <a:spcAft>
                <a:spcPts val="0"/>
              </a:spcAft>
              <a:buNone/>
            </a:pPr>
            <a:endParaRPr b="1">
              <a:solidFill>
                <a:srgbClr val="783F04"/>
              </a:solidFill>
              <a:latin typeface="Open Sans"/>
              <a:ea typeface="Open Sans"/>
              <a:cs typeface="Open Sans"/>
              <a:sym typeface="Open Sans"/>
            </a:endParaRPr>
          </a:p>
          <a:p>
            <a:pPr marL="0" lvl="0" indent="0" algn="l" rtl="0">
              <a:spcBef>
                <a:spcPts val="0"/>
              </a:spcBef>
              <a:spcAft>
                <a:spcPts val="0"/>
              </a:spcAft>
              <a:buNone/>
            </a:pPr>
            <a:endParaRPr b="1">
              <a:solidFill>
                <a:srgbClr val="783F04"/>
              </a:solidFill>
              <a:latin typeface="Open Sans"/>
              <a:ea typeface="Open Sans"/>
              <a:cs typeface="Open Sans"/>
              <a:sym typeface="Open Sans"/>
            </a:endParaRPr>
          </a:p>
          <a:p>
            <a:pPr marL="0" lvl="0" indent="0" algn="l" rtl="0">
              <a:spcBef>
                <a:spcPts val="0"/>
              </a:spcBef>
              <a:spcAft>
                <a:spcPts val="0"/>
              </a:spcAft>
              <a:buNone/>
            </a:pPr>
            <a:r>
              <a:rPr lang="fr" b="1">
                <a:solidFill>
                  <a:srgbClr val="783F04"/>
                </a:solidFill>
                <a:latin typeface="Open Sans"/>
                <a:ea typeface="Open Sans"/>
                <a:cs typeface="Open Sans"/>
                <a:sym typeface="Open Sans"/>
              </a:rPr>
              <a:t>2013 </a:t>
            </a:r>
            <a:r>
              <a:rPr lang="fr">
                <a:solidFill>
                  <a:srgbClr val="783F04"/>
                </a:solidFill>
                <a:latin typeface="Open Sans"/>
                <a:ea typeface="Open Sans"/>
                <a:cs typeface="Open Sans"/>
                <a:sym typeface="Open Sans"/>
              </a:rPr>
              <a:t>:  </a:t>
            </a:r>
            <a:endParaRPr>
              <a:solidFill>
                <a:srgbClr val="783F04"/>
              </a:solidFill>
              <a:latin typeface="Open Sans"/>
              <a:ea typeface="Open Sans"/>
              <a:cs typeface="Open Sans"/>
              <a:sym typeface="Open Sans"/>
            </a:endParaRPr>
          </a:p>
          <a:p>
            <a:pPr marL="0" lvl="0" indent="0" algn="l" rtl="0">
              <a:spcBef>
                <a:spcPts val="0"/>
              </a:spcBef>
              <a:spcAft>
                <a:spcPts val="0"/>
              </a:spcAft>
              <a:buNone/>
            </a:pPr>
            <a:r>
              <a:rPr lang="fr">
                <a:solidFill>
                  <a:srgbClr val="783F04"/>
                </a:solidFill>
                <a:latin typeface="Open Sans"/>
                <a:ea typeface="Open Sans"/>
                <a:cs typeface="Open Sans"/>
                <a:sym typeface="Open Sans"/>
              </a:rPr>
              <a:t>-Questionnaire national </a:t>
            </a:r>
            <a:r>
              <a:rPr lang="fr" i="1">
                <a:solidFill>
                  <a:srgbClr val="783F04"/>
                </a:solidFill>
                <a:latin typeface="Open Sans"/>
                <a:ea typeface="Open Sans"/>
                <a:cs typeface="Open Sans"/>
                <a:sym typeface="Open Sans"/>
              </a:rPr>
              <a:t>(61 répondant.e.s/350)</a:t>
            </a:r>
            <a:endParaRPr i="1">
              <a:solidFill>
                <a:srgbClr val="783F04"/>
              </a:solidFill>
              <a:latin typeface="Open Sans"/>
              <a:ea typeface="Open Sans"/>
              <a:cs typeface="Open Sans"/>
              <a:sym typeface="Open Sans"/>
            </a:endParaRPr>
          </a:p>
          <a:p>
            <a:pPr marL="0" lvl="0" indent="0" algn="l" rtl="0">
              <a:spcBef>
                <a:spcPts val="0"/>
              </a:spcBef>
              <a:spcAft>
                <a:spcPts val="0"/>
              </a:spcAft>
              <a:buNone/>
            </a:pPr>
            <a:r>
              <a:rPr lang="fr">
                <a:solidFill>
                  <a:srgbClr val="783F04"/>
                </a:solidFill>
                <a:latin typeface="Open Sans"/>
                <a:ea typeface="Open Sans"/>
                <a:cs typeface="Open Sans"/>
                <a:sym typeface="Open Sans"/>
              </a:rPr>
              <a:t>-Groupe de discussion / 1 équipe régionale</a:t>
            </a:r>
            <a:endParaRPr>
              <a:solidFill>
                <a:srgbClr val="783F04"/>
              </a:solidFill>
              <a:latin typeface="Open Sans"/>
              <a:ea typeface="Open Sans"/>
              <a:cs typeface="Open Sans"/>
              <a:sym typeface="Open Sans"/>
            </a:endParaRPr>
          </a:p>
          <a:p>
            <a:pPr marL="0" lvl="0" indent="0" algn="l" rtl="0">
              <a:spcBef>
                <a:spcPts val="0"/>
              </a:spcBef>
              <a:spcAft>
                <a:spcPts val="0"/>
              </a:spcAft>
              <a:buNone/>
            </a:pPr>
            <a:endParaRPr b="1">
              <a:solidFill>
                <a:srgbClr val="783F04"/>
              </a:solidFill>
              <a:latin typeface="Open Sans"/>
              <a:ea typeface="Open Sans"/>
              <a:cs typeface="Open Sans"/>
              <a:sym typeface="Open Sans"/>
            </a:endParaRPr>
          </a:p>
          <a:p>
            <a:pPr marL="0" lvl="0" indent="0" algn="l" rtl="0">
              <a:spcBef>
                <a:spcPts val="0"/>
              </a:spcBef>
              <a:spcAft>
                <a:spcPts val="0"/>
              </a:spcAft>
              <a:buNone/>
            </a:pPr>
            <a:r>
              <a:rPr lang="fr" b="1">
                <a:solidFill>
                  <a:srgbClr val="783F04"/>
                </a:solidFill>
                <a:latin typeface="Open Sans"/>
                <a:ea typeface="Open Sans"/>
                <a:cs typeface="Open Sans"/>
                <a:sym typeface="Open Sans"/>
              </a:rPr>
              <a:t>2015</a:t>
            </a:r>
            <a:r>
              <a:rPr lang="fr">
                <a:solidFill>
                  <a:srgbClr val="783F04"/>
                </a:solidFill>
                <a:latin typeface="Open Sans"/>
                <a:ea typeface="Open Sans"/>
                <a:cs typeface="Open Sans"/>
                <a:sym typeface="Open Sans"/>
              </a:rPr>
              <a:t> : </a:t>
            </a:r>
            <a:endParaRPr>
              <a:solidFill>
                <a:srgbClr val="783F04"/>
              </a:solidFill>
              <a:latin typeface="Open Sans"/>
              <a:ea typeface="Open Sans"/>
              <a:cs typeface="Open Sans"/>
              <a:sym typeface="Open Sans"/>
            </a:endParaRPr>
          </a:p>
          <a:p>
            <a:pPr marL="0" lvl="0" indent="0" algn="l" rtl="0">
              <a:spcBef>
                <a:spcPts val="0"/>
              </a:spcBef>
              <a:spcAft>
                <a:spcPts val="0"/>
              </a:spcAft>
              <a:buNone/>
            </a:pPr>
            <a:r>
              <a:rPr lang="fr">
                <a:solidFill>
                  <a:srgbClr val="783F04"/>
                </a:solidFill>
                <a:latin typeface="Open Sans"/>
                <a:ea typeface="Open Sans"/>
                <a:cs typeface="Open Sans"/>
                <a:sym typeface="Open Sans"/>
              </a:rPr>
              <a:t>-Analyse collective (régionale)</a:t>
            </a:r>
            <a:endParaRPr>
              <a:solidFill>
                <a:srgbClr val="783F04"/>
              </a:solidFill>
              <a:latin typeface="Open Sans"/>
              <a:ea typeface="Open Sans"/>
              <a:cs typeface="Open Sans"/>
              <a:sym typeface="Open Sans"/>
            </a:endParaRPr>
          </a:p>
          <a:p>
            <a:pPr marL="0" lvl="0" indent="0" algn="l" rtl="0">
              <a:spcBef>
                <a:spcPts val="0"/>
              </a:spcBef>
              <a:spcAft>
                <a:spcPts val="0"/>
              </a:spcAft>
              <a:buNone/>
            </a:pPr>
            <a:endParaRPr b="1">
              <a:solidFill>
                <a:srgbClr val="783F04"/>
              </a:solidFill>
              <a:latin typeface="Open Sans"/>
              <a:ea typeface="Open Sans"/>
              <a:cs typeface="Open Sans"/>
              <a:sym typeface="Open Sans"/>
            </a:endParaRPr>
          </a:p>
          <a:p>
            <a:pPr marL="0" lvl="0" indent="0" algn="l" rtl="0">
              <a:spcBef>
                <a:spcPts val="0"/>
              </a:spcBef>
              <a:spcAft>
                <a:spcPts val="0"/>
              </a:spcAft>
              <a:buNone/>
            </a:pPr>
            <a:r>
              <a:rPr lang="fr" b="1">
                <a:solidFill>
                  <a:srgbClr val="783F04"/>
                </a:solidFill>
                <a:latin typeface="Open Sans"/>
                <a:ea typeface="Open Sans"/>
                <a:cs typeface="Open Sans"/>
                <a:sym typeface="Open Sans"/>
              </a:rPr>
              <a:t>2018 </a:t>
            </a:r>
            <a:r>
              <a:rPr lang="fr">
                <a:solidFill>
                  <a:srgbClr val="783F04"/>
                </a:solidFill>
                <a:latin typeface="Open Sans"/>
                <a:ea typeface="Open Sans"/>
                <a:cs typeface="Open Sans"/>
                <a:sym typeface="Open Sans"/>
              </a:rPr>
              <a:t>: </a:t>
            </a:r>
            <a:endParaRPr>
              <a:solidFill>
                <a:srgbClr val="783F04"/>
              </a:solidFill>
              <a:latin typeface="Open Sans"/>
              <a:ea typeface="Open Sans"/>
              <a:cs typeface="Open Sans"/>
              <a:sym typeface="Open Sans"/>
            </a:endParaRPr>
          </a:p>
          <a:p>
            <a:pPr marL="0" lvl="0" indent="0" algn="l" rtl="0">
              <a:spcBef>
                <a:spcPts val="0"/>
              </a:spcBef>
              <a:spcAft>
                <a:spcPts val="0"/>
              </a:spcAft>
              <a:buNone/>
            </a:pPr>
            <a:r>
              <a:rPr lang="fr">
                <a:solidFill>
                  <a:srgbClr val="783F04"/>
                </a:solidFill>
                <a:latin typeface="Open Sans"/>
                <a:ea typeface="Open Sans"/>
                <a:cs typeface="Open Sans"/>
                <a:sym typeface="Open Sans"/>
              </a:rPr>
              <a:t>-Questionnaire national</a:t>
            </a:r>
            <a:endParaRPr>
              <a:solidFill>
                <a:srgbClr val="783F04"/>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fr" i="1">
                <a:solidFill>
                  <a:srgbClr val="783F04"/>
                </a:solidFill>
                <a:latin typeface="Open Sans"/>
                <a:ea typeface="Open Sans"/>
                <a:cs typeface="Open Sans"/>
                <a:sym typeface="Open Sans"/>
              </a:rPr>
              <a:t>(99 répondant.e.s/350)</a:t>
            </a:r>
            <a:endParaRPr>
              <a:solidFill>
                <a:srgbClr val="783F04"/>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783F04"/>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00" name="Google Shape;200;p2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01" name="Google Shape;201;p23"/>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02" name="Google Shape;202;p23"/>
          <p:cNvSpPr txBox="1"/>
          <p:nvPr/>
        </p:nvSpPr>
        <p:spPr>
          <a:xfrm>
            <a:off x="262650" y="372300"/>
            <a:ext cx="8618700" cy="4846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graphicFrame>
        <p:nvGraphicFramePr>
          <p:cNvPr id="203" name="Google Shape;203;p23"/>
          <p:cNvGraphicFramePr/>
          <p:nvPr/>
        </p:nvGraphicFramePr>
        <p:xfrm>
          <a:off x="262650" y="240400"/>
          <a:ext cx="8618700" cy="5152150"/>
        </p:xfrm>
        <a:graphic>
          <a:graphicData uri="http://schemas.openxmlformats.org/drawingml/2006/table">
            <a:tbl>
              <a:tblPr>
                <a:noFill/>
                <a:tableStyleId>{37309BFA-4BF6-429B-8A91-3E38AE5D7F7D}</a:tableStyleId>
              </a:tblPr>
              <a:tblGrid>
                <a:gridCol w="1041775"/>
                <a:gridCol w="2913250"/>
                <a:gridCol w="780200"/>
                <a:gridCol w="782650"/>
                <a:gridCol w="3100825"/>
              </a:tblGrid>
              <a:tr h="383475">
                <a:tc gridSpan="2">
                  <a:txBody>
                    <a:bodyPr/>
                    <a:lstStyle/>
                    <a:p>
                      <a:pPr marL="0" lvl="0" indent="0" algn="l" rtl="0">
                        <a:spcBef>
                          <a:spcPts val="0"/>
                        </a:spcBef>
                        <a:spcAft>
                          <a:spcPts val="0"/>
                        </a:spcAft>
                        <a:buNone/>
                      </a:pPr>
                      <a:r>
                        <a:rPr lang="fr" sz="1000">
                          <a:latin typeface="Arial Black"/>
                          <a:ea typeface="Arial Black"/>
                          <a:cs typeface="Arial Black"/>
                          <a:sym typeface="Arial Black"/>
                        </a:rPr>
                        <a:t>PERVASIVITÉ ?</a:t>
                      </a:r>
                      <a:endParaRPr sz="1000">
                        <a:latin typeface="Arial Black"/>
                        <a:ea typeface="Arial Black"/>
                        <a:cs typeface="Arial Black"/>
                        <a:sym typeface="Arial Black"/>
                      </a:endParaRPr>
                    </a:p>
                    <a:p>
                      <a:pPr marL="0" lvl="0" indent="0" algn="l" rtl="0">
                        <a:spcBef>
                          <a:spcPts val="0"/>
                        </a:spcBef>
                        <a:spcAft>
                          <a:spcPts val="0"/>
                        </a:spcAft>
                        <a:buNone/>
                      </a:pPr>
                      <a:r>
                        <a:rPr lang="fr" b="1">
                          <a:latin typeface="Times New Roman"/>
                          <a:ea typeface="Times New Roman"/>
                          <a:cs typeface="Times New Roman"/>
                          <a:sym typeface="Times New Roman"/>
                        </a:rPr>
                        <a:t>Place TN chez les OC membres du RQIIAC</a:t>
                      </a:r>
                      <a:endParaRPr b="1">
                        <a:latin typeface="Times New Roman"/>
                        <a:ea typeface="Times New Roman"/>
                        <a:cs typeface="Times New Roman"/>
                        <a:sym typeface="Times New Roman"/>
                      </a:endParaRPr>
                    </a:p>
                  </a:txBody>
                  <a:tcPr marL="63500" marR="63500" marT="63500" marB="63500">
                    <a:solidFill>
                      <a:srgbClr val="D9D9D9"/>
                    </a:solidFill>
                  </a:tcPr>
                </a:tc>
                <a:tc hMerge="1">
                  <a:txBody>
                    <a:bodyPr/>
                    <a:lstStyle/>
                    <a:p>
                      <a:endParaRPr lang="fr-FR"/>
                    </a:p>
                  </a:txBody>
                  <a:tcPr/>
                </a:tc>
                <a:tc>
                  <a:txBody>
                    <a:bodyPr/>
                    <a:lstStyle/>
                    <a:p>
                      <a:pPr marL="0" lvl="0" indent="0" algn="l" rtl="0">
                        <a:spcBef>
                          <a:spcPts val="0"/>
                        </a:spcBef>
                        <a:spcAft>
                          <a:spcPts val="0"/>
                        </a:spcAft>
                        <a:buNone/>
                      </a:pPr>
                      <a:r>
                        <a:rPr lang="fr" sz="1200" b="1">
                          <a:latin typeface="Times New Roman"/>
                          <a:ea typeface="Times New Roman"/>
                          <a:cs typeface="Times New Roman"/>
                          <a:sym typeface="Times New Roman"/>
                        </a:rPr>
                        <a:t>2013 </a:t>
                      </a:r>
                      <a:endParaRPr sz="1200" b="1">
                        <a:latin typeface="Times New Roman"/>
                        <a:ea typeface="Times New Roman"/>
                        <a:cs typeface="Times New Roman"/>
                        <a:sym typeface="Times New Roman"/>
                      </a:endParaRPr>
                    </a:p>
                    <a:p>
                      <a:pPr marL="0" lvl="0" indent="0" algn="l" rtl="0">
                        <a:spcBef>
                          <a:spcPts val="0"/>
                        </a:spcBef>
                        <a:spcAft>
                          <a:spcPts val="0"/>
                        </a:spcAft>
                        <a:buNone/>
                      </a:pPr>
                      <a:r>
                        <a:rPr lang="fr" sz="1200">
                          <a:latin typeface="Times New Roman"/>
                          <a:ea typeface="Times New Roman"/>
                          <a:cs typeface="Times New Roman"/>
                          <a:sym typeface="Times New Roman"/>
                        </a:rPr>
                        <a:t>(61 rép)</a:t>
                      </a:r>
                      <a:endParaRPr sz="1200">
                        <a:latin typeface="Times New Roman"/>
                        <a:ea typeface="Times New Roman"/>
                        <a:cs typeface="Times New Roman"/>
                        <a:sym typeface="Times New Roman"/>
                      </a:endParaRPr>
                    </a:p>
                  </a:txBody>
                  <a:tcPr marL="63500" marR="63500" marT="63500" marB="63500">
                    <a:solidFill>
                      <a:srgbClr val="D9D9D9"/>
                    </a:solidFill>
                  </a:tcPr>
                </a:tc>
                <a:tc>
                  <a:txBody>
                    <a:bodyPr/>
                    <a:lstStyle/>
                    <a:p>
                      <a:pPr marL="0" lvl="0" indent="0" algn="l" rtl="0">
                        <a:spcBef>
                          <a:spcPts val="0"/>
                        </a:spcBef>
                        <a:spcAft>
                          <a:spcPts val="0"/>
                        </a:spcAft>
                        <a:buNone/>
                      </a:pPr>
                      <a:r>
                        <a:rPr lang="fr" sz="1200" b="1">
                          <a:latin typeface="Times New Roman"/>
                          <a:ea typeface="Times New Roman"/>
                          <a:cs typeface="Times New Roman"/>
                          <a:sym typeface="Times New Roman"/>
                        </a:rPr>
                        <a:t>2018</a:t>
                      </a:r>
                      <a:endParaRPr sz="1200" b="1">
                        <a:latin typeface="Times New Roman"/>
                        <a:ea typeface="Times New Roman"/>
                        <a:cs typeface="Times New Roman"/>
                        <a:sym typeface="Times New Roman"/>
                      </a:endParaRPr>
                    </a:p>
                    <a:p>
                      <a:pPr marL="0" lvl="0" indent="0" algn="l" rtl="0">
                        <a:spcBef>
                          <a:spcPts val="0"/>
                        </a:spcBef>
                        <a:spcAft>
                          <a:spcPts val="0"/>
                        </a:spcAft>
                        <a:buNone/>
                      </a:pPr>
                      <a:r>
                        <a:rPr lang="fr" sz="1200" b="1">
                          <a:latin typeface="Times New Roman"/>
                          <a:ea typeface="Times New Roman"/>
                          <a:cs typeface="Times New Roman"/>
                          <a:sym typeface="Times New Roman"/>
                        </a:rPr>
                        <a:t> </a:t>
                      </a:r>
                      <a:r>
                        <a:rPr lang="fr" sz="1200">
                          <a:latin typeface="Times New Roman"/>
                          <a:ea typeface="Times New Roman"/>
                          <a:cs typeface="Times New Roman"/>
                          <a:sym typeface="Times New Roman"/>
                        </a:rPr>
                        <a:t>(99 rép)</a:t>
                      </a:r>
                      <a:endParaRPr sz="1200" b="1">
                        <a:latin typeface="Times New Roman"/>
                        <a:ea typeface="Times New Roman"/>
                        <a:cs typeface="Times New Roman"/>
                        <a:sym typeface="Times New Roman"/>
                      </a:endParaRPr>
                    </a:p>
                  </a:txBody>
                  <a:tcPr marL="63500" marR="63500" marT="63500" marB="63500">
                    <a:solidFill>
                      <a:srgbClr val="D9D9D9"/>
                    </a:solidFill>
                  </a:tcPr>
                </a:tc>
                <a:tc>
                  <a:txBody>
                    <a:bodyPr/>
                    <a:lstStyle/>
                    <a:p>
                      <a:pPr marL="0" lvl="0" indent="0" algn="l" rtl="0">
                        <a:spcBef>
                          <a:spcPts val="0"/>
                        </a:spcBef>
                        <a:spcAft>
                          <a:spcPts val="0"/>
                        </a:spcAft>
                        <a:buNone/>
                      </a:pPr>
                      <a:r>
                        <a:rPr lang="fr" sz="1000" b="1">
                          <a:latin typeface="Times New Roman"/>
                          <a:ea typeface="Times New Roman"/>
                          <a:cs typeface="Times New Roman"/>
                          <a:sym typeface="Times New Roman"/>
                        </a:rPr>
                        <a:t>Commentaires</a:t>
                      </a:r>
                      <a:endParaRPr sz="1000" b="1">
                        <a:latin typeface="Times New Roman"/>
                        <a:ea typeface="Times New Roman"/>
                        <a:cs typeface="Times New Roman"/>
                        <a:sym typeface="Times New Roman"/>
                      </a:endParaRPr>
                    </a:p>
                  </a:txBody>
                  <a:tcPr marL="63500" marR="63500" marT="63500" marB="63500">
                    <a:solidFill>
                      <a:srgbClr val="D9D9D9"/>
                    </a:solidFill>
                  </a:tcPr>
                </a:tc>
              </a:tr>
              <a:tr h="338850">
                <a:tc>
                  <a:txBody>
                    <a:bodyPr/>
                    <a:lstStyle/>
                    <a:p>
                      <a:pPr marL="0" lvl="0" indent="0" algn="l" rtl="0">
                        <a:spcBef>
                          <a:spcPts val="0"/>
                        </a:spcBef>
                        <a:spcAft>
                          <a:spcPts val="0"/>
                        </a:spcAft>
                        <a:buNone/>
                      </a:pPr>
                      <a:r>
                        <a:rPr lang="fr" sz="800">
                          <a:latin typeface="Times New Roman"/>
                          <a:ea typeface="Times New Roman"/>
                          <a:cs typeface="Times New Roman"/>
                          <a:sym typeface="Times New Roman"/>
                        </a:rPr>
                        <a:t>Ordinateur de table (tour)</a:t>
                      </a:r>
                      <a:endParaRPr sz="8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accès par mon employeur</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85,25 %</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67,68%</a:t>
                      </a:r>
                      <a:endParaRPr sz="1000">
                        <a:latin typeface="Times New Roman"/>
                        <a:ea typeface="Times New Roman"/>
                        <a:cs typeface="Times New Roman"/>
                        <a:sym typeface="Times New Roman"/>
                      </a:endParaRPr>
                    </a:p>
                  </a:txBody>
                  <a:tcPr marL="63500" marR="63500" marT="63500" marB="63500"/>
                </a:tc>
                <a:tc rowSpan="15">
                  <a:txBody>
                    <a:bodyPr/>
                    <a:lstStyle/>
                    <a:p>
                      <a:pPr marL="0" lvl="0" indent="0" algn="l" rtl="0">
                        <a:spcBef>
                          <a:spcPts val="0"/>
                        </a:spcBef>
                        <a:spcAft>
                          <a:spcPts val="0"/>
                        </a:spcAft>
                        <a:buNone/>
                      </a:pPr>
                      <a:r>
                        <a:rPr lang="fr" sz="1100" u="sng">
                          <a:latin typeface="Times New Roman"/>
                          <a:ea typeface="Times New Roman"/>
                          <a:cs typeface="Times New Roman"/>
                          <a:sym typeface="Times New Roman"/>
                        </a:rPr>
                        <a:t>Accès perso</a:t>
                      </a:r>
                      <a:r>
                        <a:rPr lang="fr"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marL="0" lvl="0" indent="0" algn="l" rtl="0">
                        <a:spcBef>
                          <a:spcPts val="0"/>
                        </a:spcBef>
                        <a:spcAft>
                          <a:spcPts val="0"/>
                        </a:spcAft>
                        <a:buNone/>
                      </a:pPr>
                      <a:r>
                        <a:rPr lang="fr" sz="1100">
                          <a:latin typeface="Times New Roman"/>
                          <a:ea typeface="Times New Roman"/>
                          <a:cs typeface="Times New Roman"/>
                          <a:sym typeface="Times New Roman"/>
                        </a:rPr>
                        <a:t>-Baisse en 5 ans des “tours” au profit  d’une augmentation d’ordinateurs portables</a:t>
                      </a:r>
                      <a:endParaRPr sz="1100">
                        <a:latin typeface="Times New Roman"/>
                        <a:ea typeface="Times New Roman"/>
                        <a:cs typeface="Times New Roman"/>
                        <a:sym typeface="Times New Roman"/>
                      </a:endParaRPr>
                    </a:p>
                    <a:p>
                      <a:pPr marL="0" lvl="0" indent="0" algn="l" rtl="0">
                        <a:spcBef>
                          <a:spcPts val="0"/>
                        </a:spcBef>
                        <a:spcAft>
                          <a:spcPts val="0"/>
                        </a:spcAft>
                        <a:buNone/>
                      </a:pPr>
                      <a:r>
                        <a:rPr lang="fr" sz="1100">
                          <a:latin typeface="Times New Roman"/>
                          <a:ea typeface="Times New Roman"/>
                          <a:cs typeface="Times New Roman"/>
                          <a:sym typeface="Times New Roman"/>
                        </a:rPr>
                        <a:t>-ordi portable facilite la mobilité </a:t>
                      </a:r>
                      <a:endParaRPr sz="1100">
                        <a:latin typeface="Times New Roman"/>
                        <a:ea typeface="Times New Roman"/>
                        <a:cs typeface="Times New Roman"/>
                        <a:sym typeface="Times New Roman"/>
                      </a:endParaRPr>
                    </a:p>
                    <a:p>
                      <a:pPr marL="0" lvl="0" indent="0" algn="l" rtl="0">
                        <a:spcBef>
                          <a:spcPts val="0"/>
                        </a:spcBef>
                        <a:spcAft>
                          <a:spcPts val="0"/>
                        </a:spcAft>
                        <a:buNone/>
                      </a:pPr>
                      <a:r>
                        <a:rPr lang="fr" sz="1100">
                          <a:latin typeface="Times New Roman"/>
                          <a:ea typeface="Times New Roman"/>
                          <a:cs typeface="Times New Roman"/>
                          <a:sym typeface="Times New Roman"/>
                        </a:rPr>
                        <a:t>-mais les ordis sont partagés entre OC </a:t>
                      </a:r>
                      <a:endParaRPr sz="1100">
                        <a:latin typeface="Times New Roman"/>
                        <a:ea typeface="Times New Roman"/>
                        <a:cs typeface="Times New Roman"/>
                        <a:sym typeface="Times New Roman"/>
                      </a:endParaRPr>
                    </a:p>
                    <a:p>
                      <a:pPr marL="0" lvl="0" indent="0" algn="l" rtl="0">
                        <a:spcBef>
                          <a:spcPts val="0"/>
                        </a:spcBef>
                        <a:spcAft>
                          <a:spcPts val="0"/>
                        </a:spcAft>
                        <a:buNone/>
                      </a:pPr>
                      <a:endParaRPr sz="1100">
                        <a:latin typeface="Times New Roman"/>
                        <a:ea typeface="Times New Roman"/>
                        <a:cs typeface="Times New Roman"/>
                        <a:sym typeface="Times New Roman"/>
                      </a:endParaRPr>
                    </a:p>
                    <a:p>
                      <a:pPr marL="0" lvl="0" indent="0" algn="l" rtl="0">
                        <a:spcBef>
                          <a:spcPts val="0"/>
                        </a:spcBef>
                        <a:spcAft>
                          <a:spcPts val="0"/>
                        </a:spcAft>
                        <a:buNone/>
                      </a:pPr>
                      <a:r>
                        <a:rPr lang="fr" sz="1100" u="sng">
                          <a:solidFill>
                            <a:schemeClr val="dk1"/>
                          </a:solidFill>
                          <a:latin typeface="Times New Roman"/>
                          <a:ea typeface="Times New Roman"/>
                          <a:cs typeface="Times New Roman"/>
                          <a:sym typeface="Times New Roman"/>
                        </a:rPr>
                        <a:t>La grande majorité des OC membres du RQIIAC utilisent un tél cell dans le cadre de leur travail. </a:t>
                      </a:r>
                      <a:endParaRPr sz="1100" u="sng">
                        <a:latin typeface="Times New Roman"/>
                        <a:ea typeface="Times New Roman"/>
                        <a:cs typeface="Times New Roman"/>
                        <a:sym typeface="Times New Roman"/>
                      </a:endParaRPr>
                    </a:p>
                    <a:p>
                      <a:pPr marL="0" lvl="0" indent="0" algn="l" rtl="0">
                        <a:spcBef>
                          <a:spcPts val="0"/>
                        </a:spcBef>
                        <a:spcAft>
                          <a:spcPts val="0"/>
                        </a:spcAft>
                        <a:buNone/>
                      </a:pPr>
                      <a:r>
                        <a:rPr lang="fr" sz="1100">
                          <a:latin typeface="Times New Roman"/>
                          <a:ea typeface="Times New Roman"/>
                          <a:cs typeface="Times New Roman"/>
                          <a:sym typeface="Times New Roman"/>
                        </a:rPr>
                        <a:t>-Contribution de l’employé.e plus grande que celle de l’employeur</a:t>
                      </a:r>
                      <a:endParaRPr sz="1100">
                        <a:latin typeface="Times New Roman"/>
                        <a:ea typeface="Times New Roman"/>
                        <a:cs typeface="Times New Roman"/>
                        <a:sym typeface="Times New Roman"/>
                      </a:endParaRPr>
                    </a:p>
                    <a:p>
                      <a:pPr marL="0" lvl="0" indent="0" algn="l" rtl="0">
                        <a:spcBef>
                          <a:spcPts val="0"/>
                        </a:spcBef>
                        <a:spcAft>
                          <a:spcPts val="0"/>
                        </a:spcAft>
                        <a:buNone/>
                      </a:pPr>
                      <a:r>
                        <a:rPr lang="fr" sz="1100">
                          <a:latin typeface="Times New Roman"/>
                          <a:ea typeface="Times New Roman"/>
                          <a:cs typeface="Times New Roman"/>
                          <a:sym typeface="Times New Roman"/>
                        </a:rPr>
                        <a:t>-Tendance à ce que les employé.e.s fournissent davantage les cellulaires et assument les frais pour des usages liés à  leur travail. </a:t>
                      </a:r>
                      <a:endParaRPr sz="1100">
                        <a:latin typeface="Times New Roman"/>
                        <a:ea typeface="Times New Roman"/>
                        <a:cs typeface="Times New Roman"/>
                        <a:sym typeface="Times New Roman"/>
                      </a:endParaRPr>
                    </a:p>
                    <a:p>
                      <a:pPr marL="0" lvl="0" indent="0" algn="l" rtl="0">
                        <a:spcBef>
                          <a:spcPts val="0"/>
                        </a:spcBef>
                        <a:spcAft>
                          <a:spcPts val="0"/>
                        </a:spcAft>
                        <a:buNone/>
                      </a:pPr>
                      <a:r>
                        <a:rPr lang="fr" sz="1100">
                          <a:latin typeface="Times New Roman"/>
                          <a:ea typeface="Times New Roman"/>
                          <a:cs typeface="Times New Roman"/>
                          <a:sym typeface="Times New Roman"/>
                        </a:rPr>
                        <a:t>-Dans tous les cas de figure,  en 5 ans, les utilisations du téléphone cellulaire dans le cadre de leur travail ont augmenté. </a:t>
                      </a:r>
                      <a:endParaRPr sz="1100">
                        <a:latin typeface="Times New Roman"/>
                        <a:ea typeface="Times New Roman"/>
                        <a:cs typeface="Times New Roman"/>
                        <a:sym typeface="Times New Roman"/>
                      </a:endParaRPr>
                    </a:p>
                    <a:p>
                      <a:pPr marL="0" lvl="0" indent="0" algn="l" rtl="0">
                        <a:spcBef>
                          <a:spcPts val="0"/>
                        </a:spcBef>
                        <a:spcAft>
                          <a:spcPts val="0"/>
                        </a:spcAft>
                        <a:buNone/>
                      </a:pPr>
                      <a:endParaRPr sz="1100">
                        <a:latin typeface="Times New Roman"/>
                        <a:ea typeface="Times New Roman"/>
                        <a:cs typeface="Times New Roman"/>
                        <a:sym typeface="Times New Roman"/>
                      </a:endParaRPr>
                    </a:p>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tc>
              </a:tr>
              <a:tr h="252700">
                <a:tc>
                  <a:txBody>
                    <a:bodyPr/>
                    <a:lstStyle/>
                    <a:p>
                      <a:pPr marL="0" lvl="0" indent="0" algn="l" rtl="0">
                        <a:spcBef>
                          <a:spcPts val="0"/>
                        </a:spcBef>
                        <a:spcAft>
                          <a:spcPts val="0"/>
                        </a:spcAft>
                        <a:buNone/>
                      </a:pPr>
                      <a:r>
                        <a:rPr lang="fr" sz="800">
                          <a:latin typeface="Times New Roman"/>
                          <a:ea typeface="Times New Roman"/>
                          <a:cs typeface="Times New Roman"/>
                          <a:sym typeface="Times New Roman"/>
                        </a:rPr>
                        <a:t>Ordinateur portable</a:t>
                      </a:r>
                      <a:endParaRPr sz="8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accès par mon employeur </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32,79%</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b="1">
                          <a:latin typeface="Times New Roman"/>
                          <a:ea typeface="Times New Roman"/>
                          <a:cs typeface="Times New Roman"/>
                          <a:sym typeface="Times New Roman"/>
                        </a:rPr>
                        <a:t>52,53</a:t>
                      </a:r>
                      <a:r>
                        <a:rPr lang="fr" sz="1000">
                          <a:latin typeface="Times New Roman"/>
                          <a:ea typeface="Times New Roman"/>
                          <a:cs typeface="Times New Roman"/>
                          <a:sym typeface="Times New Roman"/>
                        </a:rPr>
                        <a:t>%</a:t>
                      </a:r>
                      <a:endParaRPr sz="1000" b="1">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rowSpan="12">
                  <a:txBody>
                    <a:bodyPr/>
                    <a:lstStyle/>
                    <a:p>
                      <a:pPr marL="0" lvl="0" indent="0" algn="l" rtl="0">
                        <a:spcBef>
                          <a:spcPts val="0"/>
                        </a:spcBef>
                        <a:spcAft>
                          <a:spcPts val="0"/>
                        </a:spcAft>
                        <a:buNone/>
                      </a:pPr>
                      <a:r>
                        <a:rPr lang="fr" sz="800" u="sng">
                          <a:latin typeface="Times New Roman"/>
                          <a:ea typeface="Times New Roman"/>
                          <a:cs typeface="Times New Roman"/>
                          <a:sym typeface="Times New Roman"/>
                        </a:rPr>
                        <a:t>Tél cellulaire (“intelligent” ou non)</a:t>
                      </a:r>
                      <a:endParaRPr sz="800" u="sng">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aucun accès perso ou professionnel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44,26%</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6.06% </a:t>
                      </a:r>
                      <a:r>
                        <a:rPr lang="fr" sz="600" i="1">
                          <a:latin typeface="Times New Roman"/>
                          <a:ea typeface="Times New Roman"/>
                          <a:cs typeface="Times New Roman"/>
                          <a:sym typeface="Times New Roman"/>
                        </a:rPr>
                        <a:t>(at large)</a:t>
                      </a:r>
                      <a:endParaRPr sz="600" i="1">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39055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“mon employeur en fournit un dans le cadre de mon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1,64%</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5,05%</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“mon employeur paie les frais”</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0%</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3,03%</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“je fournis un cell dans le cadre de mon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16,39%</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b="1">
                          <a:latin typeface="Times New Roman"/>
                          <a:ea typeface="Times New Roman"/>
                          <a:cs typeface="Times New Roman"/>
                          <a:sym typeface="Times New Roman"/>
                        </a:rPr>
                        <a:t>52,53</a:t>
                      </a:r>
                      <a:r>
                        <a:rPr lang="fr" sz="1000">
                          <a:latin typeface="Times New Roman"/>
                          <a:ea typeface="Times New Roman"/>
                          <a:cs typeface="Times New Roman"/>
                          <a:sym typeface="Times New Roman"/>
                        </a:rPr>
                        <a:t>%</a:t>
                      </a:r>
                      <a:endParaRPr sz="1000" b="1">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“je paie moi-même les frais”</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27,87%</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b="1">
                          <a:latin typeface="Times New Roman"/>
                          <a:ea typeface="Times New Roman"/>
                          <a:cs typeface="Times New Roman"/>
                          <a:sym typeface="Times New Roman"/>
                        </a:rPr>
                        <a:t>46,46</a:t>
                      </a:r>
                      <a:r>
                        <a:rPr lang="fr" sz="1000">
                          <a:latin typeface="Times New Roman"/>
                          <a:ea typeface="Times New Roman"/>
                          <a:cs typeface="Times New Roman"/>
                          <a:sym typeface="Times New Roman"/>
                        </a:rPr>
                        <a:t>%</a:t>
                      </a:r>
                      <a:endParaRPr sz="1000" b="1">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33885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je n’ai pas d’utilisation du cell dans mon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63,93%</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b="1">
                          <a:latin typeface="Times New Roman"/>
                          <a:ea typeface="Times New Roman"/>
                          <a:cs typeface="Times New Roman"/>
                          <a:sym typeface="Times New Roman"/>
                        </a:rPr>
                        <a:t>19,19</a:t>
                      </a:r>
                      <a:r>
                        <a:rPr lang="fr" sz="1000">
                          <a:latin typeface="Times New Roman"/>
                          <a:ea typeface="Times New Roman"/>
                          <a:cs typeface="Times New Roman"/>
                          <a:sym typeface="Times New Roman"/>
                        </a:rPr>
                        <a:t>%</a:t>
                      </a:r>
                      <a:endParaRPr sz="1000" b="1">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utilisation appels pour le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32,79%</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59,6%</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utilisation de photos pour le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16,39%</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52,53%</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utilisation de textos pour le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16,39%</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65,66%</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utilisation de courriels pour le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14,75%</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34,34%</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gestion de l’agenda  pour le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11,48%</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25,25%</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vMerge="1">
                  <a:txBody>
                    <a:bodyPr/>
                    <a:lstStyle/>
                    <a:p>
                      <a:endParaRPr lang="fr-FR"/>
                    </a:p>
                  </a:txBody>
                  <a:tcPr/>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utilisation pour recherche d’informations pour le travail</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16,39%</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52,53%</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r h="252700">
                <a:tc>
                  <a:txBody>
                    <a:bodyPr/>
                    <a:lstStyle/>
                    <a:p>
                      <a:pPr marL="0" lvl="0" indent="0" algn="l" rtl="0">
                        <a:spcBef>
                          <a:spcPts val="0"/>
                        </a:spcBef>
                        <a:spcAft>
                          <a:spcPts val="0"/>
                        </a:spcAft>
                        <a:buNone/>
                      </a:pPr>
                      <a:r>
                        <a:rPr lang="fr" sz="800">
                          <a:latin typeface="Times New Roman"/>
                          <a:ea typeface="Times New Roman"/>
                          <a:cs typeface="Times New Roman"/>
                          <a:sym typeface="Times New Roman"/>
                        </a:rPr>
                        <a:t>Autres</a:t>
                      </a:r>
                      <a:endParaRPr sz="8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accès </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3,28%</a:t>
                      </a:r>
                      <a:endParaRPr sz="10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000">
                          <a:latin typeface="Times New Roman"/>
                          <a:ea typeface="Times New Roman"/>
                          <a:cs typeface="Times New Roman"/>
                          <a:sym typeface="Times New Roman"/>
                        </a:rPr>
                        <a:t>9,09%</a:t>
                      </a:r>
                      <a:endParaRPr sz="1000">
                        <a:latin typeface="Times New Roman"/>
                        <a:ea typeface="Times New Roman"/>
                        <a:cs typeface="Times New Roman"/>
                        <a:sym typeface="Times New Roman"/>
                      </a:endParaRPr>
                    </a:p>
                  </a:txBody>
                  <a:tcPr marL="63500" marR="63500" marT="63500" marB="63500"/>
                </a:tc>
                <a:tc vMerge="1">
                  <a:txBody>
                    <a:bodyPr/>
                    <a:lstStyle/>
                    <a:p>
                      <a:endParaRPr lang="fr-FR"/>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09" name="Google Shape;209;p24"/>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10" name="Google Shape;210;p24"/>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11" name="Google Shape;211;p24"/>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rgbClr val="783F04"/>
                </a:solidFill>
                <a:latin typeface="Open Sans"/>
                <a:ea typeface="Open Sans"/>
                <a:cs typeface="Open Sans"/>
                <a:sym typeface="Open Sans"/>
              </a:rPr>
              <a:t>Les TN sont incontournables en Organisation Communautaire … mais … ! </a:t>
            </a:r>
            <a:endParaRPr b="1">
              <a:solidFill>
                <a:srgbClr val="783F04"/>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fr" b="1" i="1">
                <a:latin typeface="Open Sans"/>
                <a:ea typeface="Open Sans"/>
                <a:cs typeface="Open Sans"/>
                <a:sym typeface="Open Sans"/>
              </a:rPr>
              <a:t>Effets d’amplification des pratiques des OC ? </a:t>
            </a:r>
            <a:endParaRPr b="1" i="1">
              <a:latin typeface="Open Sans"/>
              <a:ea typeface="Open Sans"/>
              <a:cs typeface="Open Sans"/>
              <a:sym typeface="Open Sans"/>
            </a:endParaRPr>
          </a:p>
          <a:p>
            <a:pPr marL="0" lvl="0" indent="0" algn="l" rtl="0">
              <a:spcBef>
                <a:spcPts val="0"/>
              </a:spcBef>
              <a:spcAft>
                <a:spcPts val="0"/>
              </a:spcAft>
              <a:buNone/>
            </a:pPr>
            <a:r>
              <a:rPr lang="fr" b="1" i="1">
                <a:latin typeface="Open Sans"/>
                <a:ea typeface="Open Sans"/>
                <a:cs typeface="Open Sans"/>
                <a:sym typeface="Open Sans"/>
              </a:rPr>
              <a:t>Effets des caractéristiques propres au numérique sur les pratiques d’OC ?</a:t>
            </a:r>
            <a:endParaRPr b="1" i="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fr" b="1">
                <a:latin typeface="Open Sans"/>
                <a:ea typeface="Open Sans"/>
                <a:cs typeface="Open Sans"/>
                <a:sym typeface="Open Sans"/>
              </a:rPr>
              <a:t>Ce qui est bloqué :</a:t>
            </a:r>
            <a:endParaRPr b="1">
              <a:latin typeface="Open Sans"/>
              <a:ea typeface="Open Sans"/>
              <a:cs typeface="Open Sans"/>
              <a:sym typeface="Open Sans"/>
            </a:endParaRPr>
          </a:p>
          <a:p>
            <a:pPr marL="0" lvl="0" indent="0" algn="l" rtl="0">
              <a:spcBef>
                <a:spcPts val="0"/>
              </a:spcBef>
              <a:spcAft>
                <a:spcPts val="0"/>
              </a:spcAft>
              <a:buNone/>
            </a:pPr>
            <a:r>
              <a:rPr lang="fr">
                <a:latin typeface="Open Sans"/>
                <a:ea typeface="Open Sans"/>
                <a:cs typeface="Open Sans"/>
                <a:sym typeface="Open Sans"/>
              </a:rPr>
              <a:t>Sites gouvernementaux; sites web de villes; sites web et chaînes youtube d’organismes communautaires; groupes facebook de groupes communautaires; … </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fr" b="1">
                <a:latin typeface="Open Sans"/>
                <a:ea typeface="Open Sans"/>
                <a:cs typeface="Open Sans"/>
                <a:sym typeface="Open Sans"/>
              </a:rPr>
              <a:t>Pourquoi ? </a:t>
            </a:r>
            <a:endParaRPr b="1">
              <a:latin typeface="Open Sans"/>
              <a:ea typeface="Open Sans"/>
              <a:cs typeface="Open Sans"/>
              <a:sym typeface="Open Sans"/>
            </a:endParaRPr>
          </a:p>
          <a:p>
            <a:pPr marL="0" lvl="0" indent="0" algn="l" rtl="0">
              <a:spcBef>
                <a:spcPts val="0"/>
              </a:spcBef>
              <a:spcAft>
                <a:spcPts val="0"/>
              </a:spcAft>
              <a:buNone/>
            </a:pPr>
            <a:r>
              <a:rPr lang="fr">
                <a:latin typeface="Open Sans"/>
                <a:ea typeface="Open Sans"/>
                <a:cs typeface="Open Sans"/>
                <a:sym typeface="Open Sans"/>
              </a:rPr>
              <a:t>Normes des CISSS/CIUSSS; sécurité du réseau informatique; contrôle des contenus; … </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fr" b="1">
                <a:latin typeface="Open Sans"/>
                <a:ea typeface="Open Sans"/>
                <a:cs typeface="Open Sans"/>
                <a:sym typeface="Open Sans"/>
              </a:rPr>
              <a:t>Que faire pour débloquer les accès ? </a:t>
            </a:r>
            <a:endParaRPr b="1">
              <a:latin typeface="Open Sans"/>
              <a:ea typeface="Open Sans"/>
              <a:cs typeface="Open Sans"/>
              <a:sym typeface="Open Sans"/>
            </a:endParaRPr>
          </a:p>
          <a:p>
            <a:pPr marL="0" lvl="0" indent="0" algn="l" rtl="0">
              <a:spcBef>
                <a:spcPts val="0"/>
              </a:spcBef>
              <a:spcAft>
                <a:spcPts val="0"/>
              </a:spcAft>
              <a:buNone/>
            </a:pPr>
            <a:r>
              <a:rPr lang="fr">
                <a:latin typeface="Open Sans"/>
                <a:ea typeface="Open Sans"/>
                <a:cs typeface="Open Sans"/>
                <a:sym typeface="Open Sans"/>
              </a:rPr>
              <a:t>Démarches trop longues, plus facile d’utiliser “son” téléphone, de travailler de la maison (par exemples) </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fr" b="1" u="sng">
                <a:latin typeface="Open Sans"/>
                <a:ea typeface="Open Sans"/>
                <a:cs typeface="Open Sans"/>
                <a:sym typeface="Open Sans"/>
              </a:rPr>
              <a:t>PARADOXE</a:t>
            </a:r>
            <a:r>
              <a:rPr lang="fr" b="1">
                <a:solidFill>
                  <a:srgbClr val="B45F06"/>
                </a:solidFill>
                <a:latin typeface="Open Sans"/>
                <a:ea typeface="Open Sans"/>
                <a:cs typeface="Open Sans"/>
                <a:sym typeface="Open Sans"/>
              </a:rPr>
              <a:t> dans la pratique des OC</a:t>
            </a:r>
            <a:endParaRPr b="1">
              <a:solidFill>
                <a:srgbClr val="B45F06"/>
              </a:solidFill>
              <a:latin typeface="Open Sans"/>
              <a:ea typeface="Open Sans"/>
              <a:cs typeface="Open Sans"/>
              <a:sym typeface="Open Sans"/>
            </a:endParaRPr>
          </a:p>
          <a:p>
            <a:pPr marL="0" lvl="0" indent="0" algn="l" rtl="0">
              <a:spcBef>
                <a:spcPts val="0"/>
              </a:spcBef>
              <a:spcAft>
                <a:spcPts val="0"/>
              </a:spcAft>
              <a:buNone/>
            </a:pPr>
            <a:r>
              <a:rPr lang="fr" b="1">
                <a:solidFill>
                  <a:srgbClr val="B45F06"/>
                </a:solidFill>
                <a:latin typeface="Open Sans"/>
                <a:ea typeface="Open Sans"/>
                <a:cs typeface="Open Sans"/>
                <a:sym typeface="Open Sans"/>
              </a:rPr>
              <a:t>Mandat de liaison</a:t>
            </a:r>
            <a:r>
              <a:rPr lang="fr">
                <a:latin typeface="Open Sans"/>
                <a:ea typeface="Open Sans"/>
                <a:cs typeface="Open Sans"/>
                <a:sym typeface="Open Sans"/>
              </a:rPr>
              <a:t>, de concertation entre partenaires du territoire donné par les CISSS/CIUSSS </a:t>
            </a:r>
            <a:endParaRPr>
              <a:latin typeface="Open Sans"/>
              <a:ea typeface="Open Sans"/>
              <a:cs typeface="Open Sans"/>
              <a:sym typeface="Open Sans"/>
            </a:endParaRPr>
          </a:p>
          <a:p>
            <a:pPr marL="0" lvl="0" indent="0" algn="l" rtl="0">
              <a:spcBef>
                <a:spcPts val="0"/>
              </a:spcBef>
              <a:spcAft>
                <a:spcPts val="0"/>
              </a:spcAft>
              <a:buNone/>
            </a:pPr>
            <a:r>
              <a:rPr lang="fr" b="1" i="1">
                <a:latin typeface="Open Sans"/>
                <a:ea typeface="Open Sans"/>
                <a:cs typeface="Open Sans"/>
                <a:sym typeface="Open Sans"/>
              </a:rPr>
              <a:t>MAIS</a:t>
            </a:r>
            <a:r>
              <a:rPr lang="fr">
                <a:latin typeface="Open Sans"/>
                <a:ea typeface="Open Sans"/>
                <a:cs typeface="Open Sans"/>
                <a:sym typeface="Open Sans"/>
              </a:rPr>
              <a:t> </a:t>
            </a:r>
            <a:r>
              <a:rPr lang="fr" b="1">
                <a:solidFill>
                  <a:srgbClr val="B45F06"/>
                </a:solidFill>
                <a:latin typeface="Open Sans"/>
                <a:ea typeface="Open Sans"/>
                <a:cs typeface="Open Sans"/>
                <a:sym typeface="Open Sans"/>
              </a:rPr>
              <a:t>contraints</a:t>
            </a:r>
            <a:r>
              <a:rPr lang="fr">
                <a:latin typeface="Open Sans"/>
                <a:ea typeface="Open Sans"/>
                <a:cs typeface="Open Sans"/>
                <a:sym typeface="Open Sans"/>
              </a:rPr>
              <a:t> dans la communication et la collaboration à l’ère numérique </a:t>
            </a:r>
            <a:endParaRPr>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17" name="Google Shape;217;p25"/>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18" name="Google Shape;218;p25"/>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19" name="Google Shape;219;p25"/>
          <p:cNvSpPr txBox="1"/>
          <p:nvPr/>
        </p:nvSpPr>
        <p:spPr>
          <a:xfrm>
            <a:off x="696450" y="385500"/>
            <a:ext cx="79035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u="sng">
              <a:latin typeface="Open Sans"/>
              <a:ea typeface="Open Sans"/>
              <a:cs typeface="Open Sans"/>
              <a:sym typeface="Open Sans"/>
            </a:endParaRPr>
          </a:p>
          <a:p>
            <a:pPr marL="4410000" lvl="0" indent="0" algn="l" rtl="0">
              <a:spcBef>
                <a:spcPts val="0"/>
              </a:spcBef>
              <a:spcAft>
                <a:spcPts val="0"/>
              </a:spcAft>
              <a:buNone/>
            </a:pPr>
            <a:r>
              <a:rPr lang="fr" sz="1800" b="1">
                <a:solidFill>
                  <a:srgbClr val="B45F06"/>
                </a:solidFill>
                <a:latin typeface="Open Sans"/>
                <a:ea typeface="Open Sans"/>
                <a:cs typeface="Open Sans"/>
                <a:sym typeface="Open Sans"/>
              </a:rPr>
              <a:t>CONCLUSION</a:t>
            </a:r>
            <a:endParaRPr sz="1800" b="1">
              <a:solidFill>
                <a:srgbClr val="B45F06"/>
              </a:solidFill>
              <a:latin typeface="Open Sans"/>
              <a:ea typeface="Open Sans"/>
              <a:cs typeface="Open Sans"/>
              <a:sym typeface="Open Sans"/>
            </a:endParaRPr>
          </a:p>
          <a:p>
            <a:pPr marL="4410000" lvl="0" indent="0" algn="l" rtl="0">
              <a:spcBef>
                <a:spcPts val="0"/>
              </a:spcBef>
              <a:spcAft>
                <a:spcPts val="0"/>
              </a:spcAft>
              <a:buNone/>
            </a:pPr>
            <a:r>
              <a:rPr lang="fr" b="1" u="sng">
                <a:latin typeface="Open Sans"/>
                <a:ea typeface="Open Sans"/>
                <a:cs typeface="Open Sans"/>
                <a:sym typeface="Open Sans"/>
              </a:rPr>
              <a:t>Comprendre la Société-en-train-de-se-faire </a:t>
            </a:r>
            <a:endParaRPr b="1">
              <a:solidFill>
                <a:srgbClr val="783F04"/>
              </a:solidFill>
              <a:latin typeface="Open Sans"/>
              <a:ea typeface="Open Sans"/>
              <a:cs typeface="Open Sans"/>
              <a:sym typeface="Open Sans"/>
            </a:endParaRPr>
          </a:p>
          <a:p>
            <a:pPr marL="4410000" lvl="0" indent="0" algn="l" rtl="0">
              <a:spcBef>
                <a:spcPts val="0"/>
              </a:spcBef>
              <a:spcAft>
                <a:spcPts val="0"/>
              </a:spcAft>
              <a:buNone/>
            </a:pPr>
            <a:r>
              <a:rPr lang="fr" b="1">
                <a:solidFill>
                  <a:srgbClr val="783F04"/>
                </a:solidFill>
                <a:latin typeface="Open Sans"/>
                <a:ea typeface="Open Sans"/>
                <a:cs typeface="Open Sans"/>
                <a:sym typeface="Open Sans"/>
              </a:rPr>
              <a:t>via l’engagement des OC </a:t>
            </a:r>
            <a:endParaRPr b="1">
              <a:solidFill>
                <a:srgbClr val="783F04"/>
              </a:solidFill>
              <a:latin typeface="Open Sans"/>
              <a:ea typeface="Open Sans"/>
              <a:cs typeface="Open Sans"/>
              <a:sym typeface="Open Sans"/>
            </a:endParaRPr>
          </a:p>
          <a:p>
            <a:pPr marL="4410000" lvl="0" indent="0" algn="l" rtl="0">
              <a:spcBef>
                <a:spcPts val="0"/>
              </a:spcBef>
              <a:spcAft>
                <a:spcPts val="0"/>
              </a:spcAft>
              <a:buNone/>
            </a:pPr>
            <a:r>
              <a:rPr lang="fr" b="1">
                <a:solidFill>
                  <a:srgbClr val="783F04"/>
                </a:solidFill>
                <a:latin typeface="Open Sans"/>
                <a:ea typeface="Open Sans"/>
                <a:cs typeface="Open Sans"/>
                <a:sym typeface="Open Sans"/>
              </a:rPr>
              <a:t>à l’ère numérique </a:t>
            </a:r>
            <a:endParaRPr b="1">
              <a:solidFill>
                <a:srgbClr val="783F04"/>
              </a:solidFill>
              <a:latin typeface="Open Sans"/>
              <a:ea typeface="Open Sans"/>
              <a:cs typeface="Open Sans"/>
              <a:sym typeface="Open Sans"/>
            </a:endParaRPr>
          </a:p>
          <a:p>
            <a:pPr marL="4410000" lvl="0" indent="0" algn="l" rtl="0">
              <a:spcBef>
                <a:spcPts val="0"/>
              </a:spcBef>
              <a:spcAft>
                <a:spcPts val="0"/>
              </a:spcAft>
              <a:buClr>
                <a:schemeClr val="dk1"/>
              </a:buClr>
              <a:buSzPts val="1100"/>
              <a:buFont typeface="Arial"/>
              <a:buNone/>
            </a:pPr>
            <a:endParaRPr b="1">
              <a:solidFill>
                <a:srgbClr val="783F04"/>
              </a:solidFill>
              <a:latin typeface="Open Sans"/>
              <a:ea typeface="Open Sans"/>
              <a:cs typeface="Open Sans"/>
              <a:sym typeface="Open Sans"/>
            </a:endParaRPr>
          </a:p>
          <a:p>
            <a:pPr marL="4410000" lvl="0" indent="0" algn="l" rtl="0">
              <a:spcBef>
                <a:spcPts val="0"/>
              </a:spcBef>
              <a:spcAft>
                <a:spcPts val="0"/>
              </a:spcAft>
              <a:buNone/>
            </a:pPr>
            <a:endParaRPr u="sng">
              <a:latin typeface="Open Sans"/>
              <a:ea typeface="Open Sans"/>
              <a:cs typeface="Open Sans"/>
              <a:sym typeface="Open Sans"/>
            </a:endParaRPr>
          </a:p>
          <a:p>
            <a:pPr marL="4410000" lvl="0" indent="0" algn="l" rtl="0">
              <a:spcBef>
                <a:spcPts val="0"/>
              </a:spcBef>
              <a:spcAft>
                <a:spcPts val="0"/>
              </a:spcAft>
              <a:buNone/>
            </a:pPr>
            <a:endParaRPr u="sng">
              <a:latin typeface="Open Sans"/>
              <a:ea typeface="Open Sans"/>
              <a:cs typeface="Open Sans"/>
              <a:sym typeface="Open Sans"/>
            </a:endParaRPr>
          </a:p>
          <a:p>
            <a:pPr marL="4410000" lvl="0" indent="0" algn="l" rtl="0">
              <a:spcBef>
                <a:spcPts val="0"/>
              </a:spcBef>
              <a:spcAft>
                <a:spcPts val="0"/>
              </a:spcAft>
              <a:buNone/>
            </a:pPr>
            <a:endParaRPr sz="1200">
              <a:solidFill>
                <a:schemeClr val="dk1"/>
              </a:solidFill>
              <a:latin typeface="Open Sans"/>
              <a:ea typeface="Open Sans"/>
              <a:cs typeface="Open Sans"/>
              <a:sym typeface="Open Sans"/>
            </a:endParaRPr>
          </a:p>
          <a:p>
            <a:pPr marL="4410000" lvl="0" indent="0" algn="l" rtl="0">
              <a:spcBef>
                <a:spcPts val="0"/>
              </a:spcBef>
              <a:spcAft>
                <a:spcPts val="0"/>
              </a:spcAft>
              <a:buNone/>
            </a:pPr>
            <a:endParaRPr b="1">
              <a:solidFill>
                <a:srgbClr val="783F04"/>
              </a:solidFill>
              <a:latin typeface="Open Sans"/>
              <a:ea typeface="Open Sans"/>
              <a:cs typeface="Open Sans"/>
              <a:sym typeface="Open Sans"/>
            </a:endParaRPr>
          </a:p>
          <a:p>
            <a:pPr marL="4410000" lvl="0" indent="0" algn="l" rtl="0">
              <a:spcBef>
                <a:spcPts val="0"/>
              </a:spcBef>
              <a:spcAft>
                <a:spcPts val="0"/>
              </a:spcAft>
              <a:buNone/>
            </a:pPr>
            <a:endParaRPr b="1">
              <a:solidFill>
                <a:srgbClr val="783F04"/>
              </a:solidFill>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4410000" lvl="0" indent="0" algn="l" rtl="0">
              <a:spcBef>
                <a:spcPts val="0"/>
              </a:spcBef>
              <a:spcAft>
                <a:spcPts val="0"/>
              </a:spcAft>
              <a:buNone/>
            </a:pPr>
            <a:r>
              <a:rPr lang="fr" sz="1200">
                <a:latin typeface="Open Sans"/>
                <a:ea typeface="Open Sans"/>
                <a:cs typeface="Open Sans"/>
                <a:sym typeface="Open Sans"/>
              </a:rPr>
              <a:t>-Acteur.trice.s de changement social ?</a:t>
            </a:r>
            <a:endParaRPr sz="1200">
              <a:latin typeface="Open Sans"/>
              <a:ea typeface="Open Sans"/>
              <a:cs typeface="Open Sans"/>
              <a:sym typeface="Open Sans"/>
            </a:endParaRPr>
          </a:p>
          <a:p>
            <a:pPr marL="4410000" lvl="0" indent="0" algn="l" rtl="0">
              <a:spcBef>
                <a:spcPts val="0"/>
              </a:spcBef>
              <a:spcAft>
                <a:spcPts val="0"/>
              </a:spcAft>
              <a:buNone/>
            </a:pPr>
            <a:endParaRPr sz="1200">
              <a:latin typeface="Open Sans"/>
              <a:ea typeface="Open Sans"/>
              <a:cs typeface="Open Sans"/>
              <a:sym typeface="Open Sans"/>
            </a:endParaRPr>
          </a:p>
          <a:p>
            <a:pPr marL="4410000" lvl="0" indent="0" algn="l" rtl="0">
              <a:spcBef>
                <a:spcPts val="0"/>
              </a:spcBef>
              <a:spcAft>
                <a:spcPts val="0"/>
              </a:spcAft>
              <a:buNone/>
            </a:pPr>
            <a:r>
              <a:rPr lang="fr" sz="1200">
                <a:latin typeface="Open Sans"/>
                <a:ea typeface="Open Sans"/>
                <a:cs typeface="Open Sans"/>
                <a:sym typeface="Open Sans"/>
              </a:rPr>
              <a:t>-Exercice du politique: désengagement?</a:t>
            </a:r>
            <a:endParaRPr sz="1200">
              <a:latin typeface="Open Sans"/>
              <a:ea typeface="Open Sans"/>
              <a:cs typeface="Open Sans"/>
              <a:sym typeface="Open Sans"/>
            </a:endParaRPr>
          </a:p>
          <a:p>
            <a:pPr marL="4410000" lvl="0" indent="0" algn="l" rtl="0">
              <a:spcBef>
                <a:spcPts val="0"/>
              </a:spcBef>
              <a:spcAft>
                <a:spcPts val="0"/>
              </a:spcAft>
              <a:buNone/>
            </a:pPr>
            <a:endParaRPr sz="1200">
              <a:latin typeface="Open Sans"/>
              <a:ea typeface="Open Sans"/>
              <a:cs typeface="Open Sans"/>
              <a:sym typeface="Open Sans"/>
            </a:endParaRPr>
          </a:p>
          <a:p>
            <a:pPr marL="4410000" lvl="0" indent="0" algn="l" rtl="0">
              <a:spcBef>
                <a:spcPts val="0"/>
              </a:spcBef>
              <a:spcAft>
                <a:spcPts val="0"/>
              </a:spcAft>
              <a:buNone/>
            </a:pPr>
            <a:r>
              <a:rPr lang="fr" sz="1200">
                <a:latin typeface="Open Sans"/>
                <a:ea typeface="Open Sans"/>
                <a:cs typeface="Open Sans"/>
                <a:sym typeface="Open Sans"/>
              </a:rPr>
              <a:t>-Du militantisme aux figures plurielles </a:t>
            </a:r>
            <a:endParaRPr sz="1200">
              <a:latin typeface="Open Sans"/>
              <a:ea typeface="Open Sans"/>
              <a:cs typeface="Open Sans"/>
              <a:sym typeface="Open Sans"/>
            </a:endParaRPr>
          </a:p>
          <a:p>
            <a:pPr marL="4410000" lvl="0" indent="0" algn="l" rtl="0">
              <a:spcBef>
                <a:spcPts val="0"/>
              </a:spcBef>
              <a:spcAft>
                <a:spcPts val="0"/>
              </a:spcAft>
              <a:buNone/>
            </a:pPr>
            <a:r>
              <a:rPr lang="fr" sz="1200">
                <a:latin typeface="Open Sans"/>
                <a:ea typeface="Open Sans"/>
                <a:cs typeface="Open Sans"/>
                <a:sym typeface="Open Sans"/>
              </a:rPr>
              <a:t>de l’engagement ?</a:t>
            </a:r>
            <a:endParaRPr sz="1200">
              <a:latin typeface="Open Sans"/>
              <a:ea typeface="Open Sans"/>
              <a:cs typeface="Open Sans"/>
              <a:sym typeface="Open Sans"/>
            </a:endParaRPr>
          </a:p>
          <a:p>
            <a:pPr marL="441000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pic>
        <p:nvPicPr>
          <p:cNvPr id="220" name="Google Shape;220;p25"/>
          <p:cNvPicPr preferRelativeResize="0"/>
          <p:nvPr/>
        </p:nvPicPr>
        <p:blipFill>
          <a:blip r:embed="rId4">
            <a:alphaModFix/>
          </a:blip>
          <a:stretch>
            <a:fillRect/>
          </a:stretch>
        </p:blipFill>
        <p:spPr>
          <a:xfrm>
            <a:off x="5098228" y="2336225"/>
            <a:ext cx="2645223" cy="820050"/>
          </a:xfrm>
          <a:prstGeom prst="rect">
            <a:avLst/>
          </a:prstGeom>
          <a:noFill/>
          <a:ln>
            <a:noFill/>
          </a:ln>
        </p:spPr>
      </p:pic>
      <p:pic>
        <p:nvPicPr>
          <p:cNvPr id="221" name="Google Shape;221;p25"/>
          <p:cNvPicPr preferRelativeResize="0"/>
          <p:nvPr/>
        </p:nvPicPr>
        <p:blipFill>
          <a:blip r:embed="rId5">
            <a:alphaModFix/>
          </a:blip>
          <a:stretch>
            <a:fillRect/>
          </a:stretch>
        </p:blipFill>
        <p:spPr>
          <a:xfrm>
            <a:off x="3327825" y="385500"/>
            <a:ext cx="1668300" cy="1299875"/>
          </a:xfrm>
          <a:prstGeom prst="rect">
            <a:avLst/>
          </a:prstGeom>
          <a:noFill/>
          <a:ln>
            <a:noFill/>
          </a:ln>
        </p:spPr>
      </p:pic>
      <p:pic>
        <p:nvPicPr>
          <p:cNvPr id="222" name="Google Shape;222;p25"/>
          <p:cNvPicPr preferRelativeResize="0"/>
          <p:nvPr/>
        </p:nvPicPr>
        <p:blipFill>
          <a:blip r:embed="rId6">
            <a:alphaModFix/>
          </a:blip>
          <a:stretch>
            <a:fillRect/>
          </a:stretch>
        </p:blipFill>
        <p:spPr>
          <a:xfrm>
            <a:off x="696438" y="3096462"/>
            <a:ext cx="1492101" cy="1661526"/>
          </a:xfrm>
          <a:prstGeom prst="rect">
            <a:avLst/>
          </a:prstGeom>
          <a:noFill/>
          <a:ln>
            <a:noFill/>
          </a:ln>
        </p:spPr>
      </p:pic>
      <p:pic>
        <p:nvPicPr>
          <p:cNvPr id="223" name="Google Shape;223;p25"/>
          <p:cNvPicPr preferRelativeResize="0"/>
          <p:nvPr/>
        </p:nvPicPr>
        <p:blipFill>
          <a:blip r:embed="rId7">
            <a:alphaModFix/>
          </a:blip>
          <a:stretch>
            <a:fillRect/>
          </a:stretch>
        </p:blipFill>
        <p:spPr>
          <a:xfrm>
            <a:off x="827913" y="497881"/>
            <a:ext cx="1184325" cy="1299869"/>
          </a:xfrm>
          <a:prstGeom prst="rect">
            <a:avLst/>
          </a:prstGeom>
          <a:noFill/>
          <a:ln>
            <a:noFill/>
          </a:ln>
        </p:spPr>
      </p:pic>
      <p:pic>
        <p:nvPicPr>
          <p:cNvPr id="224" name="Google Shape;224;p25"/>
          <p:cNvPicPr preferRelativeResize="0"/>
          <p:nvPr/>
        </p:nvPicPr>
        <p:blipFill>
          <a:blip r:embed="rId8">
            <a:alphaModFix/>
          </a:blip>
          <a:stretch>
            <a:fillRect/>
          </a:stretch>
        </p:blipFill>
        <p:spPr>
          <a:xfrm>
            <a:off x="3415913" y="3278125"/>
            <a:ext cx="1492100" cy="1479876"/>
          </a:xfrm>
          <a:prstGeom prst="rect">
            <a:avLst/>
          </a:prstGeom>
          <a:noFill/>
          <a:ln>
            <a:noFill/>
          </a:ln>
        </p:spPr>
      </p:pic>
      <p:pic>
        <p:nvPicPr>
          <p:cNvPr id="225" name="Google Shape;225;p25"/>
          <p:cNvPicPr preferRelativeResize="0"/>
          <p:nvPr/>
        </p:nvPicPr>
        <p:blipFill>
          <a:blip r:embed="rId9">
            <a:alphaModFix/>
          </a:blip>
          <a:stretch>
            <a:fillRect/>
          </a:stretch>
        </p:blipFill>
        <p:spPr>
          <a:xfrm>
            <a:off x="2018450" y="504237"/>
            <a:ext cx="1321267" cy="1299875"/>
          </a:xfrm>
          <a:prstGeom prst="rect">
            <a:avLst/>
          </a:prstGeom>
          <a:noFill/>
          <a:ln>
            <a:noFill/>
          </a:ln>
        </p:spPr>
      </p:pic>
      <p:pic>
        <p:nvPicPr>
          <p:cNvPr id="226" name="Google Shape;226;p25"/>
          <p:cNvPicPr preferRelativeResize="0"/>
          <p:nvPr/>
        </p:nvPicPr>
        <p:blipFill>
          <a:blip r:embed="rId10">
            <a:alphaModFix/>
          </a:blip>
          <a:stretch>
            <a:fillRect/>
          </a:stretch>
        </p:blipFill>
        <p:spPr>
          <a:xfrm>
            <a:off x="2094651" y="3206199"/>
            <a:ext cx="1321275" cy="1551793"/>
          </a:xfrm>
          <a:prstGeom prst="rect">
            <a:avLst/>
          </a:prstGeom>
          <a:noFill/>
          <a:ln>
            <a:noFill/>
          </a:ln>
        </p:spPr>
      </p:pic>
      <p:sp>
        <p:nvSpPr>
          <p:cNvPr id="227" name="Google Shape;227;p25"/>
          <p:cNvSpPr/>
          <p:nvPr/>
        </p:nvSpPr>
        <p:spPr>
          <a:xfrm>
            <a:off x="5309304" y="2041227"/>
            <a:ext cx="409452" cy="2537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E69138"/>
                </a:solidFill>
                <a:latin typeface="Arial"/>
              </a:rPr>
              <a:t>OC</a:t>
            </a:r>
          </a:p>
        </p:txBody>
      </p:sp>
      <p:pic>
        <p:nvPicPr>
          <p:cNvPr id="228" name="Google Shape;228;p25"/>
          <p:cNvPicPr preferRelativeResize="0"/>
          <p:nvPr/>
        </p:nvPicPr>
        <p:blipFill>
          <a:blip r:embed="rId11">
            <a:alphaModFix/>
          </a:blip>
          <a:stretch>
            <a:fillRect/>
          </a:stretch>
        </p:blipFill>
        <p:spPr>
          <a:xfrm>
            <a:off x="6515250" y="1928848"/>
            <a:ext cx="1228202" cy="478500"/>
          </a:xfrm>
          <a:prstGeom prst="rect">
            <a:avLst/>
          </a:prstGeom>
          <a:noFill/>
          <a:ln>
            <a:noFill/>
          </a:ln>
        </p:spPr>
      </p:pic>
      <p:pic>
        <p:nvPicPr>
          <p:cNvPr id="229" name="Google Shape;229;p25"/>
          <p:cNvPicPr preferRelativeResize="0"/>
          <p:nvPr/>
        </p:nvPicPr>
        <p:blipFill>
          <a:blip r:embed="rId12">
            <a:alphaModFix/>
          </a:blip>
          <a:stretch>
            <a:fillRect/>
          </a:stretch>
        </p:blipFill>
        <p:spPr>
          <a:xfrm>
            <a:off x="874902" y="1865950"/>
            <a:ext cx="3869031" cy="1272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6"/>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a:t>Merci ! </a:t>
            </a:r>
            <a:endParaRPr/>
          </a:p>
        </p:txBody>
      </p:sp>
      <p:sp>
        <p:nvSpPr>
          <p:cNvPr id="235" name="Google Shape;235;p26"/>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des commentaires ? des questions ?</a:t>
            </a:r>
            <a:endParaRPr/>
          </a:p>
        </p:txBody>
      </p:sp>
      <p:pic>
        <p:nvPicPr>
          <p:cNvPr id="236" name="Google Shape;236;p26"/>
          <p:cNvPicPr preferRelativeResize="0"/>
          <p:nvPr/>
        </p:nvPicPr>
        <p:blipFill>
          <a:blip r:embed="rId3">
            <a:alphaModFix/>
          </a:blip>
          <a:stretch>
            <a:fillRect/>
          </a:stretch>
        </p:blipFill>
        <p:spPr>
          <a:xfrm>
            <a:off x="4463100" y="0"/>
            <a:ext cx="4680900" cy="5143499"/>
          </a:xfrm>
          <a:prstGeom prst="rect">
            <a:avLst/>
          </a:prstGeom>
          <a:noFill/>
          <a:ln>
            <a:noFill/>
          </a:ln>
        </p:spPr>
      </p:pic>
      <p:sp>
        <p:nvSpPr>
          <p:cNvPr id="237" name="Google Shape;237;p26"/>
          <p:cNvSpPr txBox="1"/>
          <p:nvPr/>
        </p:nvSpPr>
        <p:spPr>
          <a:xfrm>
            <a:off x="4463025" y="4751875"/>
            <a:ext cx="4680900" cy="3915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rgbClr val="CCA677"/>
                </a:solidFill>
                <a:latin typeface="Open Sans"/>
                <a:ea typeface="Open Sans"/>
                <a:cs typeface="Open Sans"/>
                <a:sym typeface="Open Sans"/>
              </a:rPr>
              <a:t>Images extraites de l’affiche du RIA 2019 (Lausanne, Suisse)</a:t>
            </a:r>
            <a:endParaRPr sz="1200">
              <a:solidFill>
                <a:srgbClr val="CCA677"/>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43" name="Google Shape;243;p27"/>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44" name="Google Shape;244;p27"/>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45" name="Google Shape;245;p27"/>
          <p:cNvSpPr txBox="1"/>
          <p:nvPr/>
        </p:nvSpPr>
        <p:spPr>
          <a:xfrm>
            <a:off x="402375" y="385500"/>
            <a:ext cx="8045100" cy="4677600"/>
          </a:xfrm>
          <a:prstGeom prst="rect">
            <a:avLst/>
          </a:prstGeom>
          <a:solidFill>
            <a:srgbClr val="FFFFFF"/>
          </a:solidFill>
          <a:ln>
            <a:noFill/>
          </a:ln>
        </p:spPr>
        <p:txBody>
          <a:bodyPr spcFirstLastPara="1" wrap="square" lIns="91425" tIns="91425" rIns="91425" bIns="91425" anchor="t" anchorCtr="0">
            <a:noAutofit/>
          </a:bodyPr>
          <a:lstStyle/>
          <a:p>
            <a:pPr marL="72000" marR="35999" lvl="0" indent="0" algn="just" rtl="0">
              <a:spcBef>
                <a:spcPts val="0"/>
              </a:spcBef>
              <a:spcAft>
                <a:spcPts val="0"/>
              </a:spcAft>
              <a:buNone/>
            </a:pPr>
            <a:r>
              <a:rPr lang="fr" sz="1200" b="1">
                <a:solidFill>
                  <a:schemeClr val="dk1"/>
                </a:solidFill>
                <a:latin typeface="Times New Roman"/>
                <a:ea typeface="Times New Roman"/>
                <a:cs typeface="Times New Roman"/>
                <a:sym typeface="Times New Roman"/>
              </a:rPr>
              <a:t>Bibliographie</a:t>
            </a:r>
            <a:endParaRPr sz="1200">
              <a:solidFill>
                <a:schemeClr val="dk1"/>
              </a:solidFill>
              <a:latin typeface="Times New Roman"/>
              <a:ea typeface="Times New Roman"/>
              <a:cs typeface="Times New Roman"/>
              <a:sym typeface="Times New Roman"/>
            </a:endParaRPr>
          </a:p>
          <a:p>
            <a:pPr marL="540000" lvl="0" indent="-450000" algn="just" rtl="0">
              <a:spcBef>
                <a:spcPts val="100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Bonneau, C. (n.d.). </a:t>
            </a:r>
            <a:r>
              <a:rPr lang="fr" sz="1200" i="1">
                <a:solidFill>
                  <a:schemeClr val="dk1"/>
                </a:solidFill>
                <a:latin typeface="Times New Roman"/>
                <a:ea typeface="Times New Roman"/>
                <a:cs typeface="Times New Roman"/>
                <a:sym typeface="Times New Roman"/>
              </a:rPr>
              <a:t>Web participatif et pratiques d’innovation en organisation: Des valeurs transmissibles?</a:t>
            </a:r>
            <a:r>
              <a:rPr lang="fr" sz="1200">
                <a:solidFill>
                  <a:schemeClr val="dk1"/>
                </a:solidFill>
                <a:latin typeface="Times New Roman"/>
                <a:ea typeface="Times New Roman"/>
                <a:cs typeface="Times New Roman"/>
                <a:sym typeface="Times New Roman"/>
              </a:rPr>
              <a:t> Retrieved from </a:t>
            </a:r>
            <a:r>
              <a:rPr lang="fr" sz="1200" u="sng">
                <a:solidFill>
                  <a:srgbClr val="0000FF"/>
                </a:solidFill>
                <a:latin typeface="Times New Roman"/>
                <a:ea typeface="Times New Roman"/>
                <a:cs typeface="Times New Roman"/>
                <a:sym typeface="Times New Roman"/>
                <a:hlinkClick r:id="rId4"/>
              </a:rPr>
              <a:t>https://www.academia.edu/1664784/Web_participatif_et_pratiques_d_innovation_en_organisation_des_valeurs_transmissibles</a:t>
            </a: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Bourque, D. et Lachapelle, R. (2010). </a:t>
            </a:r>
            <a:r>
              <a:rPr lang="fr" sz="1200" i="1">
                <a:solidFill>
                  <a:schemeClr val="dk1"/>
                </a:solidFill>
                <a:latin typeface="Times New Roman"/>
                <a:ea typeface="Times New Roman"/>
                <a:cs typeface="Times New Roman"/>
                <a:sym typeface="Times New Roman"/>
              </a:rPr>
              <a:t>Service public, participation et citoyenneté. L’organisation communautaire en CSSS</a:t>
            </a:r>
            <a:r>
              <a:rPr lang="fr" sz="1200">
                <a:solidFill>
                  <a:schemeClr val="dk1"/>
                </a:solidFill>
                <a:latin typeface="Times New Roman"/>
                <a:ea typeface="Times New Roman"/>
                <a:cs typeface="Times New Roman"/>
                <a:sym typeface="Times New Roman"/>
              </a:rPr>
              <a:t>, PUQ, 165 pages.</a:t>
            </a:r>
            <a:endParaRPr sz="1200">
              <a:solidFill>
                <a:schemeClr val="dk1"/>
              </a:solidFill>
              <a:latin typeface="Times New Roman"/>
              <a:ea typeface="Times New Roman"/>
              <a:cs typeface="Times New Roman"/>
              <a:sym typeface="Times New Roman"/>
            </a:endParaRPr>
          </a:p>
          <a:p>
            <a:pPr marL="540000" lvl="0" indent="-450000" algn="just" rtl="0">
              <a:lnSpc>
                <a:spcPct val="100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*Brady, S. R. (2015). Utilizing digital advocacy in community organizing: Lessons learned from organizing in virtual spaces to promote worker rights and economic justice. </a:t>
            </a:r>
            <a:r>
              <a:rPr lang="fr" sz="1200" i="1">
                <a:solidFill>
                  <a:schemeClr val="dk1"/>
                </a:solidFill>
                <a:latin typeface="Times New Roman"/>
                <a:ea typeface="Times New Roman"/>
                <a:cs typeface="Times New Roman"/>
                <a:sym typeface="Times New Roman"/>
              </a:rPr>
              <a:t>Journal of Community Practice</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23</a:t>
            </a:r>
            <a:r>
              <a:rPr lang="fr" sz="1200">
                <a:solidFill>
                  <a:schemeClr val="dk1"/>
                </a:solidFill>
                <a:latin typeface="Times New Roman"/>
                <a:ea typeface="Times New Roman"/>
                <a:cs typeface="Times New Roman"/>
                <a:sym typeface="Times New Roman"/>
              </a:rPr>
              <a:t>(2), 255–273.</a:t>
            </a: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Brousseau, E. (2003). Perspectives de recherche sur les TIC en sciences sociales: Les passerelles interdisciplinaires d’Avignon. </a:t>
            </a:r>
            <a:r>
              <a:rPr lang="fr" sz="1200" i="1">
                <a:solidFill>
                  <a:schemeClr val="dk1"/>
                </a:solidFill>
                <a:latin typeface="Times New Roman"/>
                <a:ea typeface="Times New Roman"/>
                <a:cs typeface="Times New Roman"/>
                <a:sym typeface="Times New Roman"/>
              </a:rPr>
              <a:t>Sciences de La Société</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59</a:t>
            </a:r>
            <a:r>
              <a:rPr lang="fr" sz="1200">
                <a:solidFill>
                  <a:schemeClr val="dk1"/>
                </a:solidFill>
                <a:latin typeface="Times New Roman"/>
                <a:ea typeface="Times New Roman"/>
                <a:cs typeface="Times New Roman"/>
                <a:sym typeface="Times New Roman"/>
              </a:rPr>
              <a:t>, 3–33.Bourque, D. et Lachapelle, R. (2010). </a:t>
            </a:r>
            <a:r>
              <a:rPr lang="fr" sz="1200" i="1">
                <a:solidFill>
                  <a:schemeClr val="dk1"/>
                </a:solidFill>
                <a:latin typeface="Times New Roman"/>
                <a:ea typeface="Times New Roman"/>
                <a:cs typeface="Times New Roman"/>
                <a:sym typeface="Times New Roman"/>
              </a:rPr>
              <a:t>Service public, participation et citoyenneté. L’organisation communautaire en CSSS</a:t>
            </a:r>
            <a:r>
              <a:rPr lang="fr" sz="1200">
                <a:solidFill>
                  <a:schemeClr val="dk1"/>
                </a:solidFill>
                <a:latin typeface="Times New Roman"/>
                <a:ea typeface="Times New Roman"/>
                <a:cs typeface="Times New Roman"/>
                <a:sym typeface="Times New Roman"/>
              </a:rPr>
              <a:t>, PUQ, 165 pages.</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Buck, K. (1996). Community organizing and the Internet. </a:t>
            </a:r>
            <a:r>
              <a:rPr lang="fr" sz="1200" i="1">
                <a:solidFill>
                  <a:schemeClr val="dk1"/>
                </a:solidFill>
                <a:latin typeface="Times New Roman"/>
                <a:ea typeface="Times New Roman"/>
                <a:cs typeface="Times New Roman"/>
                <a:sym typeface="Times New Roman"/>
              </a:rPr>
              <a:t>Neighborhood Works</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19</a:t>
            </a:r>
            <a:r>
              <a:rPr lang="fr" sz="1200">
                <a:solidFill>
                  <a:schemeClr val="dk1"/>
                </a:solidFill>
                <a:latin typeface="Times New Roman"/>
                <a:ea typeface="Times New Roman"/>
                <a:cs typeface="Times New Roman"/>
                <a:sym typeface="Times New Roman"/>
              </a:rPr>
              <a:t>(2).</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Cnaan, R. A., &amp; Parsloe, P. (1989). </a:t>
            </a:r>
            <a:r>
              <a:rPr lang="fr" sz="1200" i="1">
                <a:solidFill>
                  <a:schemeClr val="dk1"/>
                </a:solidFill>
                <a:latin typeface="Times New Roman"/>
                <a:ea typeface="Times New Roman"/>
                <a:cs typeface="Times New Roman"/>
                <a:sym typeface="Times New Roman"/>
              </a:rPr>
              <a:t>The impact of information technology on social work practice</a:t>
            </a:r>
            <a:r>
              <a:rPr lang="fr" sz="1200">
                <a:solidFill>
                  <a:schemeClr val="dk1"/>
                </a:solidFill>
                <a:latin typeface="Times New Roman"/>
                <a:ea typeface="Times New Roman"/>
                <a:cs typeface="Times New Roman"/>
                <a:sym typeface="Times New Roman"/>
              </a:rPr>
              <a:t>. New York: Haworth Press.</a:t>
            </a: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Comeau, Y., Bourque, D. et Lachapelle, R. (2018). </a:t>
            </a:r>
            <a:r>
              <a:rPr lang="fr" sz="1200" i="1">
                <a:solidFill>
                  <a:schemeClr val="dk1"/>
                </a:solidFill>
                <a:latin typeface="Times New Roman"/>
                <a:ea typeface="Times New Roman"/>
                <a:cs typeface="Times New Roman"/>
                <a:sym typeface="Times New Roman"/>
              </a:rPr>
              <a:t>L’intervention collective : convergences, transformations et enjeux</a:t>
            </a:r>
            <a:r>
              <a:rPr lang="fr" sz="1200">
                <a:solidFill>
                  <a:schemeClr val="dk1"/>
                </a:solidFill>
                <a:latin typeface="Times New Roman"/>
                <a:ea typeface="Times New Roman"/>
                <a:cs typeface="Times New Roman"/>
                <a:sym typeface="Times New Roman"/>
              </a:rPr>
              <a:t>, PUQ, 172 pages.</a:t>
            </a:r>
            <a:endParaRPr sz="1200">
              <a:solidFill>
                <a:schemeClr val="dk1"/>
              </a:solidFill>
              <a:latin typeface="Times New Roman"/>
              <a:ea typeface="Times New Roman"/>
              <a:cs typeface="Times New Roman"/>
              <a:sym typeface="Times New Roman"/>
            </a:endParaRPr>
          </a:p>
          <a:p>
            <a:pPr marL="540000" lvl="0" indent="-450000" algn="just" rtl="0">
              <a:lnSpc>
                <a:spcPct val="100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*Couture, S. (n.d.). Le mouvement communautaire au Québec: Entre solidarité citoyenne et politiques publiques. </a:t>
            </a:r>
            <a:r>
              <a:rPr lang="fr" sz="1200" i="1">
                <a:solidFill>
                  <a:schemeClr val="dk1"/>
                </a:solidFill>
                <a:latin typeface="Times New Roman"/>
                <a:ea typeface="Times New Roman"/>
                <a:cs typeface="Times New Roman"/>
                <a:sym typeface="Times New Roman"/>
              </a:rPr>
              <a:t>L’action Communautaire à l’ère Du Numérique</a:t>
            </a:r>
            <a:r>
              <a:rPr lang="fr" sz="1200">
                <a:solidFill>
                  <a:schemeClr val="dk1"/>
                </a:solidFill>
                <a:latin typeface="Times New Roman"/>
                <a:ea typeface="Times New Roman"/>
                <a:cs typeface="Times New Roman"/>
                <a:sym typeface="Times New Roman"/>
              </a:rPr>
              <a:t>. Retrieved from </a:t>
            </a:r>
            <a:r>
              <a:rPr lang="fr" sz="1200" u="sng">
                <a:solidFill>
                  <a:srgbClr val="0000FF"/>
                </a:solidFill>
                <a:latin typeface="Times New Roman"/>
                <a:ea typeface="Times New Roman"/>
                <a:cs typeface="Times New Roman"/>
                <a:sym typeface="Times New Roman"/>
                <a:hlinkClick r:id="rId5"/>
              </a:rPr>
              <a:t>https://www.academia.edu/37449560/Le_mouvement_communautaire_au_Qu%C3%A9bec_entre_solidarit%C3%A9_citoyenne_et_politiques_publiques</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Downing, J. (1991). </a:t>
            </a:r>
            <a:r>
              <a:rPr lang="fr" sz="1200" i="1">
                <a:solidFill>
                  <a:schemeClr val="dk1"/>
                </a:solidFill>
                <a:latin typeface="Times New Roman"/>
                <a:ea typeface="Times New Roman"/>
                <a:cs typeface="Times New Roman"/>
                <a:sym typeface="Times New Roman"/>
              </a:rPr>
              <a:t>Computersfor social change and community organizing</a:t>
            </a:r>
            <a:r>
              <a:rPr lang="fr" sz="1200">
                <a:solidFill>
                  <a:schemeClr val="dk1"/>
                </a:solidFill>
                <a:latin typeface="Times New Roman"/>
                <a:ea typeface="Times New Roman"/>
                <a:cs typeface="Times New Roman"/>
                <a:sym typeface="Times New Roman"/>
              </a:rPr>
              <a:t>. Routledge.</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Dulong de Rosnay, M. (2019). Les réseaux de production collaborative de connaissances. In </a:t>
            </a:r>
            <a:r>
              <a:rPr lang="fr" sz="1200" i="1">
                <a:solidFill>
                  <a:schemeClr val="dk1"/>
                </a:solidFill>
                <a:latin typeface="Times New Roman"/>
                <a:ea typeface="Times New Roman"/>
                <a:cs typeface="Times New Roman"/>
                <a:sym typeface="Times New Roman"/>
              </a:rPr>
              <a:t>Les Essentiels d’Hermès</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Les réseaux</a:t>
            </a:r>
            <a:r>
              <a:rPr lang="fr" sz="1200">
                <a:solidFill>
                  <a:schemeClr val="dk1"/>
                </a:solidFill>
                <a:latin typeface="Times New Roman"/>
                <a:ea typeface="Times New Roman"/>
                <a:cs typeface="Times New Roman"/>
                <a:sym typeface="Times New Roman"/>
              </a:rPr>
              <a:t> (pp. 141–146). Retrieved from </a:t>
            </a:r>
            <a:r>
              <a:rPr lang="fr" sz="1200" u="sng">
                <a:solidFill>
                  <a:srgbClr val="0000FF"/>
                </a:solidFill>
                <a:latin typeface="Times New Roman"/>
                <a:ea typeface="Times New Roman"/>
                <a:cs typeface="Times New Roman"/>
                <a:sym typeface="Times New Roman"/>
                <a:hlinkClick r:id="rId6"/>
              </a:rPr>
              <a:t>http://books.openedition.org/editionscnrs/19309</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Durampart, M. (2019). La collaboration à l’aune des technologies numériques et de la recherche d’efficience. </a:t>
            </a:r>
            <a:r>
              <a:rPr lang="fr" sz="1200" i="1">
                <a:solidFill>
                  <a:schemeClr val="dk1"/>
                </a:solidFill>
                <a:latin typeface="Times New Roman"/>
                <a:ea typeface="Times New Roman"/>
                <a:cs typeface="Times New Roman"/>
                <a:sym typeface="Times New Roman"/>
              </a:rPr>
              <a:t>Communication et organisation</a:t>
            </a:r>
            <a:r>
              <a:rPr lang="fr" sz="1200">
                <a:solidFill>
                  <a:schemeClr val="dk1"/>
                </a:solidFill>
                <a:latin typeface="Times New Roman"/>
                <a:ea typeface="Times New Roman"/>
                <a:cs typeface="Times New Roman"/>
                <a:sym typeface="Times New Roman"/>
              </a:rPr>
              <a:t>, (55), 123–140. </a:t>
            </a:r>
            <a:r>
              <a:rPr lang="fr" sz="1200" u="sng">
                <a:solidFill>
                  <a:srgbClr val="0000FF"/>
                </a:solidFill>
                <a:latin typeface="Times New Roman"/>
                <a:ea typeface="Times New Roman"/>
                <a:cs typeface="Times New Roman"/>
                <a:sym typeface="Times New Roman"/>
                <a:hlinkClick r:id="rId7"/>
              </a:rPr>
              <a:t>https://doi.org/10.4000/communicationorganisation.7884</a:t>
            </a:r>
            <a:endParaRPr sz="1200">
              <a:solidFill>
                <a:schemeClr val="dk1"/>
              </a:solidFill>
              <a:latin typeface="Times New Roman"/>
              <a:ea typeface="Times New Roman"/>
              <a:cs typeface="Times New Roman"/>
              <a:sym typeface="Times New Roman"/>
            </a:endParaRPr>
          </a:p>
          <a:p>
            <a:pPr marL="540000" lvl="0" indent="-450000" algn="l" rtl="0">
              <a:lnSpc>
                <a:spcPct val="100000"/>
              </a:lnSpc>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51" name="Google Shape;251;p28"/>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52" name="Google Shape;252;p28"/>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53" name="Google Shape;253;p28"/>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*Finnegan, D. J. (1996). Unraveling Social Worker’s Ambivalence Towards Computer Technology: An Analysis of the Attitudes of Social Work Students Towards Computers and Social Work Practice. </a:t>
            </a:r>
            <a:r>
              <a:rPr lang="fr" sz="1200" i="1">
                <a:solidFill>
                  <a:schemeClr val="dk1"/>
                </a:solidFill>
                <a:latin typeface="Times New Roman"/>
                <a:ea typeface="Times New Roman"/>
                <a:cs typeface="Times New Roman"/>
                <a:sym typeface="Times New Roman"/>
              </a:rPr>
              <a:t>Computers in Human Services</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13</a:t>
            </a:r>
            <a:r>
              <a:rPr lang="fr" sz="1200">
                <a:solidFill>
                  <a:schemeClr val="dk1"/>
                </a:solidFill>
                <a:latin typeface="Times New Roman"/>
                <a:ea typeface="Times New Roman"/>
                <a:cs typeface="Times New Roman"/>
                <a:sym typeface="Times New Roman"/>
              </a:rPr>
              <a:t>(2), 33–49.</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Fitch, D. (2014). An organizational cybernetics framework for achieving balance in evidence-based practice and practice-based evidence. </a:t>
            </a:r>
            <a:r>
              <a:rPr lang="fr" sz="1200" i="1">
                <a:solidFill>
                  <a:schemeClr val="dk1"/>
                </a:solidFill>
                <a:latin typeface="Times New Roman"/>
                <a:ea typeface="Times New Roman"/>
                <a:cs typeface="Times New Roman"/>
                <a:sym typeface="Times New Roman"/>
              </a:rPr>
              <a:t>Journal of Evidence-Based Social Work, 11</a:t>
            </a:r>
            <a:r>
              <a:rPr lang="fr" sz="1200">
                <a:solidFill>
                  <a:schemeClr val="dk1"/>
                </a:solidFill>
                <a:latin typeface="Times New Roman"/>
                <a:ea typeface="Times New Roman"/>
                <a:cs typeface="Times New Roman"/>
                <a:sym typeface="Times New Roman"/>
              </a:rPr>
              <a:t>(1-2), 114-126. doi:10.1080/15433714.2013.842442</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*Fitch, D. (2015). A conceptual framework for information technology in social work practice. </a:t>
            </a:r>
            <a:r>
              <a:rPr lang="fr" sz="1200" i="1">
                <a:solidFill>
                  <a:schemeClr val="dk1"/>
                </a:solidFill>
                <a:latin typeface="Times New Roman"/>
                <a:ea typeface="Times New Roman"/>
                <a:cs typeface="Times New Roman"/>
                <a:sym typeface="Times New Roman"/>
              </a:rPr>
              <a:t>Advances in Social Work</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16</a:t>
            </a:r>
            <a:r>
              <a:rPr lang="fr" sz="1200">
                <a:solidFill>
                  <a:schemeClr val="dk1"/>
                </a:solidFill>
                <a:latin typeface="Times New Roman"/>
                <a:ea typeface="Times New Roman"/>
                <a:cs typeface="Times New Roman"/>
                <a:sym typeface="Times New Roman"/>
              </a:rPr>
              <a:t>(1), 15–30. </a:t>
            </a:r>
            <a:r>
              <a:rPr lang="fr" sz="1200" u="sng">
                <a:solidFill>
                  <a:srgbClr val="0000FF"/>
                </a:solidFill>
                <a:latin typeface="Times New Roman"/>
                <a:ea typeface="Times New Roman"/>
                <a:cs typeface="Times New Roman"/>
                <a:sym typeface="Times New Roman"/>
                <a:hlinkClick r:id="rId4"/>
              </a:rPr>
              <a:t>https://doi.org/10.18060/18291</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*Galinsky, M. J. (1997). Connecting group members through telephone and computer groups. </a:t>
            </a:r>
            <a:r>
              <a:rPr lang="fr" sz="1200" i="1">
                <a:solidFill>
                  <a:schemeClr val="dk1"/>
                </a:solidFill>
                <a:latin typeface="Times New Roman"/>
                <a:ea typeface="Times New Roman"/>
                <a:cs typeface="Times New Roman"/>
                <a:sym typeface="Times New Roman"/>
              </a:rPr>
              <a:t>Health &amp; Social Work</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22</a:t>
            </a:r>
            <a:r>
              <a:rPr lang="fr" sz="1200">
                <a:solidFill>
                  <a:schemeClr val="dk1"/>
                </a:solidFill>
                <a:latin typeface="Times New Roman"/>
                <a:ea typeface="Times New Roman"/>
                <a:cs typeface="Times New Roman"/>
                <a:sym typeface="Times New Roman"/>
              </a:rPr>
              <a:t>, 181–188.</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*Gandy, J. M. et D. (1987). Les réactions du personnel à l’introduction et à l’utilisation de l’informatique dans les organismes de service social. </a:t>
            </a:r>
            <a:r>
              <a:rPr lang="fr" sz="1200" i="1">
                <a:solidFill>
                  <a:schemeClr val="dk1"/>
                </a:solidFill>
                <a:latin typeface="Times New Roman"/>
                <a:ea typeface="Times New Roman"/>
                <a:cs typeface="Times New Roman"/>
                <a:sym typeface="Times New Roman"/>
              </a:rPr>
              <a:t>Service Social</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36</a:t>
            </a:r>
            <a:r>
              <a:rPr lang="fr" sz="1200">
                <a:solidFill>
                  <a:schemeClr val="dk1"/>
                </a:solidFill>
                <a:latin typeface="Times New Roman"/>
                <a:ea typeface="Times New Roman"/>
                <a:cs typeface="Times New Roman"/>
                <a:sym typeface="Times New Roman"/>
              </a:rPr>
              <a:t>(1), 33–53.</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Gardère, E., &amp; Denise, F. (2019). De l’organisation aux interactions humaines et numériques dans le travail collaboratif. </a:t>
            </a:r>
            <a:r>
              <a:rPr lang="fr" sz="1200" i="1">
                <a:solidFill>
                  <a:schemeClr val="dk1"/>
                </a:solidFill>
                <a:latin typeface="Times New Roman"/>
                <a:ea typeface="Times New Roman"/>
                <a:cs typeface="Times New Roman"/>
                <a:sym typeface="Times New Roman"/>
              </a:rPr>
              <a:t>Communication et organisation</a:t>
            </a:r>
            <a:r>
              <a:rPr lang="fr" sz="1200">
                <a:solidFill>
                  <a:schemeClr val="dk1"/>
                </a:solidFill>
                <a:latin typeface="Times New Roman"/>
                <a:ea typeface="Times New Roman"/>
                <a:cs typeface="Times New Roman"/>
                <a:sym typeface="Times New Roman"/>
              </a:rPr>
              <a:t>, (55), 141–152. </a:t>
            </a:r>
            <a:r>
              <a:rPr lang="fr" sz="1200" u="sng">
                <a:solidFill>
                  <a:srgbClr val="0000FF"/>
                </a:solidFill>
                <a:latin typeface="Times New Roman"/>
                <a:ea typeface="Times New Roman"/>
                <a:cs typeface="Times New Roman"/>
                <a:sym typeface="Times New Roman"/>
                <a:hlinkClick r:id="rId5"/>
              </a:rPr>
              <a:t>https://doi.org/10.4000/communicationorganisation.7908</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Gautellier, C. (2002). Nouvelles technologies et travail social. </a:t>
            </a:r>
            <a:r>
              <a:rPr lang="fr" sz="1200" i="1">
                <a:solidFill>
                  <a:schemeClr val="dk1"/>
                </a:solidFill>
                <a:latin typeface="Times New Roman"/>
                <a:ea typeface="Times New Roman"/>
                <a:cs typeface="Times New Roman"/>
                <a:sym typeface="Times New Roman"/>
              </a:rPr>
              <a:t>VST - Vie Sociale et Traitements</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4</a:t>
            </a:r>
            <a:r>
              <a:rPr lang="fr" sz="1200">
                <a:solidFill>
                  <a:schemeClr val="dk1"/>
                </a:solidFill>
                <a:latin typeface="Times New Roman"/>
                <a:ea typeface="Times New Roman"/>
                <a:cs typeface="Times New Roman"/>
                <a:sym typeface="Times New Roman"/>
              </a:rPr>
              <a:t>(76), 8–11. </a:t>
            </a:r>
            <a:r>
              <a:rPr lang="fr" sz="1200" u="sng">
                <a:solidFill>
                  <a:srgbClr val="0000FF"/>
                </a:solidFill>
                <a:latin typeface="Times New Roman"/>
                <a:ea typeface="Times New Roman"/>
                <a:cs typeface="Times New Roman"/>
                <a:sym typeface="Times New Roman"/>
                <a:hlinkClick r:id="rId6"/>
              </a:rPr>
              <a:t>https://doi.org/10.3917/vst.076.0008</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Gillingham, P. (2015a). Electronic information systems and human service organizations: The unanticipated consequences of organizational change. </a:t>
            </a:r>
            <a:r>
              <a:rPr lang="fr" sz="1200" i="1">
                <a:solidFill>
                  <a:schemeClr val="dk1"/>
                </a:solidFill>
                <a:latin typeface="Times New Roman"/>
                <a:ea typeface="Times New Roman"/>
                <a:cs typeface="Times New Roman"/>
                <a:sym typeface="Times New Roman"/>
              </a:rPr>
              <a:t>Human Service Organizations: Management, Leadership &amp; Governance</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39</a:t>
            </a:r>
            <a:r>
              <a:rPr lang="fr" sz="1200">
                <a:solidFill>
                  <a:schemeClr val="dk1"/>
                </a:solidFill>
                <a:latin typeface="Times New Roman"/>
                <a:ea typeface="Times New Roman"/>
                <a:cs typeface="Times New Roman"/>
                <a:sym typeface="Times New Roman"/>
              </a:rPr>
              <a:t>(2), 89–100.</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Gillingham, P. (2016). Electronic information systems and human service organizations: The needs of managers. </a:t>
            </a:r>
            <a:r>
              <a:rPr lang="fr" sz="1200" i="1">
                <a:solidFill>
                  <a:schemeClr val="dk1"/>
                </a:solidFill>
                <a:latin typeface="Times New Roman"/>
                <a:ea typeface="Times New Roman"/>
                <a:cs typeface="Times New Roman"/>
                <a:sym typeface="Times New Roman"/>
              </a:rPr>
              <a:t>Human Service Organizations: Management, Leadership &amp; Governance</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40</a:t>
            </a:r>
            <a:r>
              <a:rPr lang="fr" sz="1200">
                <a:solidFill>
                  <a:schemeClr val="dk1"/>
                </a:solidFill>
                <a:latin typeface="Times New Roman"/>
                <a:ea typeface="Times New Roman"/>
                <a:cs typeface="Times New Roman"/>
                <a:sym typeface="Times New Roman"/>
              </a:rPr>
              <a:t>(1), 51–61.</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*Goldkind, L., Wolf, L., &amp; Jones, J. (2016). Late Adapters? How Social Workers Acquire Knowledge and Skills About Technology Tools. </a:t>
            </a:r>
            <a:r>
              <a:rPr lang="fr" sz="1200" i="1">
                <a:solidFill>
                  <a:schemeClr val="dk1"/>
                </a:solidFill>
                <a:latin typeface="Times New Roman"/>
                <a:ea typeface="Times New Roman"/>
                <a:cs typeface="Times New Roman"/>
                <a:sym typeface="Times New Roman"/>
              </a:rPr>
              <a:t>Journal of Technology in Human Services</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34</a:t>
            </a:r>
            <a:r>
              <a:rPr lang="fr" sz="1200">
                <a:solidFill>
                  <a:schemeClr val="dk1"/>
                </a:solidFill>
                <a:latin typeface="Times New Roman"/>
                <a:ea typeface="Times New Roman"/>
                <a:cs typeface="Times New Roman"/>
                <a:sym typeface="Times New Roman"/>
              </a:rPr>
              <a:t>(4), 338–358. </a:t>
            </a:r>
            <a:r>
              <a:rPr lang="fr" sz="1200" u="sng">
                <a:solidFill>
                  <a:srgbClr val="0000FF"/>
                </a:solidFill>
                <a:latin typeface="Times New Roman"/>
                <a:ea typeface="Times New Roman"/>
                <a:cs typeface="Times New Roman"/>
                <a:sym typeface="Times New Roman"/>
                <a:hlinkClick r:id="rId7"/>
              </a:rPr>
              <a:t>https://doi.org/10.1080/15228835.2016.1250027</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59" name="Google Shape;259;p29"/>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60" name="Google Shape;260;p29"/>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61" name="Google Shape;261;p29"/>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Gurstein, Michael. 2004. « Effective use and the community informatics sector : some thoughts on Canada's approach to community technology / community access ». In </a:t>
            </a:r>
            <a:r>
              <a:rPr lang="fr" sz="1200" i="1">
                <a:solidFill>
                  <a:schemeClr val="dk1"/>
                </a:solidFill>
                <a:latin typeface="Times New Roman"/>
                <a:ea typeface="Times New Roman"/>
                <a:cs typeface="Times New Roman"/>
                <a:sym typeface="Times New Roman"/>
              </a:rPr>
              <a:t>Seeking Convergence in Policy and Practice : communications in the public interest</a:t>
            </a:r>
            <a:r>
              <a:rPr lang="fr" sz="1200">
                <a:solidFill>
                  <a:schemeClr val="dk1"/>
                </a:solidFill>
                <a:latin typeface="Times New Roman"/>
                <a:ea typeface="Times New Roman"/>
                <a:cs typeface="Times New Roman"/>
                <a:sym typeface="Times New Roman"/>
              </a:rPr>
              <a:t>, sous la dir. de Moll Marita and Leslie Reagan Shade, vol. 2, p.223-243. Canadian Centre for Policy Alternatives. Ottawa.</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*Hardina, D. (2004). Guidelines for ethical practice in community organization. </a:t>
            </a:r>
            <a:r>
              <a:rPr lang="fr" sz="1200" i="1">
                <a:solidFill>
                  <a:schemeClr val="dk1"/>
                </a:solidFill>
                <a:latin typeface="Times New Roman"/>
                <a:ea typeface="Times New Roman"/>
                <a:cs typeface="Times New Roman"/>
                <a:sym typeface="Times New Roman"/>
              </a:rPr>
              <a:t>Social Work</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49</a:t>
            </a:r>
            <a:r>
              <a:rPr lang="fr" sz="1200">
                <a:solidFill>
                  <a:schemeClr val="dk1"/>
                </a:solidFill>
                <a:latin typeface="Times New Roman"/>
                <a:ea typeface="Times New Roman"/>
                <a:cs typeface="Times New Roman"/>
                <a:sym typeface="Times New Roman"/>
              </a:rPr>
              <a:t>(4), 595–604.</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*Henry, C. (2019). TIC et pratiques collectives. Nouveaux liens, nouveaux outils. In M. Durampart (Ed.), </a:t>
            </a:r>
            <a:r>
              <a:rPr lang="fr" sz="1200" i="1">
                <a:solidFill>
                  <a:schemeClr val="dk1"/>
                </a:solidFill>
                <a:latin typeface="Times New Roman"/>
                <a:ea typeface="Times New Roman"/>
                <a:cs typeface="Times New Roman"/>
                <a:sym typeface="Times New Roman"/>
              </a:rPr>
              <a:t>Sociétés de la connaissance: Fractures et évolutions</a:t>
            </a:r>
            <a:r>
              <a:rPr lang="fr" sz="1200">
                <a:solidFill>
                  <a:schemeClr val="dk1"/>
                </a:solidFill>
                <a:latin typeface="Times New Roman"/>
                <a:ea typeface="Times New Roman"/>
                <a:cs typeface="Times New Roman"/>
                <a:sym typeface="Times New Roman"/>
              </a:rPr>
              <a:t> (pp. 33–48). Retrieved from </a:t>
            </a:r>
            <a:r>
              <a:rPr lang="fr" sz="1200" u="sng">
                <a:solidFill>
                  <a:srgbClr val="0000FF"/>
                </a:solidFill>
                <a:latin typeface="Times New Roman"/>
                <a:ea typeface="Times New Roman"/>
                <a:cs typeface="Times New Roman"/>
                <a:sym typeface="Times New Roman"/>
                <a:hlinkClick r:id="rId4"/>
              </a:rPr>
              <a:t>http://books.openedition.org/editionscnrs/14385</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*Herbigniaux, F. (2011). Serge PROULX, Stéphane COUTURE et Julien RUEFF (dir.) (2008), L’action communautaire québécoise à l’ère du numérique. Québec, Presses de l’Université du Québec. </a:t>
            </a:r>
            <a:r>
              <a:rPr lang="fr" sz="1200" i="1">
                <a:solidFill>
                  <a:schemeClr val="dk1"/>
                </a:solidFill>
                <a:latin typeface="Times New Roman"/>
                <a:ea typeface="Times New Roman"/>
                <a:cs typeface="Times New Roman"/>
                <a:sym typeface="Times New Roman"/>
              </a:rPr>
              <a:t>Communication. Information médias théories pratiques</a:t>
            </a:r>
            <a:r>
              <a:rPr lang="fr" sz="1200">
                <a:solidFill>
                  <a:schemeClr val="dk1"/>
                </a:solidFill>
                <a:latin typeface="Times New Roman"/>
                <a:ea typeface="Times New Roman"/>
                <a:cs typeface="Times New Roman"/>
                <a:sym typeface="Times New Roman"/>
              </a:rPr>
              <a:t>, (Vol. 28/2). Retrieved from </a:t>
            </a:r>
            <a:r>
              <a:rPr lang="fr" sz="1200" u="sng">
                <a:solidFill>
                  <a:srgbClr val="0000FF"/>
                </a:solidFill>
                <a:latin typeface="Times New Roman"/>
                <a:ea typeface="Times New Roman"/>
                <a:cs typeface="Times New Roman"/>
                <a:sym typeface="Times New Roman"/>
                <a:hlinkClick r:id="rId5"/>
              </a:rPr>
              <a:t>http://journals.openedition.org/communication/1944</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*Jochems, S. (2009). Surfer sur la mer de l’information ou comment garder le cap sans se noyer: Recherche-action auprès de groupes de femmes du Québec. </a:t>
            </a:r>
            <a:r>
              <a:rPr lang="fr" sz="1200" i="1">
                <a:solidFill>
                  <a:schemeClr val="dk1"/>
                </a:solidFill>
                <a:latin typeface="Times New Roman"/>
                <a:ea typeface="Times New Roman"/>
                <a:cs typeface="Times New Roman"/>
                <a:sym typeface="Times New Roman"/>
              </a:rPr>
              <a:t>Intervention</a:t>
            </a:r>
            <a:r>
              <a:rPr lang="fr" sz="1200">
                <a:solidFill>
                  <a:schemeClr val="dk1"/>
                </a:solidFill>
                <a:latin typeface="Times New Roman"/>
                <a:ea typeface="Times New Roman"/>
                <a:cs typeface="Times New Roman"/>
                <a:sym typeface="Times New Roman"/>
              </a:rPr>
              <a:t>, 77 p.</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*Jochems, Sylvie. (2007). Les Pra-TIC en organisation communautaire au Québec. In </a:t>
            </a:r>
            <a:r>
              <a:rPr lang="fr" sz="1200" i="1">
                <a:solidFill>
                  <a:schemeClr val="dk1"/>
                </a:solidFill>
                <a:latin typeface="Times New Roman"/>
                <a:ea typeface="Times New Roman"/>
                <a:cs typeface="Times New Roman"/>
                <a:sym typeface="Times New Roman"/>
              </a:rPr>
              <a:t>L’organisation communautaire: Fondements, approches et champs de pratique</a:t>
            </a:r>
            <a:r>
              <a:rPr lang="fr" sz="1200">
                <a:solidFill>
                  <a:schemeClr val="dk1"/>
                </a:solidFill>
                <a:latin typeface="Times New Roman"/>
                <a:ea typeface="Times New Roman"/>
                <a:cs typeface="Times New Roman"/>
                <a:sym typeface="Times New Roman"/>
              </a:rPr>
              <a:t> (pp. 325–333). Retrieved from </a:t>
            </a:r>
            <a:r>
              <a:rPr lang="fr" sz="1200" u="sng">
                <a:solidFill>
                  <a:srgbClr val="0000FF"/>
                </a:solidFill>
                <a:latin typeface="Times New Roman"/>
                <a:ea typeface="Times New Roman"/>
                <a:cs typeface="Times New Roman"/>
                <a:sym typeface="Times New Roman"/>
                <a:hlinkClick r:id="rId6"/>
              </a:rPr>
              <a:t>2760514684, 9782760514683</a:t>
            </a: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highlight>
                  <a:schemeClr val="lt1"/>
                </a:highlight>
                <a:latin typeface="Times New Roman"/>
                <a:ea typeface="Times New Roman"/>
                <a:cs typeface="Times New Roman"/>
                <a:sym typeface="Times New Roman"/>
              </a:rPr>
              <a:t>Jochems, S., Brouillette M, </a:t>
            </a:r>
            <a:r>
              <a:rPr lang="fr" sz="1200">
                <a:solidFill>
                  <a:schemeClr val="dk1"/>
                </a:solidFill>
                <a:latin typeface="Times New Roman"/>
                <a:ea typeface="Times New Roman"/>
                <a:cs typeface="Times New Roman"/>
                <a:sym typeface="Times New Roman"/>
              </a:rPr>
              <a:t>Coalition montréalaise des Tables de Quartier (CMTQ), Table nationale des Corporations de développement communautaire (TNCDC) et Regroupement québécois des intervenantes et intervenants en action communautaire en CISSS et CIUSSS (RQIIAC). </a:t>
            </a:r>
            <a:r>
              <a:rPr lang="fr" sz="1200">
                <a:solidFill>
                  <a:schemeClr val="dk1"/>
                </a:solidFill>
                <a:highlight>
                  <a:schemeClr val="lt1"/>
                </a:highlight>
                <a:latin typeface="Times New Roman"/>
                <a:ea typeface="Times New Roman"/>
                <a:cs typeface="Times New Roman"/>
                <a:sym typeface="Times New Roman"/>
              </a:rPr>
              <a:t>(2019). </a:t>
            </a:r>
            <a:r>
              <a:rPr lang="fr" sz="1200" i="1">
                <a:solidFill>
                  <a:schemeClr val="dk1"/>
                </a:solidFill>
                <a:latin typeface="Times New Roman"/>
                <a:ea typeface="Times New Roman"/>
                <a:cs typeface="Times New Roman"/>
                <a:sym typeface="Times New Roman"/>
              </a:rPr>
              <a:t>Recherche-action sur les pratiques d’organisation communautaire à l’ère numérique : états des lieux et enjeux</a:t>
            </a:r>
            <a:r>
              <a:rPr lang="fr" sz="1200">
                <a:solidFill>
                  <a:schemeClr val="dk1"/>
                </a:solidFill>
                <a:latin typeface="Times New Roman"/>
                <a:ea typeface="Times New Roman"/>
                <a:cs typeface="Times New Roman"/>
                <a:sym typeface="Times New Roman"/>
              </a:rPr>
              <a:t>, </a:t>
            </a:r>
            <a:r>
              <a:rPr lang="fr" sz="1200">
                <a:solidFill>
                  <a:schemeClr val="dk1"/>
                </a:solidFill>
                <a:highlight>
                  <a:schemeClr val="lt1"/>
                </a:highlight>
                <a:latin typeface="Times New Roman"/>
                <a:ea typeface="Times New Roman"/>
                <a:cs typeface="Times New Roman"/>
                <a:sym typeface="Times New Roman"/>
              </a:rPr>
              <a:t>Demande de subvention PAFARC, UQAM, 21 pages.</a:t>
            </a:r>
            <a:endParaRPr sz="1200">
              <a:solidFill>
                <a:schemeClr val="dk1"/>
              </a:solidFill>
              <a:highlight>
                <a:schemeClr val="lt1"/>
              </a:highlight>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highlight>
                  <a:schemeClr val="lt1"/>
                </a:highlight>
                <a:latin typeface="Times New Roman"/>
                <a:ea typeface="Times New Roman"/>
                <a:cs typeface="Times New Roman"/>
                <a:sym typeface="Times New Roman"/>
              </a:rPr>
              <a:t>Jochems, S., Courcy-Legros S.F. et Brouillette, M. (2018). </a:t>
            </a:r>
            <a:r>
              <a:rPr lang="fr" sz="1200" i="1">
                <a:solidFill>
                  <a:schemeClr val="dk1"/>
                </a:solidFill>
                <a:highlight>
                  <a:schemeClr val="lt1"/>
                </a:highlight>
                <a:latin typeface="Times New Roman"/>
                <a:ea typeface="Times New Roman"/>
                <a:cs typeface="Times New Roman"/>
                <a:sym typeface="Times New Roman"/>
              </a:rPr>
              <a:t>Rapport de résultats préliminaires au sondage sur l’accès et les usages des OC membres du RQIIAC</a:t>
            </a:r>
            <a:r>
              <a:rPr lang="fr" sz="1200">
                <a:solidFill>
                  <a:schemeClr val="dk1"/>
                </a:solidFill>
                <a:highlight>
                  <a:schemeClr val="lt1"/>
                </a:highlight>
                <a:latin typeface="Times New Roman"/>
                <a:ea typeface="Times New Roman"/>
                <a:cs typeface="Times New Roman"/>
                <a:sym typeface="Times New Roman"/>
              </a:rPr>
              <a:t>, [Rapport de recherche] inédit.</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0"/>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67" name="Google Shape;267;p30"/>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68" name="Google Shape;268;p30"/>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69" name="Google Shape;269;p30"/>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Jochems, S, Gonin, A. et E. D’Amours (2015-2019). </a:t>
            </a:r>
            <a:r>
              <a:rPr lang="fr" sz="1200" i="1">
                <a:solidFill>
                  <a:schemeClr val="dk1"/>
                </a:solidFill>
                <a:latin typeface="Times New Roman"/>
                <a:ea typeface="Times New Roman"/>
                <a:cs typeface="Times New Roman"/>
                <a:sym typeface="Times New Roman"/>
              </a:rPr>
              <a:t>Enjeux éthiques des usages des technologies numériques en intervention sociale: recherche collaborative avec le ROCAJQ, </a:t>
            </a:r>
            <a:r>
              <a:rPr lang="fr" sz="1200">
                <a:solidFill>
                  <a:schemeClr val="dk1"/>
                </a:solidFill>
                <a:latin typeface="Times New Roman"/>
                <a:ea typeface="Times New Roman"/>
                <a:cs typeface="Times New Roman"/>
                <a:sym typeface="Times New Roman"/>
              </a:rPr>
              <a:t>rapport de recherche inédit, Groupe de travail sur l’Éthique, AIFRIS.</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*Jones, P. (2010). Collaboration at a distance: Using a wiki to create a collaborative learning environment for distance education and on-campus students in a social work course. </a:t>
            </a:r>
            <a:r>
              <a:rPr lang="fr" sz="1200" i="1">
                <a:solidFill>
                  <a:schemeClr val="dk1"/>
                </a:solidFill>
                <a:latin typeface="Times New Roman"/>
                <a:ea typeface="Times New Roman"/>
                <a:cs typeface="Times New Roman"/>
                <a:sym typeface="Times New Roman"/>
              </a:rPr>
              <a:t>Journal of Teaching in Social Work</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30</a:t>
            </a:r>
            <a:r>
              <a:rPr lang="fr" sz="1200">
                <a:solidFill>
                  <a:schemeClr val="dk1"/>
                </a:solidFill>
                <a:latin typeface="Times New Roman"/>
                <a:ea typeface="Times New Roman"/>
                <a:cs typeface="Times New Roman"/>
                <a:sym typeface="Times New Roman"/>
              </a:rPr>
              <a:t>(2), 225–236.</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Jullien, N. (n.d.). </a:t>
            </a:r>
            <a:r>
              <a:rPr lang="fr" sz="1200" i="1">
                <a:solidFill>
                  <a:schemeClr val="dk1"/>
                </a:solidFill>
                <a:latin typeface="Times New Roman"/>
                <a:ea typeface="Times New Roman"/>
                <a:cs typeface="Times New Roman"/>
                <a:sym typeface="Times New Roman"/>
              </a:rPr>
              <a:t>TRAVAIL ET TIC</a:t>
            </a:r>
            <a:r>
              <a:rPr lang="fr" sz="1200">
                <a:solidFill>
                  <a:schemeClr val="dk1"/>
                </a:solidFill>
                <a:latin typeface="Times New Roman"/>
                <a:ea typeface="Times New Roman"/>
                <a:cs typeface="Times New Roman"/>
                <a:sym typeface="Times New Roman"/>
              </a:rPr>
              <a:t>. Retrieved from </a:t>
            </a:r>
            <a:r>
              <a:rPr lang="fr" sz="1200" u="sng">
                <a:solidFill>
                  <a:srgbClr val="0000FF"/>
                </a:solidFill>
                <a:latin typeface="Times New Roman"/>
                <a:ea typeface="Times New Roman"/>
                <a:cs typeface="Times New Roman"/>
                <a:sym typeface="Times New Roman"/>
                <a:hlinkClick r:id="rId4"/>
              </a:rPr>
              <a:t>https://www.academia.edu/3000781/TRAVAIL_ET_TIC</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*Kellner, C. (2012). Des usages limités des tic chez des professionnels de l’Éducation et du conseil dans le social.</a:t>
            </a: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Lachapelle, R. (2017). </a:t>
            </a:r>
            <a:r>
              <a:rPr lang="fr" sz="1200" i="1">
                <a:solidFill>
                  <a:schemeClr val="dk1"/>
                </a:solidFill>
                <a:latin typeface="Times New Roman"/>
                <a:ea typeface="Times New Roman"/>
                <a:cs typeface="Times New Roman"/>
                <a:sym typeface="Times New Roman"/>
              </a:rPr>
              <a:t>Être passeur. La fonction de liaison en organisation communautaire</a:t>
            </a:r>
            <a:r>
              <a:rPr lang="fr" sz="1200">
                <a:solidFill>
                  <a:schemeClr val="dk1"/>
                </a:solidFill>
                <a:latin typeface="Times New Roman"/>
                <a:ea typeface="Times New Roman"/>
                <a:cs typeface="Times New Roman"/>
                <a:sym typeface="Times New Roman"/>
              </a:rPr>
              <a:t>, PUQ, 154 pages.</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*Lalande-Gendreau, C. (1987). Philosophie d’informatisation et pratique sociale. Service Social, 36(1), 111–118.</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*LaMendola, W. (2019). Social work, social technologies, and sustainable community development. Journal of Technology in Human Services, 37(2–3), 79–92. https://doi.org/10.1080/15228835.2018.1552905</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*Lamontagne, P. (n.d.). </a:t>
            </a:r>
            <a:r>
              <a:rPr lang="fr" sz="1200" i="1">
                <a:solidFill>
                  <a:schemeClr val="dk1"/>
                </a:solidFill>
                <a:latin typeface="Times New Roman"/>
                <a:ea typeface="Times New Roman"/>
                <a:cs typeface="Times New Roman"/>
                <a:sym typeface="Times New Roman"/>
              </a:rPr>
              <a:t>Comment la techobureaucratie construit l’intervention sociale: L’exemple du Centre jeunesse de Montréal</a:t>
            </a:r>
            <a:r>
              <a:rPr lang="fr" sz="1200">
                <a:solidFill>
                  <a:schemeClr val="dk1"/>
                </a:solidFill>
                <a:latin typeface="Times New Roman"/>
                <a:ea typeface="Times New Roman"/>
                <a:cs typeface="Times New Roman"/>
                <a:sym typeface="Times New Roman"/>
              </a:rPr>
              <a:t>. (120), 78–88.</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*Louise Bouchard, M.-N. D. (2000). Les défis posés au travail social à l’ère des technologies de l’information. </a:t>
            </a:r>
            <a:r>
              <a:rPr lang="fr" sz="1200" i="1">
                <a:solidFill>
                  <a:schemeClr val="dk1"/>
                </a:solidFill>
                <a:latin typeface="Times New Roman"/>
                <a:ea typeface="Times New Roman"/>
                <a:cs typeface="Times New Roman"/>
                <a:sym typeface="Times New Roman"/>
              </a:rPr>
              <a:t>Nouvelles pratiques sociales</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13</a:t>
            </a:r>
            <a:r>
              <a:rPr lang="fr" sz="1200">
                <a:solidFill>
                  <a:schemeClr val="dk1"/>
                </a:solidFill>
                <a:latin typeface="Times New Roman"/>
                <a:ea typeface="Times New Roman"/>
                <a:cs typeface="Times New Roman"/>
                <a:sym typeface="Times New Roman"/>
              </a:rPr>
              <a:t>(1), 119–136. </a:t>
            </a:r>
            <a:r>
              <a:rPr lang="fr" sz="1200" u="sng">
                <a:solidFill>
                  <a:srgbClr val="0000FF"/>
                </a:solidFill>
                <a:latin typeface="Times New Roman"/>
                <a:ea typeface="Times New Roman"/>
                <a:cs typeface="Times New Roman"/>
                <a:sym typeface="Times New Roman"/>
                <a:hlinkClick r:id="rId5"/>
              </a:rPr>
              <a:t>https://doi.org/10.7202/000009ar</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Michaud, D., Briand, C., Thibault, V., &amp; Charbonneau, K. (2015). Le Web 2.0 pour soutenir le réseautage en santé mentale au Québec. </a:t>
            </a:r>
            <a:r>
              <a:rPr lang="fr" sz="1200" i="1">
                <a:solidFill>
                  <a:schemeClr val="dk1"/>
                </a:solidFill>
                <a:latin typeface="Times New Roman"/>
                <a:ea typeface="Times New Roman"/>
                <a:cs typeface="Times New Roman"/>
                <a:sym typeface="Times New Roman"/>
              </a:rPr>
              <a:t>Santé mentale au Québec</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40</a:t>
            </a:r>
            <a:r>
              <a:rPr lang="fr" sz="1200">
                <a:solidFill>
                  <a:schemeClr val="dk1"/>
                </a:solidFill>
                <a:latin typeface="Times New Roman"/>
                <a:ea typeface="Times New Roman"/>
                <a:cs typeface="Times New Roman"/>
                <a:sym typeface="Times New Roman"/>
              </a:rPr>
              <a:t>(1), 227–249. </a:t>
            </a:r>
            <a:r>
              <a:rPr lang="fr" sz="1200" u="sng">
                <a:solidFill>
                  <a:srgbClr val="0000FF"/>
                </a:solidFill>
                <a:latin typeface="Times New Roman"/>
                <a:ea typeface="Times New Roman"/>
                <a:cs typeface="Times New Roman"/>
                <a:sym typeface="Times New Roman"/>
                <a:hlinkClick r:id="rId6"/>
              </a:rPr>
              <a:t>https://doi-org.proxy.bibliotheques.uqam.ca/10.7202/1032392ar</a:t>
            </a:r>
            <a:endParaRPr sz="1200">
              <a:solidFill>
                <a:schemeClr val="dk1"/>
              </a:solidFill>
              <a:latin typeface="Times New Roman"/>
              <a:ea typeface="Times New Roman"/>
              <a:cs typeface="Times New Roman"/>
              <a:sym typeface="Times New Roman"/>
            </a:endParaRPr>
          </a:p>
          <a:p>
            <a:pPr marL="360000" marR="35999" lvl="0" indent="-27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Michinov, E. (2008). La distance physique et ses effets dans les équipes de travail distribuées : une analyse psychosociale. </a:t>
            </a:r>
            <a:r>
              <a:rPr lang="fr" sz="1200" i="1">
                <a:solidFill>
                  <a:schemeClr val="dk1"/>
                </a:solidFill>
                <a:latin typeface="Times New Roman"/>
                <a:ea typeface="Times New Roman"/>
                <a:cs typeface="Times New Roman"/>
                <a:sym typeface="Times New Roman"/>
              </a:rPr>
              <a:t>Le travail humain.</a:t>
            </a:r>
            <a:r>
              <a:rPr lang="fr" sz="1200">
                <a:solidFill>
                  <a:schemeClr val="dk1"/>
                </a:solidFill>
                <a:latin typeface="Times New Roman"/>
                <a:ea typeface="Times New Roman"/>
                <a:cs typeface="Times New Roman"/>
                <a:sym typeface="Times New Roman"/>
              </a:rPr>
              <a:t> 71(1). 1-21. https://doi.org/10.3917/th.711.0001</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75" name="Google Shape;275;p31"/>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76" name="Google Shape;276;p31"/>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277" name="Google Shape;277;p31"/>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Milan, S. (2015). When Algorithms Shape Collective Action: Social Media and the Dynamics of Cloud Protesting. Social Media + Society, 1(10), 1–10.</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Ministère de la Santé et des Services sociaux (MSSS). (2010). Fiche synthèse #6. Le rôle des technologies de l’information pour améliorer l’efficience dans le secteur de la santé. Retrieved from http://www.msss.gouv.qc.ca/ministere/observatoiresss/index.php?Le-role-des- technologies-de-linformation-dans-lamelioration-de-lefficience-dans-le-secteur-de- la-sante-1 </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Mustard, K. A. (2000). </a:t>
            </a:r>
            <a:r>
              <a:rPr lang="fr" sz="1200" i="1">
                <a:solidFill>
                  <a:schemeClr val="dk1"/>
                </a:solidFill>
                <a:latin typeface="Times New Roman"/>
                <a:ea typeface="Times New Roman"/>
                <a:cs typeface="Times New Roman"/>
                <a:sym typeface="Times New Roman"/>
              </a:rPr>
              <a:t>Organizations and communication technologies: A study of organizational adaptation</a:t>
            </a:r>
            <a:r>
              <a:rPr lang="fr" sz="1200">
                <a:solidFill>
                  <a:schemeClr val="dk1"/>
                </a:solidFill>
                <a:latin typeface="Times New Roman"/>
                <a:ea typeface="Times New Roman"/>
                <a:cs typeface="Times New Roman"/>
                <a:sym typeface="Times New Roman"/>
              </a:rPr>
              <a:t> (M.A., University of Calgary (Canada)). Retrieved from </a:t>
            </a:r>
            <a:r>
              <a:rPr lang="fr" sz="1200" u="sng">
                <a:solidFill>
                  <a:srgbClr val="0000FF"/>
                </a:solidFill>
                <a:latin typeface="Times New Roman"/>
                <a:ea typeface="Times New Roman"/>
                <a:cs typeface="Times New Roman"/>
                <a:sym typeface="Times New Roman"/>
                <a:hlinkClick r:id="rId4"/>
              </a:rPr>
              <a:t>http://search.proquest.com/socabs/docview/304582034/abstract/635E03EB0F6244B7PQ/1</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Proulx, S. (2008). </a:t>
            </a:r>
            <a:r>
              <a:rPr lang="fr" sz="1200" i="1">
                <a:solidFill>
                  <a:schemeClr val="dk1"/>
                </a:solidFill>
                <a:latin typeface="Times New Roman"/>
                <a:ea typeface="Times New Roman"/>
                <a:cs typeface="Times New Roman"/>
                <a:sym typeface="Times New Roman"/>
              </a:rPr>
              <a:t>L’action communautaire québécoise à l’ère numérique</a:t>
            </a:r>
            <a:r>
              <a:rPr lang="fr" sz="1200">
                <a:solidFill>
                  <a:schemeClr val="dk1"/>
                </a:solidFill>
                <a:latin typeface="Times New Roman"/>
                <a:ea typeface="Times New Roman"/>
                <a:cs typeface="Times New Roman"/>
                <a:sym typeface="Times New Roman"/>
              </a:rPr>
              <a:t>. Montréal: PUQ.</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*Rodríguez, M. D. et F. (2018). The contribution of the intervention in social networks and community social work at the local level to social and human development. </a:t>
            </a:r>
            <a:r>
              <a:rPr lang="fr" sz="1200" i="1">
                <a:solidFill>
                  <a:schemeClr val="dk1"/>
                </a:solidFill>
                <a:latin typeface="Times New Roman"/>
                <a:ea typeface="Times New Roman"/>
                <a:cs typeface="Times New Roman"/>
                <a:sym typeface="Times New Roman"/>
              </a:rPr>
              <a:t>European Journal of Social Work</a:t>
            </a:r>
            <a:r>
              <a:rPr lang="fr" sz="1200">
                <a:solidFill>
                  <a:schemeClr val="dk1"/>
                </a:solidFill>
                <a:latin typeface="Times New Roman"/>
                <a:ea typeface="Times New Roman"/>
                <a:cs typeface="Times New Roman"/>
                <a:sym typeface="Times New Roman"/>
              </a:rPr>
              <a:t>, 1–13.</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*Rossignol, M. (2013). </a:t>
            </a:r>
            <a:r>
              <a:rPr lang="fr" sz="1200" i="1">
                <a:solidFill>
                  <a:schemeClr val="dk1"/>
                </a:solidFill>
                <a:latin typeface="Times New Roman"/>
                <a:ea typeface="Times New Roman"/>
                <a:cs typeface="Times New Roman"/>
                <a:sym typeface="Times New Roman"/>
              </a:rPr>
              <a:t>Les Technologies de l’Information et des Communications et leurs impacts sur le travail social</a:t>
            </a:r>
            <a:r>
              <a:rPr lang="fr" sz="1200">
                <a:solidFill>
                  <a:schemeClr val="dk1"/>
                </a:solidFill>
                <a:latin typeface="Times New Roman"/>
                <a:ea typeface="Times New Roman"/>
                <a:cs typeface="Times New Roman"/>
                <a:sym typeface="Times New Roman"/>
              </a:rPr>
              <a:t>. Université du Québec en Outaouais.</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*Spier, S. (2017). </a:t>
            </a:r>
            <a:r>
              <a:rPr lang="fr" sz="1200" i="1">
                <a:solidFill>
                  <a:schemeClr val="dk1"/>
                </a:solidFill>
                <a:latin typeface="Times New Roman"/>
                <a:ea typeface="Times New Roman"/>
                <a:cs typeface="Times New Roman"/>
                <a:sym typeface="Times New Roman"/>
              </a:rPr>
              <a:t>Collective Action 2.0: The Impact of Social Media on Collective Action</a:t>
            </a:r>
            <a:r>
              <a:rPr lang="fr"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*Stoecker, R. (2002). Cyberspace vs. Face-to-Face: Community Organizing in the New Millennium. </a:t>
            </a:r>
            <a:r>
              <a:rPr lang="fr" sz="1200" i="1">
                <a:solidFill>
                  <a:schemeClr val="dk1"/>
                </a:solidFill>
                <a:latin typeface="Times New Roman"/>
                <a:ea typeface="Times New Roman"/>
                <a:cs typeface="Times New Roman"/>
                <a:sym typeface="Times New Roman"/>
              </a:rPr>
              <a:t>Perspectives on Global Development and Technology</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1</a:t>
            </a:r>
            <a:r>
              <a:rPr lang="fr" sz="1200">
                <a:solidFill>
                  <a:schemeClr val="dk1"/>
                </a:solidFill>
                <a:latin typeface="Times New Roman"/>
                <a:ea typeface="Times New Roman"/>
                <a:cs typeface="Times New Roman"/>
                <a:sym typeface="Times New Roman"/>
              </a:rPr>
              <a:t>(2), 143–164. </a:t>
            </a:r>
            <a:r>
              <a:rPr lang="fr" sz="1200" u="sng">
                <a:solidFill>
                  <a:srgbClr val="0000FF"/>
                </a:solidFill>
                <a:latin typeface="Times New Roman"/>
                <a:ea typeface="Times New Roman"/>
                <a:cs typeface="Times New Roman"/>
                <a:sym typeface="Times New Roman"/>
                <a:hlinkClick r:id="rId5"/>
              </a:rPr>
              <a:t>https://doi.org/10.1163/156915002100419781</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Toft, A. P. (2011). </a:t>
            </a:r>
            <a:r>
              <a:rPr lang="fr" sz="1200" i="1">
                <a:solidFill>
                  <a:schemeClr val="dk1"/>
                </a:solidFill>
                <a:latin typeface="Times New Roman"/>
                <a:ea typeface="Times New Roman"/>
                <a:cs typeface="Times New Roman"/>
                <a:sym typeface="Times New Roman"/>
              </a:rPr>
              <a:t>Social movement communication: Language, technology, and social organization in an urban homeless movement</a:t>
            </a:r>
            <a:r>
              <a:rPr lang="fr" sz="1200">
                <a:solidFill>
                  <a:schemeClr val="dk1"/>
                </a:solidFill>
                <a:latin typeface="Times New Roman"/>
                <a:ea typeface="Times New Roman"/>
                <a:cs typeface="Times New Roman"/>
                <a:sym typeface="Times New Roman"/>
              </a:rPr>
              <a:t> (ProQuest, Ann Arbor MI). Retrieved from </a:t>
            </a:r>
            <a:r>
              <a:rPr lang="fr" sz="1200" u="sng">
                <a:solidFill>
                  <a:srgbClr val="0000FF"/>
                </a:solidFill>
                <a:latin typeface="Times New Roman"/>
                <a:ea typeface="Times New Roman"/>
                <a:cs typeface="Times New Roman"/>
                <a:sym typeface="Times New Roman"/>
                <a:hlinkClick r:id="rId6"/>
              </a:rPr>
              <a:t>http://search.proquest.com/socabs/docview/1018345403/abstract/8FCB4B926E644AFCPQ/68</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Tsatsou, P. (2018). Social Media and Informal Organisation of Citizen Activism: Lessons From the Use of Facebook in the Sunflower Movement. </a:t>
            </a:r>
            <a:r>
              <a:rPr lang="fr" sz="1200" i="1">
                <a:solidFill>
                  <a:schemeClr val="dk1"/>
                </a:solidFill>
                <a:latin typeface="Times New Roman"/>
                <a:ea typeface="Times New Roman"/>
                <a:cs typeface="Times New Roman"/>
                <a:sym typeface="Times New Roman"/>
              </a:rPr>
              <a:t>Social Media+ Society</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4</a:t>
            </a:r>
            <a:r>
              <a:rPr lang="fr" sz="1200">
                <a:solidFill>
                  <a:schemeClr val="dk1"/>
                </a:solidFill>
                <a:latin typeface="Times New Roman"/>
                <a:ea typeface="Times New Roman"/>
                <a:cs typeface="Times New Roman"/>
                <a:sym typeface="Times New Roman"/>
              </a:rPr>
              <a:t>(1), 1–12.</a:t>
            </a: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540000" lvl="0" indent="-450000" algn="just"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4"/>
          <p:cNvPicPr preferRelativeResize="0"/>
          <p:nvPr/>
        </p:nvPicPr>
        <p:blipFill>
          <a:blip r:embed="rId3">
            <a:alphaModFix/>
          </a:blip>
          <a:stretch>
            <a:fillRect/>
          </a:stretch>
        </p:blipFill>
        <p:spPr>
          <a:xfrm>
            <a:off x="0" y="0"/>
            <a:ext cx="4826974" cy="5143500"/>
          </a:xfrm>
          <a:prstGeom prst="rect">
            <a:avLst/>
          </a:prstGeom>
          <a:noFill/>
          <a:ln>
            <a:noFill/>
          </a:ln>
        </p:spPr>
      </p:pic>
      <p:sp>
        <p:nvSpPr>
          <p:cNvPr id="71" name="Google Shape;71;p14"/>
          <p:cNvSpPr txBox="1">
            <a:spLocks noGrp="1"/>
          </p:cNvSpPr>
          <p:nvPr>
            <p:ph type="title"/>
          </p:nvPr>
        </p:nvSpPr>
        <p:spPr>
          <a:xfrm>
            <a:off x="341700" y="61450"/>
            <a:ext cx="69714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sz="2400" u="sng">
                <a:solidFill>
                  <a:srgbClr val="783F04"/>
                </a:solidFill>
                <a:latin typeface="Arial Black"/>
                <a:ea typeface="Arial Black"/>
                <a:cs typeface="Arial Black"/>
                <a:sym typeface="Arial Black"/>
              </a:rPr>
              <a:t>Partenaires de la recherche-action</a:t>
            </a:r>
            <a:endParaRPr sz="2400" u="sng">
              <a:solidFill>
                <a:srgbClr val="783F04"/>
              </a:solidFill>
              <a:latin typeface="Arial Black"/>
              <a:ea typeface="Arial Black"/>
              <a:cs typeface="Arial Black"/>
              <a:sym typeface="Arial Black"/>
            </a:endParaRPr>
          </a:p>
        </p:txBody>
      </p:sp>
      <p:sp>
        <p:nvSpPr>
          <p:cNvPr id="72" name="Google Shape;72;p14"/>
          <p:cNvSpPr txBox="1">
            <a:spLocks noGrp="1"/>
          </p:cNvSpPr>
          <p:nvPr>
            <p:ph type="body" idx="2"/>
          </p:nvPr>
        </p:nvSpPr>
        <p:spPr>
          <a:xfrm>
            <a:off x="4572000" y="724200"/>
            <a:ext cx="2436300" cy="36951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fr" sz="2400" b="1">
                <a:solidFill>
                  <a:schemeClr val="dk1"/>
                </a:solidFill>
                <a:latin typeface="Economica"/>
                <a:ea typeface="Economica"/>
                <a:cs typeface="Economica"/>
                <a:sym typeface="Economica"/>
              </a:rPr>
              <a:t>Sylvie Jochems </a:t>
            </a:r>
            <a:endParaRPr sz="2400" b="1">
              <a:solidFill>
                <a:schemeClr val="dk1"/>
              </a:solidFill>
              <a:latin typeface="Economica"/>
              <a:ea typeface="Economica"/>
              <a:cs typeface="Economica"/>
              <a:sym typeface="Economica"/>
            </a:endParaRPr>
          </a:p>
          <a:p>
            <a:pPr marL="0" lvl="0" indent="0" algn="ctr" rtl="0">
              <a:lnSpc>
                <a:spcPct val="100000"/>
              </a:lnSpc>
              <a:spcBef>
                <a:spcPts val="0"/>
              </a:spcBef>
              <a:spcAft>
                <a:spcPts val="0"/>
              </a:spcAft>
              <a:buClr>
                <a:schemeClr val="dk1"/>
              </a:buClr>
              <a:buSzPts val="1100"/>
              <a:buFont typeface="Arial"/>
              <a:buNone/>
            </a:pPr>
            <a:r>
              <a:rPr lang="fr">
                <a:solidFill>
                  <a:schemeClr val="dk1"/>
                </a:solidFill>
                <a:latin typeface="Economica"/>
                <a:ea typeface="Economica"/>
                <a:cs typeface="Economica"/>
                <a:sym typeface="Economica"/>
              </a:rPr>
              <a:t>Professeure </a:t>
            </a:r>
            <a:endParaRPr>
              <a:solidFill>
                <a:schemeClr val="dk1"/>
              </a:solidFill>
              <a:latin typeface="Economica"/>
              <a:ea typeface="Economica"/>
              <a:cs typeface="Economica"/>
              <a:sym typeface="Economica"/>
            </a:endParaRPr>
          </a:p>
          <a:p>
            <a:pPr marL="0" lvl="0" indent="0" algn="ctr" rtl="0">
              <a:lnSpc>
                <a:spcPct val="100000"/>
              </a:lnSpc>
              <a:spcBef>
                <a:spcPts val="0"/>
              </a:spcBef>
              <a:spcAft>
                <a:spcPts val="0"/>
              </a:spcAft>
              <a:buClr>
                <a:schemeClr val="dk1"/>
              </a:buClr>
              <a:buSzPts val="1100"/>
              <a:buFont typeface="Arial"/>
              <a:buNone/>
            </a:pPr>
            <a:r>
              <a:rPr lang="fr">
                <a:solidFill>
                  <a:schemeClr val="dk1"/>
                </a:solidFill>
                <a:latin typeface="Economica"/>
                <a:ea typeface="Economica"/>
                <a:cs typeface="Economica"/>
                <a:sym typeface="Economica"/>
              </a:rPr>
              <a:t>à l’École de travail social </a:t>
            </a:r>
            <a:endParaRPr sz="2400">
              <a:solidFill>
                <a:schemeClr val="dk1"/>
              </a:solidFill>
              <a:latin typeface="Economica"/>
              <a:ea typeface="Economica"/>
              <a:cs typeface="Economica"/>
              <a:sym typeface="Economica"/>
            </a:endParaRPr>
          </a:p>
          <a:p>
            <a:pPr marL="0" lvl="0" indent="0" algn="ctr" rtl="0">
              <a:lnSpc>
                <a:spcPct val="100000"/>
              </a:lnSpc>
              <a:spcBef>
                <a:spcPts val="0"/>
              </a:spcBef>
              <a:spcAft>
                <a:spcPts val="0"/>
              </a:spcAft>
              <a:buNone/>
            </a:pPr>
            <a:r>
              <a:rPr lang="fr" sz="2400" b="1">
                <a:solidFill>
                  <a:schemeClr val="dk1"/>
                </a:solidFill>
                <a:latin typeface="Economica"/>
                <a:ea typeface="Economica"/>
                <a:cs typeface="Economica"/>
                <a:sym typeface="Economica"/>
              </a:rPr>
              <a:t>Erick D’Amours</a:t>
            </a:r>
            <a:endParaRPr sz="2400" b="1">
              <a:solidFill>
                <a:schemeClr val="dk1"/>
              </a:solidFill>
              <a:latin typeface="Economica"/>
              <a:ea typeface="Economica"/>
              <a:cs typeface="Economica"/>
              <a:sym typeface="Economica"/>
            </a:endParaRPr>
          </a:p>
          <a:p>
            <a:pPr marL="0" lvl="0" indent="0" algn="ctr" rtl="0">
              <a:lnSpc>
                <a:spcPct val="100000"/>
              </a:lnSpc>
              <a:spcBef>
                <a:spcPts val="0"/>
              </a:spcBef>
              <a:spcAft>
                <a:spcPts val="0"/>
              </a:spcAft>
              <a:buClr>
                <a:schemeClr val="dk1"/>
              </a:buClr>
              <a:buSzPts val="1100"/>
              <a:buFont typeface="Arial"/>
              <a:buNone/>
            </a:pPr>
            <a:r>
              <a:rPr lang="fr">
                <a:solidFill>
                  <a:schemeClr val="dk1"/>
                </a:solidFill>
                <a:latin typeface="Economica"/>
                <a:ea typeface="Economica"/>
                <a:cs typeface="Economica"/>
                <a:sym typeface="Economica"/>
              </a:rPr>
              <a:t>Étudiant de 2e cycle</a:t>
            </a:r>
            <a:endParaRPr sz="2400" b="1">
              <a:solidFill>
                <a:schemeClr val="dk1"/>
              </a:solidFill>
              <a:latin typeface="Economica"/>
              <a:ea typeface="Economica"/>
              <a:cs typeface="Economica"/>
              <a:sym typeface="Economica"/>
            </a:endParaRPr>
          </a:p>
          <a:p>
            <a:pPr marL="0" lvl="0" indent="0" algn="ctr" rtl="0">
              <a:lnSpc>
                <a:spcPct val="100000"/>
              </a:lnSpc>
              <a:spcBef>
                <a:spcPts val="0"/>
              </a:spcBef>
              <a:spcAft>
                <a:spcPts val="0"/>
              </a:spcAft>
              <a:buNone/>
            </a:pPr>
            <a:r>
              <a:rPr lang="fr" sz="2400" b="1">
                <a:solidFill>
                  <a:schemeClr val="dk1"/>
                </a:solidFill>
                <a:latin typeface="Economica"/>
                <a:ea typeface="Economica"/>
                <a:cs typeface="Economica"/>
                <a:sym typeface="Economica"/>
              </a:rPr>
              <a:t>Maëlle Brouillette</a:t>
            </a:r>
            <a:endParaRPr sz="2400" b="1">
              <a:solidFill>
                <a:schemeClr val="dk1"/>
              </a:solidFill>
              <a:latin typeface="Economica"/>
              <a:ea typeface="Economica"/>
              <a:cs typeface="Economica"/>
              <a:sym typeface="Economica"/>
            </a:endParaRPr>
          </a:p>
          <a:p>
            <a:pPr marL="0" lvl="0" indent="0" algn="ctr" rtl="0">
              <a:lnSpc>
                <a:spcPct val="100000"/>
              </a:lnSpc>
              <a:spcBef>
                <a:spcPts val="0"/>
              </a:spcBef>
              <a:spcAft>
                <a:spcPts val="0"/>
              </a:spcAft>
              <a:buNone/>
            </a:pPr>
            <a:r>
              <a:rPr lang="fr">
                <a:solidFill>
                  <a:srgbClr val="000000"/>
                </a:solidFill>
                <a:latin typeface="Economica"/>
                <a:ea typeface="Economica"/>
                <a:cs typeface="Economica"/>
                <a:sym typeface="Economica"/>
              </a:rPr>
              <a:t>Assistante de recherche</a:t>
            </a:r>
            <a:endParaRPr>
              <a:solidFill>
                <a:srgbClr val="000000"/>
              </a:solidFill>
              <a:latin typeface="Economica"/>
              <a:ea typeface="Economica"/>
              <a:cs typeface="Economica"/>
              <a:sym typeface="Economica"/>
            </a:endParaRPr>
          </a:p>
        </p:txBody>
      </p:sp>
      <p:pic>
        <p:nvPicPr>
          <p:cNvPr id="73" name="Google Shape;73;p14"/>
          <p:cNvPicPr preferRelativeResize="0"/>
          <p:nvPr/>
        </p:nvPicPr>
        <p:blipFill>
          <a:blip r:embed="rId4">
            <a:alphaModFix/>
          </a:blip>
          <a:stretch>
            <a:fillRect/>
          </a:stretch>
        </p:blipFill>
        <p:spPr>
          <a:xfrm>
            <a:off x="7008175" y="0"/>
            <a:ext cx="2135826" cy="5143499"/>
          </a:xfrm>
          <a:prstGeom prst="rect">
            <a:avLst/>
          </a:prstGeom>
          <a:noFill/>
          <a:ln>
            <a:noFill/>
          </a:ln>
        </p:spPr>
      </p:pic>
      <p:pic>
        <p:nvPicPr>
          <p:cNvPr id="74" name="Google Shape;74;p14"/>
          <p:cNvPicPr preferRelativeResize="0"/>
          <p:nvPr/>
        </p:nvPicPr>
        <p:blipFill>
          <a:blip r:embed="rId5">
            <a:alphaModFix/>
          </a:blip>
          <a:stretch>
            <a:fillRect/>
          </a:stretch>
        </p:blipFill>
        <p:spPr>
          <a:xfrm>
            <a:off x="1389000" y="1254127"/>
            <a:ext cx="1675975" cy="652940"/>
          </a:xfrm>
          <a:prstGeom prst="rect">
            <a:avLst/>
          </a:prstGeom>
          <a:noFill/>
          <a:ln>
            <a:noFill/>
          </a:ln>
        </p:spPr>
      </p:pic>
      <p:sp>
        <p:nvSpPr>
          <p:cNvPr id="75" name="Google Shape;75;p14"/>
          <p:cNvSpPr txBox="1"/>
          <p:nvPr/>
        </p:nvSpPr>
        <p:spPr>
          <a:xfrm>
            <a:off x="3150875" y="800400"/>
            <a:ext cx="1676100" cy="10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solidFill>
                  <a:srgbClr val="144364"/>
                </a:solidFill>
                <a:latin typeface="Montserrat"/>
                <a:ea typeface="Montserrat"/>
                <a:cs typeface="Montserrat"/>
                <a:sym typeface="Montserrat"/>
              </a:rPr>
              <a:t>Le Regroupement québécois des intervenantes et intervenants en action communautaire en CISSS et CIUSSS</a:t>
            </a:r>
            <a:endParaRPr sz="1000"/>
          </a:p>
        </p:txBody>
      </p:sp>
      <p:pic>
        <p:nvPicPr>
          <p:cNvPr id="76" name="Google Shape;76;p14"/>
          <p:cNvPicPr preferRelativeResize="0"/>
          <p:nvPr/>
        </p:nvPicPr>
        <p:blipFill>
          <a:blip r:embed="rId6">
            <a:alphaModFix/>
          </a:blip>
          <a:stretch>
            <a:fillRect/>
          </a:stretch>
        </p:blipFill>
        <p:spPr>
          <a:xfrm>
            <a:off x="788375" y="2215551"/>
            <a:ext cx="2436300" cy="1303148"/>
          </a:xfrm>
          <a:prstGeom prst="rect">
            <a:avLst/>
          </a:prstGeom>
          <a:noFill/>
          <a:ln>
            <a:noFill/>
          </a:ln>
        </p:spPr>
      </p:pic>
      <p:pic>
        <p:nvPicPr>
          <p:cNvPr id="77" name="Google Shape;77;p14"/>
          <p:cNvPicPr preferRelativeResize="0"/>
          <p:nvPr/>
        </p:nvPicPr>
        <p:blipFill>
          <a:blip r:embed="rId7">
            <a:alphaModFix/>
          </a:blip>
          <a:stretch>
            <a:fillRect/>
          </a:stretch>
        </p:blipFill>
        <p:spPr>
          <a:xfrm>
            <a:off x="255100" y="3927075"/>
            <a:ext cx="4545601" cy="619750"/>
          </a:xfrm>
          <a:prstGeom prst="rect">
            <a:avLst/>
          </a:prstGeom>
          <a:noFill/>
          <a:ln>
            <a:noFill/>
          </a:ln>
        </p:spPr>
      </p:pic>
      <p:pic>
        <p:nvPicPr>
          <p:cNvPr id="78" name="Google Shape;78;p14"/>
          <p:cNvPicPr preferRelativeResize="0"/>
          <p:nvPr/>
        </p:nvPicPr>
        <p:blipFill>
          <a:blip r:embed="rId8">
            <a:alphaModFix/>
          </a:blip>
          <a:stretch>
            <a:fillRect/>
          </a:stretch>
        </p:blipFill>
        <p:spPr>
          <a:xfrm>
            <a:off x="5120013" y="3964550"/>
            <a:ext cx="1416450" cy="467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84" name="Google Shape;84;p15"/>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85" name="Google Shape;85;p15"/>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86" name="Google Shape;86;p15"/>
          <p:cNvSpPr txBox="1"/>
          <p:nvPr/>
        </p:nvSpPr>
        <p:spPr>
          <a:xfrm>
            <a:off x="696450" y="385500"/>
            <a:ext cx="79035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i="1" u="sng">
                <a:solidFill>
                  <a:srgbClr val="783F04"/>
                </a:solidFill>
                <a:latin typeface="Open Sans"/>
                <a:ea typeface="Open Sans"/>
                <a:cs typeface="Open Sans"/>
                <a:sym typeface="Open Sans"/>
              </a:rPr>
              <a:t>Définition </a:t>
            </a:r>
            <a:endParaRPr b="1" i="1" u="sng">
              <a:solidFill>
                <a:srgbClr val="783F04"/>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fr" sz="1200" b="1"/>
              <a:t>Une Société-en-train-de-se-faire </a:t>
            </a:r>
            <a:r>
              <a:rPr lang="fr" sz="1000"/>
              <a:t>(Latour, 2007)</a:t>
            </a:r>
            <a:endParaRPr sz="1000"/>
          </a:p>
          <a:p>
            <a:pPr marL="0" lvl="0" indent="0" algn="l" rtl="0">
              <a:spcBef>
                <a:spcPts val="0"/>
              </a:spcBef>
              <a:spcAft>
                <a:spcPts val="0"/>
              </a:spcAft>
              <a:buNone/>
            </a:pPr>
            <a:r>
              <a:rPr lang="fr" sz="1200" b="1"/>
              <a:t>notamment par la pratique de l’organisation communautaire au Québec </a:t>
            </a:r>
            <a:endParaRPr sz="1200"/>
          </a:p>
          <a:p>
            <a:pPr marL="0" lvl="0" indent="0" algn="l" rtl="0">
              <a:spcBef>
                <a:spcPts val="0"/>
              </a:spcBef>
              <a:spcAft>
                <a:spcPts val="0"/>
              </a:spcAft>
              <a:buNone/>
            </a:pPr>
            <a:endParaRPr b="1">
              <a:latin typeface="Open Sans"/>
              <a:ea typeface="Open Sans"/>
              <a:cs typeface="Open Sans"/>
              <a:sym typeface="Open Sans"/>
            </a:endParaRPr>
          </a:p>
          <a:p>
            <a:pPr marL="4770000" lvl="0" indent="0" algn="l" rtl="0">
              <a:spcBef>
                <a:spcPts val="0"/>
              </a:spcBef>
              <a:spcAft>
                <a:spcPts val="0"/>
              </a:spcAft>
              <a:buNone/>
            </a:pPr>
            <a:r>
              <a:rPr lang="fr" b="1">
                <a:latin typeface="Open Sans"/>
                <a:ea typeface="Open Sans"/>
                <a:cs typeface="Open Sans"/>
                <a:sym typeface="Open Sans"/>
              </a:rPr>
              <a:t>1. Organisation communautaire</a:t>
            </a:r>
            <a:r>
              <a:rPr lang="fr">
                <a:latin typeface="Open Sans"/>
                <a:ea typeface="Open Sans"/>
                <a:cs typeface="Open Sans"/>
                <a:sym typeface="Open Sans"/>
              </a:rPr>
              <a:t> </a:t>
            </a:r>
            <a:endParaRPr>
              <a:latin typeface="Open Sans"/>
              <a:ea typeface="Open Sans"/>
              <a:cs typeface="Open Sans"/>
              <a:sym typeface="Open Sans"/>
            </a:endParaRPr>
          </a:p>
          <a:p>
            <a:pPr marL="4770000" lvl="0" indent="0" algn="l" rtl="0">
              <a:spcBef>
                <a:spcPts val="0"/>
              </a:spcBef>
              <a:spcAft>
                <a:spcPts val="0"/>
              </a:spcAft>
              <a:buNone/>
            </a:pPr>
            <a:r>
              <a:rPr lang="fr">
                <a:solidFill>
                  <a:schemeClr val="dk1"/>
                </a:solidFill>
                <a:latin typeface="Open Sans"/>
                <a:ea typeface="Open Sans"/>
                <a:cs typeface="Open Sans"/>
                <a:sym typeface="Open Sans"/>
              </a:rPr>
              <a:t>p/r</a:t>
            </a:r>
            <a:r>
              <a:rPr lang="fr">
                <a:latin typeface="Open Sans"/>
                <a:ea typeface="Open Sans"/>
                <a:cs typeface="Open Sans"/>
                <a:sym typeface="Open Sans"/>
              </a:rPr>
              <a:t> Animation Socioculturelle </a:t>
            </a:r>
            <a:endParaRPr>
              <a:latin typeface="Open Sans"/>
              <a:ea typeface="Open Sans"/>
              <a:cs typeface="Open Sans"/>
              <a:sym typeface="Open Sans"/>
            </a:endParaRPr>
          </a:p>
          <a:p>
            <a:pPr marL="4770000" lvl="0" indent="0" algn="l" rtl="0">
              <a:spcBef>
                <a:spcPts val="0"/>
              </a:spcBef>
              <a:spcAft>
                <a:spcPts val="0"/>
              </a:spcAft>
              <a:buNone/>
            </a:pPr>
            <a:endParaRPr b="1">
              <a:latin typeface="Open Sans"/>
              <a:ea typeface="Open Sans"/>
              <a:cs typeface="Open Sans"/>
              <a:sym typeface="Open Sans"/>
            </a:endParaRPr>
          </a:p>
          <a:p>
            <a:pPr marL="4770000" lvl="0" indent="0" algn="l" rtl="0">
              <a:spcBef>
                <a:spcPts val="0"/>
              </a:spcBef>
              <a:spcAft>
                <a:spcPts val="0"/>
              </a:spcAft>
              <a:buNone/>
            </a:pPr>
            <a:r>
              <a:rPr lang="fr" b="1">
                <a:latin typeface="Open Sans"/>
                <a:ea typeface="Open Sans"/>
                <a:cs typeface="Open Sans"/>
                <a:sym typeface="Open Sans"/>
              </a:rPr>
              <a:t>2.</a:t>
            </a:r>
            <a:r>
              <a:rPr lang="fr">
                <a:latin typeface="Open Sans"/>
                <a:ea typeface="Open Sans"/>
                <a:cs typeface="Open Sans"/>
                <a:sym typeface="Open Sans"/>
              </a:rPr>
              <a:t> </a:t>
            </a:r>
            <a:r>
              <a:rPr lang="fr" b="1">
                <a:latin typeface="Open Sans"/>
                <a:ea typeface="Open Sans"/>
                <a:cs typeface="Open Sans"/>
                <a:sym typeface="Open Sans"/>
              </a:rPr>
              <a:t>Travail social :</a:t>
            </a:r>
            <a:r>
              <a:rPr lang="fr">
                <a:latin typeface="Open Sans"/>
                <a:ea typeface="Open Sans"/>
                <a:cs typeface="Open Sans"/>
                <a:sym typeface="Open Sans"/>
              </a:rPr>
              <a:t> </a:t>
            </a:r>
            <a:endParaRPr>
              <a:latin typeface="Open Sans"/>
              <a:ea typeface="Open Sans"/>
              <a:cs typeface="Open Sans"/>
              <a:sym typeface="Open Sans"/>
            </a:endParaRPr>
          </a:p>
          <a:p>
            <a:pPr marL="4770000" lvl="0" indent="0" algn="l" rtl="0">
              <a:spcBef>
                <a:spcPts val="0"/>
              </a:spcBef>
              <a:spcAft>
                <a:spcPts val="0"/>
              </a:spcAft>
              <a:buNone/>
            </a:pPr>
            <a:r>
              <a:rPr lang="fr">
                <a:latin typeface="Open Sans"/>
                <a:ea typeface="Open Sans"/>
                <a:cs typeface="Open Sans"/>
                <a:sym typeface="Open Sans"/>
              </a:rPr>
              <a:t>Québec p/r Europe</a:t>
            </a:r>
            <a:endParaRPr>
              <a:latin typeface="Open Sans"/>
              <a:ea typeface="Open Sans"/>
              <a:cs typeface="Open Sans"/>
              <a:sym typeface="Open Sans"/>
            </a:endParaRPr>
          </a:p>
          <a:p>
            <a:pPr marL="5227200" lvl="0" indent="0" algn="l" rtl="0">
              <a:spcBef>
                <a:spcPts val="0"/>
              </a:spcBef>
              <a:spcAft>
                <a:spcPts val="0"/>
              </a:spcAft>
              <a:buNone/>
            </a:pPr>
            <a:r>
              <a:rPr lang="fr">
                <a:latin typeface="Open Sans"/>
                <a:ea typeface="Open Sans"/>
                <a:cs typeface="Open Sans"/>
                <a:sym typeface="Open Sans"/>
              </a:rPr>
              <a:t>Qc: 1, 668 million Km</a:t>
            </a:r>
            <a:r>
              <a:rPr lang="fr" baseline="30000">
                <a:latin typeface="Open Sans"/>
                <a:ea typeface="Open Sans"/>
                <a:cs typeface="Open Sans"/>
                <a:sym typeface="Open Sans"/>
              </a:rPr>
              <a:t>2</a:t>
            </a:r>
            <a:endParaRPr baseline="30000">
              <a:latin typeface="Open Sans"/>
              <a:ea typeface="Open Sans"/>
              <a:cs typeface="Open Sans"/>
              <a:sym typeface="Open Sans"/>
            </a:endParaRPr>
          </a:p>
          <a:p>
            <a:pPr marL="5227200" lvl="0" indent="0" algn="l" rtl="0">
              <a:spcBef>
                <a:spcPts val="0"/>
              </a:spcBef>
              <a:spcAft>
                <a:spcPts val="0"/>
              </a:spcAft>
              <a:buNone/>
            </a:pPr>
            <a:r>
              <a:rPr lang="fr">
                <a:latin typeface="Open Sans"/>
                <a:ea typeface="Open Sans"/>
                <a:cs typeface="Open Sans"/>
                <a:sym typeface="Open Sans"/>
              </a:rPr>
              <a:t>Fr:  ⅓ </a:t>
            </a:r>
            <a:endParaRPr>
              <a:latin typeface="Open Sans"/>
              <a:ea typeface="Open Sans"/>
              <a:cs typeface="Open Sans"/>
              <a:sym typeface="Open Sans"/>
            </a:endParaRPr>
          </a:p>
          <a:p>
            <a:pPr marL="5227200" lvl="0" indent="0" algn="l" rtl="0">
              <a:spcBef>
                <a:spcPts val="0"/>
              </a:spcBef>
              <a:spcAft>
                <a:spcPts val="0"/>
              </a:spcAft>
              <a:buNone/>
            </a:pPr>
            <a:r>
              <a:rPr lang="fr">
                <a:latin typeface="Open Sans"/>
                <a:ea typeface="Open Sans"/>
                <a:cs typeface="Open Sans"/>
                <a:sym typeface="Open Sans"/>
              </a:rPr>
              <a:t>CH: 1/40 </a:t>
            </a:r>
            <a:endParaRPr>
              <a:latin typeface="Open Sans"/>
              <a:ea typeface="Open Sans"/>
              <a:cs typeface="Open Sans"/>
              <a:sym typeface="Open Sans"/>
            </a:endParaRPr>
          </a:p>
          <a:p>
            <a:pPr marL="4770000" lvl="0" indent="0" algn="l" rtl="0">
              <a:spcBef>
                <a:spcPts val="0"/>
              </a:spcBef>
              <a:spcAft>
                <a:spcPts val="0"/>
              </a:spcAft>
              <a:buNone/>
            </a:pPr>
            <a:endParaRPr u="sng">
              <a:latin typeface="Open Sans"/>
              <a:ea typeface="Open Sans"/>
              <a:cs typeface="Open Sans"/>
              <a:sym typeface="Open Sans"/>
            </a:endParaRPr>
          </a:p>
          <a:p>
            <a:pPr marL="4770000" lvl="0" indent="0" algn="l" rtl="0">
              <a:spcBef>
                <a:spcPts val="0"/>
              </a:spcBef>
              <a:spcAft>
                <a:spcPts val="0"/>
              </a:spcAft>
              <a:buNone/>
            </a:pPr>
            <a:r>
              <a:rPr lang="fr" b="1">
                <a:latin typeface="Open Sans"/>
                <a:ea typeface="Open Sans"/>
                <a:cs typeface="Open Sans"/>
                <a:sym typeface="Open Sans"/>
              </a:rPr>
              <a:t>3. Trois enjeux </a:t>
            </a:r>
            <a:r>
              <a:rPr lang="fr">
                <a:latin typeface="Open Sans"/>
                <a:ea typeface="Open Sans"/>
                <a:cs typeface="Open Sans"/>
                <a:sym typeface="Open Sans"/>
              </a:rPr>
              <a:t>:</a:t>
            </a:r>
            <a:endParaRPr b="1">
              <a:solidFill>
                <a:schemeClr val="dk1"/>
              </a:solidFill>
              <a:latin typeface="Open Sans"/>
              <a:ea typeface="Open Sans"/>
              <a:cs typeface="Open Sans"/>
              <a:sym typeface="Open Sans"/>
            </a:endParaRPr>
          </a:p>
          <a:p>
            <a:pPr marL="4950000" lvl="0" indent="0" algn="l" rtl="0">
              <a:spcBef>
                <a:spcPts val="0"/>
              </a:spcBef>
              <a:spcAft>
                <a:spcPts val="0"/>
              </a:spcAft>
              <a:buNone/>
            </a:pPr>
            <a:r>
              <a:rPr lang="fr" b="1">
                <a:solidFill>
                  <a:srgbClr val="783F04"/>
                </a:solidFill>
                <a:latin typeface="Open Sans"/>
                <a:ea typeface="Open Sans"/>
                <a:cs typeface="Open Sans"/>
                <a:sym typeface="Open Sans"/>
              </a:rPr>
              <a:t>3.1 </a:t>
            </a:r>
            <a:r>
              <a:rPr lang="fr" b="1" i="1">
                <a:solidFill>
                  <a:srgbClr val="783F04"/>
                </a:solidFill>
                <a:latin typeface="Open Sans"/>
                <a:ea typeface="Open Sans"/>
                <a:cs typeface="Open Sans"/>
                <a:sym typeface="Open Sans"/>
              </a:rPr>
              <a:t>Le rapport aux territoires </a:t>
            </a:r>
            <a:endParaRPr b="1" i="1">
              <a:solidFill>
                <a:srgbClr val="783F04"/>
              </a:solidFill>
              <a:latin typeface="Open Sans"/>
              <a:ea typeface="Open Sans"/>
              <a:cs typeface="Open Sans"/>
              <a:sym typeface="Open Sans"/>
            </a:endParaRPr>
          </a:p>
          <a:p>
            <a:pPr marL="4950000" lvl="0" indent="0" algn="l" rtl="0">
              <a:spcBef>
                <a:spcPts val="0"/>
              </a:spcBef>
              <a:spcAft>
                <a:spcPts val="0"/>
              </a:spcAft>
              <a:buNone/>
            </a:pPr>
            <a:r>
              <a:rPr lang="fr" b="1" i="1">
                <a:solidFill>
                  <a:srgbClr val="783F04"/>
                </a:solidFill>
                <a:latin typeface="Open Sans"/>
                <a:ea typeface="Open Sans"/>
                <a:cs typeface="Open Sans"/>
                <a:sym typeface="Open Sans"/>
              </a:rPr>
              <a:t>des CISSS et CIUSSS</a:t>
            </a:r>
            <a:endParaRPr b="1" i="1">
              <a:solidFill>
                <a:srgbClr val="783F04"/>
              </a:solidFill>
              <a:latin typeface="Open Sans"/>
              <a:ea typeface="Open Sans"/>
              <a:cs typeface="Open Sans"/>
              <a:sym typeface="Open Sans"/>
            </a:endParaRPr>
          </a:p>
          <a:p>
            <a:pPr marL="4950000" lvl="0" indent="0" algn="l" rtl="0">
              <a:spcBef>
                <a:spcPts val="0"/>
              </a:spcBef>
              <a:spcAft>
                <a:spcPts val="0"/>
              </a:spcAft>
              <a:buNone/>
            </a:pPr>
            <a:r>
              <a:rPr lang="fr">
                <a:solidFill>
                  <a:schemeClr val="dk1"/>
                </a:solidFill>
                <a:latin typeface="Open Sans"/>
                <a:ea typeface="Open Sans"/>
                <a:cs typeface="Open Sans"/>
                <a:sym typeface="Open Sans"/>
              </a:rPr>
              <a:t>18 régions socio-sanitaires</a:t>
            </a:r>
            <a:endParaRPr sz="1000">
              <a:solidFill>
                <a:schemeClr val="dk1"/>
              </a:solidFill>
              <a:latin typeface="Open Sans"/>
              <a:ea typeface="Open Sans"/>
              <a:cs typeface="Open Sans"/>
              <a:sym typeface="Open Sans"/>
            </a:endParaRPr>
          </a:p>
          <a:p>
            <a:pPr marL="5219999" lvl="0" indent="0" algn="l" rtl="0">
              <a:spcBef>
                <a:spcPts val="0"/>
              </a:spcBef>
              <a:spcAft>
                <a:spcPts val="0"/>
              </a:spcAft>
              <a:buClr>
                <a:schemeClr val="dk1"/>
              </a:buClr>
              <a:buSzPts val="1100"/>
              <a:buFont typeface="Arial"/>
              <a:buNone/>
            </a:pPr>
            <a:endParaRPr sz="1000">
              <a:solidFill>
                <a:schemeClr val="dk1"/>
              </a:solidFill>
              <a:latin typeface="Open Sans"/>
              <a:ea typeface="Open Sans"/>
              <a:cs typeface="Open Sans"/>
              <a:sym typeface="Open Sans"/>
            </a:endParaRPr>
          </a:p>
          <a:p>
            <a:pPr marL="5219999" lvl="0" indent="0" algn="l" rtl="0">
              <a:spcBef>
                <a:spcPts val="0"/>
              </a:spcBef>
              <a:spcAft>
                <a:spcPts val="0"/>
              </a:spcAft>
              <a:buClr>
                <a:schemeClr val="dk1"/>
              </a:buClr>
              <a:buSzPts val="1100"/>
              <a:buFont typeface="Arial"/>
              <a:buNone/>
            </a:pPr>
            <a:endParaRPr sz="1000">
              <a:solidFill>
                <a:schemeClr val="dk1"/>
              </a:solidFill>
              <a:latin typeface="Open Sans"/>
              <a:ea typeface="Open Sans"/>
              <a:cs typeface="Open Sans"/>
              <a:sym typeface="Open Sans"/>
            </a:endParaRPr>
          </a:p>
          <a:p>
            <a:pPr marL="5219999" lvl="0" indent="0" algn="l" rtl="0">
              <a:spcBef>
                <a:spcPts val="0"/>
              </a:spcBef>
              <a:spcAft>
                <a:spcPts val="0"/>
              </a:spcAft>
              <a:buNone/>
            </a:pPr>
            <a:r>
              <a:rPr lang="fr" sz="1000" b="1">
                <a:solidFill>
                  <a:schemeClr val="dk1"/>
                </a:solidFill>
                <a:latin typeface="Open Sans"/>
                <a:ea typeface="Open Sans"/>
                <a:cs typeface="Open Sans"/>
                <a:sym typeface="Open Sans"/>
              </a:rPr>
              <a:t>Exemple : </a:t>
            </a:r>
            <a:endParaRPr sz="1000" b="1">
              <a:solidFill>
                <a:schemeClr val="dk1"/>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87" name="Google Shape;87;p15"/>
          <p:cNvSpPr/>
          <p:nvPr/>
        </p:nvSpPr>
        <p:spPr>
          <a:xfrm>
            <a:off x="4056733" y="409654"/>
            <a:ext cx="820075" cy="47865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E69138"/>
                </a:solidFill>
                <a:latin typeface="Arial"/>
              </a:rPr>
              <a:t>OC</a:t>
            </a:r>
          </a:p>
        </p:txBody>
      </p:sp>
      <p:sp>
        <p:nvSpPr>
          <p:cNvPr id="88" name="Google Shape;88;p15"/>
          <p:cNvSpPr txBox="1"/>
          <p:nvPr/>
        </p:nvSpPr>
        <p:spPr>
          <a:xfrm>
            <a:off x="4804775" y="345975"/>
            <a:ext cx="3795300" cy="7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rgbClr val="783F04"/>
                </a:solidFill>
                <a:latin typeface="Open Sans"/>
                <a:ea typeface="Open Sans"/>
                <a:cs typeface="Open Sans"/>
                <a:sym typeface="Open Sans"/>
              </a:rPr>
              <a:t>O</a:t>
            </a:r>
            <a:r>
              <a:rPr lang="fr" b="1">
                <a:solidFill>
                  <a:srgbClr val="E69138"/>
                </a:solidFill>
                <a:latin typeface="Open Sans"/>
                <a:ea typeface="Open Sans"/>
                <a:cs typeface="Open Sans"/>
                <a:sym typeface="Open Sans"/>
              </a:rPr>
              <a:t>rganisation</a:t>
            </a:r>
            <a:r>
              <a:rPr lang="fr" b="1">
                <a:solidFill>
                  <a:schemeClr val="lt2"/>
                </a:solidFill>
                <a:latin typeface="Open Sans"/>
                <a:ea typeface="Open Sans"/>
                <a:cs typeface="Open Sans"/>
                <a:sym typeface="Open Sans"/>
              </a:rPr>
              <a:t> </a:t>
            </a:r>
            <a:r>
              <a:rPr lang="fr" b="1">
                <a:solidFill>
                  <a:schemeClr val="accent1"/>
                </a:solidFill>
                <a:latin typeface="Open Sans"/>
                <a:ea typeface="Open Sans"/>
                <a:cs typeface="Open Sans"/>
                <a:sym typeface="Open Sans"/>
              </a:rPr>
              <a:t>C</a:t>
            </a:r>
            <a:r>
              <a:rPr lang="fr" b="1">
                <a:solidFill>
                  <a:srgbClr val="E69138"/>
                </a:solidFill>
                <a:latin typeface="Open Sans"/>
                <a:ea typeface="Open Sans"/>
                <a:cs typeface="Open Sans"/>
                <a:sym typeface="Open Sans"/>
              </a:rPr>
              <a:t>ommunautaire</a:t>
            </a:r>
            <a:endParaRPr b="1">
              <a:solidFill>
                <a:srgbClr val="E69138"/>
              </a:solidFill>
              <a:latin typeface="Open Sans"/>
              <a:ea typeface="Open Sans"/>
              <a:cs typeface="Open Sans"/>
              <a:sym typeface="Open Sans"/>
            </a:endParaRPr>
          </a:p>
          <a:p>
            <a:pPr marL="0" lvl="0" indent="0" algn="l" rtl="0">
              <a:spcBef>
                <a:spcPts val="0"/>
              </a:spcBef>
              <a:spcAft>
                <a:spcPts val="0"/>
              </a:spcAft>
              <a:buNone/>
            </a:pPr>
            <a:r>
              <a:rPr lang="fr" b="1">
                <a:solidFill>
                  <a:srgbClr val="783F04"/>
                </a:solidFill>
                <a:latin typeface="Open Sans"/>
                <a:ea typeface="Open Sans"/>
                <a:cs typeface="Open Sans"/>
                <a:sym typeface="Open Sans"/>
              </a:rPr>
              <a:t>O</a:t>
            </a:r>
            <a:r>
              <a:rPr lang="fr" b="1">
                <a:solidFill>
                  <a:srgbClr val="E69138"/>
                </a:solidFill>
                <a:latin typeface="Open Sans"/>
                <a:ea typeface="Open Sans"/>
                <a:cs typeface="Open Sans"/>
                <a:sym typeface="Open Sans"/>
              </a:rPr>
              <a:t>rganisateur.trice.s</a:t>
            </a:r>
            <a:r>
              <a:rPr lang="fr" b="1">
                <a:solidFill>
                  <a:schemeClr val="lt2"/>
                </a:solidFill>
                <a:latin typeface="Open Sans"/>
                <a:ea typeface="Open Sans"/>
                <a:cs typeface="Open Sans"/>
                <a:sym typeface="Open Sans"/>
              </a:rPr>
              <a:t> </a:t>
            </a:r>
            <a:r>
              <a:rPr lang="fr" b="1">
                <a:solidFill>
                  <a:schemeClr val="accent1"/>
                </a:solidFill>
                <a:latin typeface="Open Sans"/>
                <a:ea typeface="Open Sans"/>
                <a:cs typeface="Open Sans"/>
                <a:sym typeface="Open Sans"/>
              </a:rPr>
              <a:t>C</a:t>
            </a:r>
            <a:r>
              <a:rPr lang="fr" b="1">
                <a:solidFill>
                  <a:srgbClr val="E69138"/>
                </a:solidFill>
                <a:latin typeface="Open Sans"/>
                <a:ea typeface="Open Sans"/>
                <a:cs typeface="Open Sans"/>
                <a:sym typeface="Open Sans"/>
              </a:rPr>
              <a:t>ommunautaires</a:t>
            </a:r>
            <a:endParaRPr b="1">
              <a:solidFill>
                <a:srgbClr val="E69138"/>
              </a:solidFill>
              <a:latin typeface="Open Sans"/>
              <a:ea typeface="Open Sans"/>
              <a:cs typeface="Open Sans"/>
              <a:sym typeface="Open Sans"/>
            </a:endParaRPr>
          </a:p>
        </p:txBody>
      </p:sp>
      <p:pic>
        <p:nvPicPr>
          <p:cNvPr id="89" name="Google Shape;89;p15"/>
          <p:cNvPicPr preferRelativeResize="0"/>
          <p:nvPr/>
        </p:nvPicPr>
        <p:blipFill>
          <a:blip r:embed="rId4">
            <a:alphaModFix/>
          </a:blip>
          <a:stretch>
            <a:fillRect/>
          </a:stretch>
        </p:blipFill>
        <p:spPr>
          <a:xfrm>
            <a:off x="696450" y="1124750"/>
            <a:ext cx="4748127" cy="3620774"/>
          </a:xfrm>
          <a:prstGeom prst="rect">
            <a:avLst/>
          </a:prstGeom>
          <a:noFill/>
          <a:ln>
            <a:noFill/>
          </a:ln>
        </p:spPr>
      </p:pic>
      <p:pic>
        <p:nvPicPr>
          <p:cNvPr id="90" name="Google Shape;90;p15"/>
          <p:cNvPicPr preferRelativeResize="0"/>
          <p:nvPr/>
        </p:nvPicPr>
        <p:blipFill>
          <a:blip r:embed="rId5">
            <a:alphaModFix/>
          </a:blip>
          <a:stretch>
            <a:fillRect/>
          </a:stretch>
        </p:blipFill>
        <p:spPr>
          <a:xfrm>
            <a:off x="7121075" y="4205898"/>
            <a:ext cx="1228202" cy="478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96" name="Google Shape;96;p16"/>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97" name="Google Shape;97;p16"/>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98" name="Google Shape;98;p16"/>
          <p:cNvSpPr txBox="1"/>
          <p:nvPr/>
        </p:nvSpPr>
        <p:spPr>
          <a:xfrm>
            <a:off x="696450" y="385500"/>
            <a:ext cx="79035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i="1" u="sng">
              <a:solidFill>
                <a:srgbClr val="783F04"/>
              </a:solidFill>
              <a:latin typeface="Open Sans"/>
              <a:ea typeface="Open Sans"/>
              <a:cs typeface="Open Sans"/>
              <a:sym typeface="Open Sans"/>
            </a:endParaRPr>
          </a:p>
          <a:p>
            <a:pPr marL="0" lvl="0" indent="0" algn="l" rtl="0">
              <a:spcBef>
                <a:spcPts val="0"/>
              </a:spcBef>
              <a:spcAft>
                <a:spcPts val="0"/>
              </a:spcAft>
              <a:buNone/>
            </a:pPr>
            <a:endParaRPr b="1" i="1" u="sng">
              <a:solidFill>
                <a:srgbClr val="783F04"/>
              </a:solidFill>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4950000" lvl="0" indent="0" algn="l" rtl="0">
              <a:spcBef>
                <a:spcPts val="0"/>
              </a:spcBef>
              <a:spcAft>
                <a:spcPts val="0"/>
              </a:spcAft>
              <a:buNone/>
            </a:pPr>
            <a:r>
              <a:rPr lang="fr" b="1" i="1" u="sng">
                <a:solidFill>
                  <a:srgbClr val="783F04"/>
                </a:solidFill>
                <a:latin typeface="Open Sans"/>
                <a:ea typeface="Open Sans"/>
                <a:cs typeface="Open Sans"/>
                <a:sym typeface="Open Sans"/>
              </a:rPr>
              <a:t>État des connaissances  </a:t>
            </a:r>
            <a:endParaRPr b="1" i="1" u="sng">
              <a:solidFill>
                <a:srgbClr val="783F04"/>
              </a:solidFill>
              <a:latin typeface="Open Sans"/>
              <a:ea typeface="Open Sans"/>
              <a:cs typeface="Open Sans"/>
              <a:sym typeface="Open Sans"/>
            </a:endParaRPr>
          </a:p>
          <a:p>
            <a:pPr marL="4950000" lvl="0" indent="0" algn="l" rtl="0">
              <a:spcBef>
                <a:spcPts val="0"/>
              </a:spcBef>
              <a:spcAft>
                <a:spcPts val="0"/>
              </a:spcAft>
              <a:buNone/>
            </a:pPr>
            <a:endParaRPr b="1" u="sng">
              <a:latin typeface="Open Sans"/>
              <a:ea typeface="Open Sans"/>
              <a:cs typeface="Open Sans"/>
              <a:sym typeface="Open Sans"/>
            </a:endParaRPr>
          </a:p>
          <a:p>
            <a:pPr marL="4950000" lvl="0" indent="0" algn="l" rtl="0">
              <a:spcBef>
                <a:spcPts val="0"/>
              </a:spcBef>
              <a:spcAft>
                <a:spcPts val="0"/>
              </a:spcAft>
              <a:buNone/>
            </a:pPr>
            <a:r>
              <a:rPr lang="fr" b="1">
                <a:latin typeface="Open Sans"/>
                <a:ea typeface="Open Sans"/>
                <a:cs typeface="Open Sans"/>
                <a:sym typeface="Open Sans"/>
              </a:rPr>
              <a:t>3. Enjeux </a:t>
            </a:r>
            <a:endParaRPr>
              <a:latin typeface="Open Sans"/>
              <a:ea typeface="Open Sans"/>
              <a:cs typeface="Open Sans"/>
              <a:sym typeface="Open Sans"/>
            </a:endParaRPr>
          </a:p>
          <a:p>
            <a:pPr marL="4950000" lvl="0" indent="0" algn="l" rtl="0">
              <a:spcBef>
                <a:spcPts val="0"/>
              </a:spcBef>
              <a:spcAft>
                <a:spcPts val="0"/>
              </a:spcAft>
              <a:buNone/>
            </a:pPr>
            <a:endParaRPr u="sng">
              <a:latin typeface="Open Sans"/>
              <a:ea typeface="Open Sans"/>
              <a:cs typeface="Open Sans"/>
              <a:sym typeface="Open Sans"/>
            </a:endParaRPr>
          </a:p>
          <a:p>
            <a:pPr marL="4950000" lvl="0" indent="0" algn="l" rtl="0">
              <a:spcBef>
                <a:spcPts val="0"/>
              </a:spcBef>
              <a:spcAft>
                <a:spcPts val="0"/>
              </a:spcAft>
              <a:buNone/>
            </a:pPr>
            <a:r>
              <a:rPr lang="fr" b="1">
                <a:solidFill>
                  <a:srgbClr val="783F04"/>
                </a:solidFill>
                <a:latin typeface="Open Sans"/>
                <a:ea typeface="Open Sans"/>
                <a:cs typeface="Open Sans"/>
                <a:sym typeface="Open Sans"/>
              </a:rPr>
              <a:t>3.2 La </a:t>
            </a:r>
            <a:r>
              <a:rPr lang="fr" b="1">
                <a:solidFill>
                  <a:srgbClr val="B45F06"/>
                </a:solidFill>
                <a:latin typeface="Open Sans"/>
                <a:ea typeface="Open Sans"/>
                <a:cs typeface="Open Sans"/>
                <a:sym typeface="Open Sans"/>
              </a:rPr>
              <a:t>fonction de liaison</a:t>
            </a:r>
            <a:r>
              <a:rPr lang="fr" b="1">
                <a:solidFill>
                  <a:srgbClr val="783F04"/>
                </a:solidFill>
                <a:latin typeface="Open Sans"/>
                <a:ea typeface="Open Sans"/>
                <a:cs typeface="Open Sans"/>
                <a:sym typeface="Open Sans"/>
              </a:rPr>
              <a:t> des OC en contexte institutionnel</a:t>
            </a:r>
            <a:endParaRPr sz="1200">
              <a:solidFill>
                <a:srgbClr val="783F04"/>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r>
              <a:rPr lang="fr" sz="1200">
                <a:solidFill>
                  <a:schemeClr val="dk1"/>
                </a:solidFill>
                <a:latin typeface="Open Sans"/>
                <a:ea typeface="Open Sans"/>
                <a:cs typeface="Open Sans"/>
                <a:sym typeface="Open Sans"/>
              </a:rPr>
              <a:t>-Reconnaissance de l’identité professionnelle </a:t>
            </a: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Clr>
                <a:schemeClr val="dk1"/>
              </a:buClr>
              <a:buSzPts val="1100"/>
              <a:buFont typeface="Arial"/>
              <a:buNone/>
            </a:pPr>
            <a:r>
              <a:rPr lang="fr" sz="1200">
                <a:solidFill>
                  <a:schemeClr val="dk1"/>
                </a:solidFill>
                <a:latin typeface="Open Sans"/>
                <a:ea typeface="Open Sans"/>
                <a:cs typeface="Open Sans"/>
                <a:sym typeface="Open Sans"/>
              </a:rPr>
              <a:t>-NGP et autonomie professionnelle </a:t>
            </a:r>
            <a:endParaRPr sz="1200">
              <a:solidFill>
                <a:schemeClr val="dk1"/>
              </a:solidFill>
              <a:latin typeface="Open Sans"/>
              <a:ea typeface="Open Sans"/>
              <a:cs typeface="Open Sans"/>
              <a:sym typeface="Open Sans"/>
            </a:endParaRPr>
          </a:p>
          <a:p>
            <a:pPr marL="4410000" lvl="0" indent="0" algn="l" rtl="0">
              <a:spcBef>
                <a:spcPts val="0"/>
              </a:spcBef>
              <a:spcAft>
                <a:spcPts val="0"/>
              </a:spcAft>
              <a:buNone/>
            </a:pPr>
            <a:endParaRPr sz="1200">
              <a:solidFill>
                <a:schemeClr val="dk1"/>
              </a:solidFill>
              <a:latin typeface="Open Sans"/>
              <a:ea typeface="Open Sans"/>
              <a:cs typeface="Open Sans"/>
              <a:sym typeface="Open Sans"/>
            </a:endParaRPr>
          </a:p>
          <a:p>
            <a:pPr marL="4410000" lvl="0" indent="0" algn="l" rtl="0">
              <a:spcBef>
                <a:spcPts val="0"/>
              </a:spcBef>
              <a:spcAft>
                <a:spcPts val="0"/>
              </a:spcAft>
              <a:buNone/>
            </a:pPr>
            <a:endParaRPr sz="1200">
              <a:solidFill>
                <a:schemeClr val="dk1"/>
              </a:solidFill>
              <a:latin typeface="Open Sans"/>
              <a:ea typeface="Open Sans"/>
              <a:cs typeface="Open Sans"/>
              <a:sym typeface="Open Sans"/>
            </a:endParaRPr>
          </a:p>
          <a:p>
            <a:pPr marL="441000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99" name="Google Shape;99;p16"/>
          <p:cNvSpPr/>
          <p:nvPr/>
        </p:nvSpPr>
        <p:spPr>
          <a:xfrm>
            <a:off x="7645733" y="486054"/>
            <a:ext cx="820075" cy="47865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E69138"/>
                </a:solidFill>
                <a:latin typeface="Arial"/>
              </a:rPr>
              <a:t>OC</a:t>
            </a:r>
          </a:p>
        </p:txBody>
      </p:sp>
      <p:pic>
        <p:nvPicPr>
          <p:cNvPr id="100" name="Google Shape;100;p16"/>
          <p:cNvPicPr preferRelativeResize="0"/>
          <p:nvPr/>
        </p:nvPicPr>
        <p:blipFill>
          <a:blip r:embed="rId4">
            <a:alphaModFix/>
          </a:blip>
          <a:stretch>
            <a:fillRect/>
          </a:stretch>
        </p:blipFill>
        <p:spPr>
          <a:xfrm>
            <a:off x="696450" y="385500"/>
            <a:ext cx="4735802" cy="4372500"/>
          </a:xfrm>
          <a:prstGeom prst="rect">
            <a:avLst/>
          </a:prstGeom>
          <a:noFill/>
          <a:ln>
            <a:noFill/>
          </a:ln>
        </p:spPr>
      </p:pic>
      <p:pic>
        <p:nvPicPr>
          <p:cNvPr id="101" name="Google Shape;101;p16"/>
          <p:cNvPicPr preferRelativeResize="0"/>
          <p:nvPr/>
        </p:nvPicPr>
        <p:blipFill>
          <a:blip r:embed="rId5">
            <a:alphaModFix/>
          </a:blip>
          <a:stretch>
            <a:fillRect/>
          </a:stretch>
        </p:blipFill>
        <p:spPr>
          <a:xfrm>
            <a:off x="2654323" y="2682827"/>
            <a:ext cx="820075" cy="433749"/>
          </a:xfrm>
          <a:prstGeom prst="rect">
            <a:avLst/>
          </a:prstGeom>
          <a:noFill/>
          <a:ln>
            <a:noFill/>
          </a:ln>
        </p:spPr>
      </p:pic>
      <p:pic>
        <p:nvPicPr>
          <p:cNvPr id="102" name="Google Shape;102;p16"/>
          <p:cNvPicPr preferRelativeResize="0"/>
          <p:nvPr/>
        </p:nvPicPr>
        <p:blipFill>
          <a:blip r:embed="rId6">
            <a:alphaModFix/>
          </a:blip>
          <a:stretch>
            <a:fillRect/>
          </a:stretch>
        </p:blipFill>
        <p:spPr>
          <a:xfrm>
            <a:off x="7237825" y="3817973"/>
            <a:ext cx="1228202" cy="478500"/>
          </a:xfrm>
          <a:prstGeom prst="rect">
            <a:avLst/>
          </a:prstGeom>
          <a:noFill/>
          <a:ln>
            <a:noFill/>
          </a:ln>
        </p:spPr>
      </p:pic>
      <p:sp>
        <p:nvSpPr>
          <p:cNvPr id="103" name="Google Shape;103;p16"/>
          <p:cNvSpPr txBox="1"/>
          <p:nvPr/>
        </p:nvSpPr>
        <p:spPr>
          <a:xfrm>
            <a:off x="6114000" y="3884275"/>
            <a:ext cx="1150500" cy="345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Open Sans"/>
                <a:ea typeface="Open Sans"/>
                <a:cs typeface="Open Sans"/>
                <a:sym typeface="Open Sans"/>
              </a:rPr>
              <a:t>Exemple :</a:t>
            </a:r>
            <a:endParaRPr>
              <a:latin typeface="Open Sans"/>
              <a:ea typeface="Open Sans"/>
              <a:cs typeface="Open Sans"/>
              <a:sym typeface="Open Sans"/>
            </a:endParaRPr>
          </a:p>
        </p:txBody>
      </p:sp>
      <p:sp>
        <p:nvSpPr>
          <p:cNvPr id="104" name="Google Shape;104;p16"/>
          <p:cNvSpPr/>
          <p:nvPr/>
        </p:nvSpPr>
        <p:spPr>
          <a:xfrm>
            <a:off x="2796015" y="1718051"/>
            <a:ext cx="536675" cy="345434"/>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rgbClr val="B45F06"/>
                </a:solidFill>
                <a:latin typeface="Arial"/>
              </a:rPr>
              <a:t>OC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10" name="Google Shape;110;p17"/>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11" name="Google Shape;111;p17"/>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112" name="Google Shape;112;p17"/>
          <p:cNvSpPr txBox="1"/>
          <p:nvPr/>
        </p:nvSpPr>
        <p:spPr>
          <a:xfrm>
            <a:off x="696450" y="385500"/>
            <a:ext cx="7903500" cy="4530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a:solidFill>
                <a:srgbClr val="783F04"/>
              </a:solidFill>
              <a:latin typeface="Open Sans"/>
              <a:ea typeface="Open Sans"/>
              <a:cs typeface="Open Sans"/>
              <a:sym typeface="Open Sans"/>
            </a:endParaRPr>
          </a:p>
          <a:p>
            <a:pPr marL="0" lvl="0" indent="0" algn="l" rtl="0">
              <a:spcBef>
                <a:spcPts val="0"/>
              </a:spcBef>
              <a:spcAft>
                <a:spcPts val="0"/>
              </a:spcAft>
              <a:buNone/>
            </a:pPr>
            <a:r>
              <a:rPr lang="fr" sz="1800" b="1">
                <a:solidFill>
                  <a:srgbClr val="783F04"/>
                </a:solidFill>
                <a:latin typeface="Open Sans"/>
                <a:ea typeface="Open Sans"/>
                <a:cs typeface="Open Sans"/>
                <a:sym typeface="Open Sans"/>
              </a:rPr>
              <a:t>3.3 Les équipes d’OC distribué(e)s</a:t>
            </a:r>
            <a:endParaRPr sz="1800" b="1">
              <a:solidFill>
                <a:srgbClr val="783F04"/>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r>
              <a:rPr lang="fr" b="1" i="1">
                <a:solidFill>
                  <a:schemeClr val="dk1"/>
                </a:solidFill>
                <a:latin typeface="Open Sans"/>
                <a:ea typeface="Open Sans"/>
                <a:cs typeface="Open Sans"/>
                <a:sym typeface="Open Sans"/>
              </a:rPr>
              <a:t>OC distribué.e.s </a:t>
            </a:r>
            <a:endParaRPr b="1" i="1">
              <a:solidFill>
                <a:schemeClr val="dk1"/>
              </a:solidFill>
              <a:latin typeface="Open Sans"/>
              <a:ea typeface="Open Sans"/>
              <a:cs typeface="Open Sans"/>
              <a:sym typeface="Open Sans"/>
            </a:endParaRPr>
          </a:p>
          <a:p>
            <a:pPr marL="4950000" lvl="0" indent="0" algn="l" rtl="0">
              <a:spcBef>
                <a:spcPts val="0"/>
              </a:spcBef>
              <a:spcAft>
                <a:spcPts val="0"/>
              </a:spcAft>
              <a:buNone/>
            </a:pPr>
            <a:r>
              <a:rPr lang="fr" sz="1200">
                <a:solidFill>
                  <a:schemeClr val="dk1"/>
                </a:solidFill>
                <a:latin typeface="Open Sans"/>
                <a:ea typeface="Open Sans"/>
                <a:cs typeface="Open Sans"/>
                <a:sym typeface="Open Sans"/>
              </a:rPr>
              <a:t>Au niveau des quartiers </a:t>
            </a:r>
            <a:r>
              <a:rPr lang="fr" sz="1800" b="1">
                <a:solidFill>
                  <a:srgbClr val="980000"/>
                </a:solidFill>
                <a:latin typeface="Economica"/>
                <a:ea typeface="Economica"/>
                <a:cs typeface="Economica"/>
                <a:sym typeface="Economica"/>
              </a:rPr>
              <a:t>CMTQ</a:t>
            </a: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r>
              <a:rPr lang="fr" sz="1200">
                <a:solidFill>
                  <a:schemeClr val="dk1"/>
                </a:solidFill>
                <a:latin typeface="Open Sans"/>
                <a:ea typeface="Open Sans"/>
                <a:cs typeface="Open Sans"/>
                <a:sym typeface="Open Sans"/>
              </a:rPr>
              <a:t>Au niveau des régions              </a:t>
            </a: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r>
              <a:rPr lang="fr" b="1" i="1">
                <a:solidFill>
                  <a:schemeClr val="dk1"/>
                </a:solidFill>
                <a:latin typeface="Open Sans"/>
                <a:ea typeface="Open Sans"/>
                <a:cs typeface="Open Sans"/>
                <a:sym typeface="Open Sans"/>
              </a:rPr>
              <a:t>Équipes distribuées </a:t>
            </a:r>
            <a:endParaRPr b="1" i="1">
              <a:solidFill>
                <a:schemeClr val="dk1"/>
              </a:solidFill>
              <a:latin typeface="Open Sans"/>
              <a:ea typeface="Open Sans"/>
              <a:cs typeface="Open Sans"/>
              <a:sym typeface="Open Sans"/>
            </a:endParaRPr>
          </a:p>
          <a:p>
            <a:pPr marL="4950000" lvl="0" indent="0" algn="l" rtl="0">
              <a:spcBef>
                <a:spcPts val="0"/>
              </a:spcBef>
              <a:spcAft>
                <a:spcPts val="0"/>
              </a:spcAft>
              <a:buNone/>
            </a:pPr>
            <a:r>
              <a:rPr lang="fr" sz="1200">
                <a:solidFill>
                  <a:schemeClr val="dk1"/>
                </a:solidFill>
                <a:latin typeface="Open Sans"/>
                <a:ea typeface="Open Sans"/>
                <a:cs typeface="Open Sans"/>
                <a:sym typeface="Open Sans"/>
              </a:rPr>
              <a:t>Au niveau de chacun des Regroupements </a:t>
            </a:r>
            <a:endParaRPr sz="1200">
              <a:solidFill>
                <a:schemeClr val="dk1"/>
              </a:solidFill>
              <a:latin typeface="Open Sans"/>
              <a:ea typeface="Open Sans"/>
              <a:cs typeface="Open Sans"/>
              <a:sym typeface="Open Sans"/>
            </a:endParaRPr>
          </a:p>
          <a:p>
            <a:pPr marL="4950000" lvl="0" indent="0" algn="l" rtl="0">
              <a:spcBef>
                <a:spcPts val="0"/>
              </a:spcBef>
              <a:spcAft>
                <a:spcPts val="0"/>
              </a:spcAft>
              <a:buNone/>
            </a:pPr>
            <a:endParaRPr sz="1200" b="1" i="1">
              <a:solidFill>
                <a:schemeClr val="dk1"/>
              </a:solidFill>
              <a:latin typeface="Open Sans"/>
              <a:ea typeface="Open Sans"/>
              <a:cs typeface="Open Sans"/>
              <a:sym typeface="Open Sans"/>
            </a:endParaRPr>
          </a:p>
          <a:p>
            <a:pPr marL="0" lvl="0" indent="0" algn="l" rtl="0">
              <a:spcBef>
                <a:spcPts val="0"/>
              </a:spcBef>
              <a:spcAft>
                <a:spcPts val="0"/>
              </a:spcAft>
              <a:buNone/>
            </a:pPr>
            <a:endParaRPr sz="1200" b="1" i="1">
              <a:solidFill>
                <a:schemeClr val="dk1"/>
              </a:solidFill>
              <a:latin typeface="Open Sans"/>
              <a:ea typeface="Open Sans"/>
              <a:cs typeface="Open Sans"/>
              <a:sym typeface="Open Sans"/>
            </a:endParaRPr>
          </a:p>
          <a:p>
            <a:pPr marL="4950000" lvl="0" indent="0" algn="l" rtl="0">
              <a:spcBef>
                <a:spcPts val="0"/>
              </a:spcBef>
              <a:spcAft>
                <a:spcPts val="0"/>
              </a:spcAft>
              <a:buNone/>
            </a:pPr>
            <a:r>
              <a:rPr lang="fr" sz="1200">
                <a:solidFill>
                  <a:schemeClr val="dk1"/>
                </a:solidFill>
                <a:latin typeface="Open Sans"/>
                <a:ea typeface="Open Sans"/>
                <a:cs typeface="Open Sans"/>
                <a:sym typeface="Open Sans"/>
              </a:rPr>
              <a:t>Au niveau inter-Regroupements </a:t>
            </a:r>
            <a:endParaRPr sz="1200">
              <a:solidFill>
                <a:schemeClr val="dk1"/>
              </a:solidFill>
              <a:latin typeface="Open Sans"/>
              <a:ea typeface="Open Sans"/>
              <a:cs typeface="Open Sans"/>
              <a:sym typeface="Open Sans"/>
            </a:endParaRPr>
          </a:p>
          <a:p>
            <a:pPr marL="5219999" lvl="0" indent="0" algn="l" rtl="0">
              <a:spcBef>
                <a:spcPts val="0"/>
              </a:spcBef>
              <a:spcAft>
                <a:spcPts val="0"/>
              </a:spcAft>
              <a:buNone/>
            </a:pPr>
            <a:endParaRPr sz="1200" b="1" i="1">
              <a:solidFill>
                <a:schemeClr val="dk1"/>
              </a:solidFill>
              <a:latin typeface="Open Sans"/>
              <a:ea typeface="Open Sans"/>
              <a:cs typeface="Open Sans"/>
              <a:sym typeface="Open Sans"/>
            </a:endParaRPr>
          </a:p>
          <a:p>
            <a:pPr marL="5219999" lvl="0" indent="0" algn="l" rtl="0">
              <a:spcBef>
                <a:spcPts val="0"/>
              </a:spcBef>
              <a:spcAft>
                <a:spcPts val="0"/>
              </a:spcAft>
              <a:buNone/>
            </a:pPr>
            <a:endParaRPr sz="1200">
              <a:solidFill>
                <a:schemeClr val="dk1"/>
              </a:solidFill>
              <a:latin typeface="Open Sans"/>
              <a:ea typeface="Open Sans"/>
              <a:cs typeface="Open Sans"/>
              <a:sym typeface="Open Sans"/>
            </a:endParaRPr>
          </a:p>
          <a:p>
            <a:pPr marL="5219999" lvl="0" indent="0" algn="l" rtl="0">
              <a:spcBef>
                <a:spcPts val="0"/>
              </a:spcBef>
              <a:spcAft>
                <a:spcPts val="0"/>
              </a:spcAft>
              <a:buNone/>
            </a:pPr>
            <a:endParaRPr sz="1200">
              <a:solidFill>
                <a:schemeClr val="dk1"/>
              </a:solidFill>
              <a:latin typeface="Open Sans"/>
              <a:ea typeface="Open Sans"/>
              <a:cs typeface="Open Sans"/>
              <a:sym typeface="Open Sans"/>
            </a:endParaRPr>
          </a:p>
          <a:p>
            <a:pPr marL="5219999" lvl="0" indent="0" algn="l" rtl="0">
              <a:spcBef>
                <a:spcPts val="0"/>
              </a:spcBef>
              <a:spcAft>
                <a:spcPts val="0"/>
              </a:spcAft>
              <a:buNone/>
            </a:pPr>
            <a:endParaRPr sz="1200">
              <a:solidFill>
                <a:schemeClr val="dk1"/>
              </a:solidFill>
              <a:latin typeface="Open Sans"/>
              <a:ea typeface="Open Sans"/>
              <a:cs typeface="Open Sans"/>
              <a:sym typeface="Open Sans"/>
            </a:endParaRPr>
          </a:p>
          <a:p>
            <a:pPr marL="5219999" lvl="0" indent="0" algn="l" rtl="0">
              <a:spcBef>
                <a:spcPts val="0"/>
              </a:spcBef>
              <a:spcAft>
                <a:spcPts val="0"/>
              </a:spcAft>
              <a:buNone/>
            </a:pPr>
            <a:endParaRPr b="1">
              <a:solidFill>
                <a:schemeClr val="dk1"/>
              </a:solidFill>
              <a:latin typeface="Open Sans"/>
              <a:ea typeface="Open Sans"/>
              <a:cs typeface="Open Sans"/>
              <a:sym typeface="Open Sans"/>
            </a:endParaRPr>
          </a:p>
          <a:p>
            <a:pPr marL="5219999" lvl="0" indent="0" algn="l" rtl="0">
              <a:spcBef>
                <a:spcPts val="0"/>
              </a:spcBef>
              <a:spcAft>
                <a:spcPts val="0"/>
              </a:spcAft>
              <a:buNone/>
            </a:pPr>
            <a:endParaRPr b="1">
              <a:solidFill>
                <a:schemeClr val="dk1"/>
              </a:solidFill>
              <a:latin typeface="Open Sans"/>
              <a:ea typeface="Open Sans"/>
              <a:cs typeface="Open Sans"/>
              <a:sym typeface="Open Sans"/>
            </a:endParaRPr>
          </a:p>
          <a:p>
            <a:pPr marL="5219999" lvl="0" indent="0" algn="l" rtl="0">
              <a:spcBef>
                <a:spcPts val="0"/>
              </a:spcBef>
              <a:spcAft>
                <a:spcPts val="0"/>
              </a:spcAft>
              <a:buNone/>
            </a:pPr>
            <a:endParaRPr b="1">
              <a:solidFill>
                <a:schemeClr val="dk1"/>
              </a:solidFill>
              <a:latin typeface="Open Sans"/>
              <a:ea typeface="Open Sans"/>
              <a:cs typeface="Open Sans"/>
              <a:sym typeface="Open Sans"/>
            </a:endParaRPr>
          </a:p>
          <a:p>
            <a:pPr marL="441000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13" name="Google Shape;113;p17"/>
          <p:cNvSpPr/>
          <p:nvPr/>
        </p:nvSpPr>
        <p:spPr>
          <a:xfrm>
            <a:off x="7906766" y="612127"/>
            <a:ext cx="409452" cy="2537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E69138"/>
                </a:solidFill>
                <a:latin typeface="Arial"/>
              </a:rPr>
              <a:t>OC</a:t>
            </a:r>
          </a:p>
        </p:txBody>
      </p:sp>
      <p:pic>
        <p:nvPicPr>
          <p:cNvPr id="114" name="Google Shape;114;p17"/>
          <p:cNvPicPr preferRelativeResize="0"/>
          <p:nvPr/>
        </p:nvPicPr>
        <p:blipFill>
          <a:blip r:embed="rId4">
            <a:alphaModFix/>
          </a:blip>
          <a:stretch>
            <a:fillRect/>
          </a:stretch>
        </p:blipFill>
        <p:spPr>
          <a:xfrm>
            <a:off x="696450" y="1136625"/>
            <a:ext cx="4955576" cy="3778977"/>
          </a:xfrm>
          <a:prstGeom prst="rect">
            <a:avLst/>
          </a:prstGeom>
          <a:noFill/>
          <a:ln>
            <a:noFill/>
          </a:ln>
        </p:spPr>
      </p:pic>
      <p:pic>
        <p:nvPicPr>
          <p:cNvPr id="115" name="Google Shape;115;p17"/>
          <p:cNvPicPr preferRelativeResize="0"/>
          <p:nvPr/>
        </p:nvPicPr>
        <p:blipFill>
          <a:blip r:embed="rId5">
            <a:alphaModFix/>
          </a:blip>
          <a:stretch>
            <a:fillRect/>
          </a:stretch>
        </p:blipFill>
        <p:spPr>
          <a:xfrm>
            <a:off x="1028225" y="2354580"/>
            <a:ext cx="705350" cy="373069"/>
          </a:xfrm>
          <a:prstGeom prst="rect">
            <a:avLst/>
          </a:prstGeom>
          <a:noFill/>
          <a:ln>
            <a:noFill/>
          </a:ln>
        </p:spPr>
      </p:pic>
      <p:pic>
        <p:nvPicPr>
          <p:cNvPr id="116" name="Google Shape;116;p17"/>
          <p:cNvPicPr preferRelativeResize="0"/>
          <p:nvPr/>
        </p:nvPicPr>
        <p:blipFill>
          <a:blip r:embed="rId5">
            <a:alphaModFix/>
          </a:blip>
          <a:stretch>
            <a:fillRect/>
          </a:stretch>
        </p:blipFill>
        <p:spPr>
          <a:xfrm>
            <a:off x="3251590" y="2118050"/>
            <a:ext cx="705359" cy="373076"/>
          </a:xfrm>
          <a:prstGeom prst="rect">
            <a:avLst/>
          </a:prstGeom>
          <a:noFill/>
          <a:ln>
            <a:noFill/>
          </a:ln>
        </p:spPr>
      </p:pic>
      <p:pic>
        <p:nvPicPr>
          <p:cNvPr id="117" name="Google Shape;117;p17"/>
          <p:cNvPicPr preferRelativeResize="0"/>
          <p:nvPr/>
        </p:nvPicPr>
        <p:blipFill>
          <a:blip r:embed="rId5">
            <a:alphaModFix/>
          </a:blip>
          <a:stretch>
            <a:fillRect/>
          </a:stretch>
        </p:blipFill>
        <p:spPr>
          <a:xfrm>
            <a:off x="917475" y="2839093"/>
            <a:ext cx="479749" cy="253745"/>
          </a:xfrm>
          <a:prstGeom prst="rect">
            <a:avLst/>
          </a:prstGeom>
          <a:noFill/>
          <a:ln>
            <a:noFill/>
          </a:ln>
        </p:spPr>
      </p:pic>
      <p:pic>
        <p:nvPicPr>
          <p:cNvPr id="118" name="Google Shape;118;p17"/>
          <p:cNvPicPr preferRelativeResize="0"/>
          <p:nvPr/>
        </p:nvPicPr>
        <p:blipFill>
          <a:blip r:embed="rId5">
            <a:alphaModFix/>
          </a:blip>
          <a:stretch>
            <a:fillRect/>
          </a:stretch>
        </p:blipFill>
        <p:spPr>
          <a:xfrm>
            <a:off x="3478675" y="3166453"/>
            <a:ext cx="479749" cy="253746"/>
          </a:xfrm>
          <a:prstGeom prst="rect">
            <a:avLst/>
          </a:prstGeom>
          <a:noFill/>
          <a:ln>
            <a:noFill/>
          </a:ln>
        </p:spPr>
      </p:pic>
      <p:pic>
        <p:nvPicPr>
          <p:cNvPr id="119" name="Google Shape;119;p17"/>
          <p:cNvPicPr preferRelativeResize="0"/>
          <p:nvPr/>
        </p:nvPicPr>
        <p:blipFill>
          <a:blip r:embed="rId5">
            <a:alphaModFix/>
          </a:blip>
          <a:stretch>
            <a:fillRect/>
          </a:stretch>
        </p:blipFill>
        <p:spPr>
          <a:xfrm>
            <a:off x="1796650" y="3912771"/>
            <a:ext cx="409451" cy="216566"/>
          </a:xfrm>
          <a:prstGeom prst="rect">
            <a:avLst/>
          </a:prstGeom>
          <a:noFill/>
          <a:ln>
            <a:noFill/>
          </a:ln>
        </p:spPr>
      </p:pic>
      <p:pic>
        <p:nvPicPr>
          <p:cNvPr id="120" name="Google Shape;120;p17"/>
          <p:cNvPicPr preferRelativeResize="0"/>
          <p:nvPr/>
        </p:nvPicPr>
        <p:blipFill>
          <a:blip r:embed="rId5">
            <a:alphaModFix/>
          </a:blip>
          <a:stretch>
            <a:fillRect/>
          </a:stretch>
        </p:blipFill>
        <p:spPr>
          <a:xfrm>
            <a:off x="2591635" y="3817975"/>
            <a:ext cx="479749" cy="253750"/>
          </a:xfrm>
          <a:prstGeom prst="rect">
            <a:avLst/>
          </a:prstGeom>
          <a:noFill/>
          <a:ln>
            <a:noFill/>
          </a:ln>
        </p:spPr>
      </p:pic>
      <p:pic>
        <p:nvPicPr>
          <p:cNvPr id="121" name="Google Shape;121;p17"/>
          <p:cNvPicPr preferRelativeResize="0"/>
          <p:nvPr/>
        </p:nvPicPr>
        <p:blipFill>
          <a:blip r:embed="rId5">
            <a:alphaModFix/>
          </a:blip>
          <a:stretch>
            <a:fillRect/>
          </a:stretch>
        </p:blipFill>
        <p:spPr>
          <a:xfrm>
            <a:off x="4724400" y="1626053"/>
            <a:ext cx="479749" cy="253746"/>
          </a:xfrm>
          <a:prstGeom prst="rect">
            <a:avLst/>
          </a:prstGeom>
          <a:noFill/>
          <a:ln>
            <a:noFill/>
          </a:ln>
        </p:spPr>
      </p:pic>
      <p:pic>
        <p:nvPicPr>
          <p:cNvPr id="122" name="Google Shape;122;p17"/>
          <p:cNvPicPr preferRelativeResize="0"/>
          <p:nvPr/>
        </p:nvPicPr>
        <p:blipFill>
          <a:blip r:embed="rId5">
            <a:alphaModFix/>
          </a:blip>
          <a:stretch>
            <a:fillRect/>
          </a:stretch>
        </p:blipFill>
        <p:spPr>
          <a:xfrm>
            <a:off x="1865775" y="1529950"/>
            <a:ext cx="820075" cy="433750"/>
          </a:xfrm>
          <a:prstGeom prst="rect">
            <a:avLst/>
          </a:prstGeom>
          <a:noFill/>
          <a:ln>
            <a:noFill/>
          </a:ln>
        </p:spPr>
      </p:pic>
      <p:pic>
        <p:nvPicPr>
          <p:cNvPr id="123" name="Google Shape;123;p17"/>
          <p:cNvPicPr preferRelativeResize="0"/>
          <p:nvPr/>
        </p:nvPicPr>
        <p:blipFill>
          <a:blip r:embed="rId5">
            <a:alphaModFix/>
          </a:blip>
          <a:stretch>
            <a:fillRect/>
          </a:stretch>
        </p:blipFill>
        <p:spPr>
          <a:xfrm>
            <a:off x="4092250" y="3721753"/>
            <a:ext cx="479749" cy="253746"/>
          </a:xfrm>
          <a:prstGeom prst="rect">
            <a:avLst/>
          </a:prstGeom>
          <a:noFill/>
          <a:ln>
            <a:noFill/>
          </a:ln>
        </p:spPr>
      </p:pic>
      <p:pic>
        <p:nvPicPr>
          <p:cNvPr id="124" name="Google Shape;124;p17"/>
          <p:cNvPicPr preferRelativeResize="0"/>
          <p:nvPr/>
        </p:nvPicPr>
        <p:blipFill>
          <a:blip r:embed="rId5">
            <a:alphaModFix/>
          </a:blip>
          <a:stretch>
            <a:fillRect/>
          </a:stretch>
        </p:blipFill>
        <p:spPr>
          <a:xfrm>
            <a:off x="4187325" y="4103403"/>
            <a:ext cx="479749" cy="253746"/>
          </a:xfrm>
          <a:prstGeom prst="rect">
            <a:avLst/>
          </a:prstGeom>
          <a:noFill/>
          <a:ln>
            <a:noFill/>
          </a:ln>
        </p:spPr>
      </p:pic>
      <p:pic>
        <p:nvPicPr>
          <p:cNvPr id="125" name="Google Shape;125;p17"/>
          <p:cNvPicPr preferRelativeResize="0"/>
          <p:nvPr/>
        </p:nvPicPr>
        <p:blipFill>
          <a:blip r:embed="rId5">
            <a:alphaModFix/>
          </a:blip>
          <a:stretch>
            <a:fillRect/>
          </a:stretch>
        </p:blipFill>
        <p:spPr>
          <a:xfrm>
            <a:off x="4804775" y="3721753"/>
            <a:ext cx="479749" cy="253746"/>
          </a:xfrm>
          <a:prstGeom prst="rect">
            <a:avLst/>
          </a:prstGeom>
          <a:noFill/>
          <a:ln>
            <a:noFill/>
          </a:ln>
        </p:spPr>
      </p:pic>
      <p:pic>
        <p:nvPicPr>
          <p:cNvPr id="126" name="Google Shape;126;p17"/>
          <p:cNvPicPr preferRelativeResize="0"/>
          <p:nvPr/>
        </p:nvPicPr>
        <p:blipFill>
          <a:blip r:embed="rId5">
            <a:alphaModFix/>
          </a:blip>
          <a:stretch>
            <a:fillRect/>
          </a:stretch>
        </p:blipFill>
        <p:spPr>
          <a:xfrm>
            <a:off x="4724400" y="4280303"/>
            <a:ext cx="479749" cy="253746"/>
          </a:xfrm>
          <a:prstGeom prst="rect">
            <a:avLst/>
          </a:prstGeom>
          <a:noFill/>
          <a:ln>
            <a:noFill/>
          </a:ln>
        </p:spPr>
      </p:pic>
      <p:pic>
        <p:nvPicPr>
          <p:cNvPr id="127" name="Google Shape;127;p17"/>
          <p:cNvPicPr preferRelativeResize="0"/>
          <p:nvPr/>
        </p:nvPicPr>
        <p:blipFill>
          <a:blip r:embed="rId5">
            <a:alphaModFix/>
          </a:blip>
          <a:stretch>
            <a:fillRect/>
          </a:stretch>
        </p:blipFill>
        <p:spPr>
          <a:xfrm>
            <a:off x="5068425" y="1879800"/>
            <a:ext cx="288126" cy="253750"/>
          </a:xfrm>
          <a:prstGeom prst="rect">
            <a:avLst/>
          </a:prstGeom>
          <a:noFill/>
          <a:ln>
            <a:noFill/>
          </a:ln>
        </p:spPr>
      </p:pic>
      <p:pic>
        <p:nvPicPr>
          <p:cNvPr id="128" name="Google Shape;128;p17"/>
          <p:cNvPicPr preferRelativeResize="0"/>
          <p:nvPr/>
        </p:nvPicPr>
        <p:blipFill>
          <a:blip r:embed="rId5">
            <a:alphaModFix/>
          </a:blip>
          <a:stretch>
            <a:fillRect/>
          </a:stretch>
        </p:blipFill>
        <p:spPr>
          <a:xfrm>
            <a:off x="2206112" y="4103400"/>
            <a:ext cx="479749" cy="253750"/>
          </a:xfrm>
          <a:prstGeom prst="rect">
            <a:avLst/>
          </a:prstGeom>
          <a:noFill/>
          <a:ln>
            <a:noFill/>
          </a:ln>
        </p:spPr>
      </p:pic>
      <p:pic>
        <p:nvPicPr>
          <p:cNvPr id="129" name="Google Shape;129;p17"/>
          <p:cNvPicPr preferRelativeResize="0"/>
          <p:nvPr/>
        </p:nvPicPr>
        <p:blipFill>
          <a:blip r:embed="rId5">
            <a:alphaModFix/>
          </a:blip>
          <a:stretch>
            <a:fillRect/>
          </a:stretch>
        </p:blipFill>
        <p:spPr>
          <a:xfrm>
            <a:off x="833850" y="4255803"/>
            <a:ext cx="479749" cy="253746"/>
          </a:xfrm>
          <a:prstGeom prst="rect">
            <a:avLst/>
          </a:prstGeom>
          <a:noFill/>
          <a:ln>
            <a:noFill/>
          </a:ln>
        </p:spPr>
      </p:pic>
      <p:pic>
        <p:nvPicPr>
          <p:cNvPr id="130" name="Google Shape;130;p17"/>
          <p:cNvPicPr preferRelativeResize="0"/>
          <p:nvPr/>
        </p:nvPicPr>
        <p:blipFill>
          <a:blip r:embed="rId5">
            <a:alphaModFix/>
          </a:blip>
          <a:stretch>
            <a:fillRect/>
          </a:stretch>
        </p:blipFill>
        <p:spPr>
          <a:xfrm>
            <a:off x="4092250" y="2839103"/>
            <a:ext cx="479749" cy="253746"/>
          </a:xfrm>
          <a:prstGeom prst="rect">
            <a:avLst/>
          </a:prstGeom>
          <a:noFill/>
          <a:ln>
            <a:noFill/>
          </a:ln>
        </p:spPr>
      </p:pic>
      <p:pic>
        <p:nvPicPr>
          <p:cNvPr id="131" name="Google Shape;131;p17"/>
          <p:cNvPicPr preferRelativeResize="0"/>
          <p:nvPr/>
        </p:nvPicPr>
        <p:blipFill>
          <a:blip r:embed="rId5">
            <a:alphaModFix/>
          </a:blip>
          <a:stretch>
            <a:fillRect/>
          </a:stretch>
        </p:blipFill>
        <p:spPr>
          <a:xfrm>
            <a:off x="2083187" y="3166450"/>
            <a:ext cx="479749" cy="253750"/>
          </a:xfrm>
          <a:prstGeom prst="rect">
            <a:avLst/>
          </a:prstGeom>
          <a:noFill/>
          <a:ln>
            <a:noFill/>
          </a:ln>
        </p:spPr>
      </p:pic>
      <p:pic>
        <p:nvPicPr>
          <p:cNvPr id="132" name="Google Shape;132;p17"/>
          <p:cNvPicPr preferRelativeResize="0"/>
          <p:nvPr/>
        </p:nvPicPr>
        <p:blipFill>
          <a:blip r:embed="rId5">
            <a:alphaModFix/>
          </a:blip>
          <a:stretch>
            <a:fillRect/>
          </a:stretch>
        </p:blipFill>
        <p:spPr>
          <a:xfrm>
            <a:off x="1253825" y="3831031"/>
            <a:ext cx="479749" cy="373076"/>
          </a:xfrm>
          <a:prstGeom prst="rect">
            <a:avLst/>
          </a:prstGeom>
          <a:noFill/>
          <a:ln>
            <a:noFill/>
          </a:ln>
        </p:spPr>
      </p:pic>
      <p:pic>
        <p:nvPicPr>
          <p:cNvPr id="133" name="Google Shape;133;p17"/>
          <p:cNvPicPr preferRelativeResize="0"/>
          <p:nvPr/>
        </p:nvPicPr>
        <p:blipFill>
          <a:blip r:embed="rId5">
            <a:alphaModFix/>
          </a:blip>
          <a:stretch>
            <a:fillRect/>
          </a:stretch>
        </p:blipFill>
        <p:spPr>
          <a:xfrm>
            <a:off x="1397225" y="3340393"/>
            <a:ext cx="479749" cy="253745"/>
          </a:xfrm>
          <a:prstGeom prst="rect">
            <a:avLst/>
          </a:prstGeom>
          <a:noFill/>
          <a:ln>
            <a:noFill/>
          </a:ln>
        </p:spPr>
      </p:pic>
      <p:pic>
        <p:nvPicPr>
          <p:cNvPr id="134" name="Google Shape;134;p17"/>
          <p:cNvPicPr preferRelativeResize="0"/>
          <p:nvPr/>
        </p:nvPicPr>
        <p:blipFill>
          <a:blip r:embed="rId5">
            <a:alphaModFix/>
          </a:blip>
          <a:stretch>
            <a:fillRect/>
          </a:stretch>
        </p:blipFill>
        <p:spPr>
          <a:xfrm>
            <a:off x="2614400" y="3340393"/>
            <a:ext cx="479749" cy="253745"/>
          </a:xfrm>
          <a:prstGeom prst="rect">
            <a:avLst/>
          </a:prstGeom>
          <a:noFill/>
          <a:ln>
            <a:noFill/>
          </a:ln>
        </p:spPr>
      </p:pic>
      <p:pic>
        <p:nvPicPr>
          <p:cNvPr id="135" name="Google Shape;135;p17"/>
          <p:cNvPicPr preferRelativeResize="0"/>
          <p:nvPr/>
        </p:nvPicPr>
        <p:blipFill>
          <a:blip r:embed="rId5">
            <a:alphaModFix/>
          </a:blip>
          <a:stretch>
            <a:fillRect/>
          </a:stretch>
        </p:blipFill>
        <p:spPr>
          <a:xfrm>
            <a:off x="5696150" y="385500"/>
            <a:ext cx="2080644" cy="1100525"/>
          </a:xfrm>
          <a:prstGeom prst="rect">
            <a:avLst/>
          </a:prstGeom>
          <a:noFill/>
          <a:ln>
            <a:noFill/>
          </a:ln>
        </p:spPr>
      </p:pic>
      <p:pic>
        <p:nvPicPr>
          <p:cNvPr id="136" name="Google Shape;136;p17"/>
          <p:cNvPicPr preferRelativeResize="0"/>
          <p:nvPr/>
        </p:nvPicPr>
        <p:blipFill>
          <a:blip r:embed="rId6">
            <a:alphaModFix/>
          </a:blip>
          <a:stretch>
            <a:fillRect/>
          </a:stretch>
        </p:blipFill>
        <p:spPr>
          <a:xfrm>
            <a:off x="7410425" y="2621491"/>
            <a:ext cx="705350" cy="274818"/>
          </a:xfrm>
          <a:prstGeom prst="rect">
            <a:avLst/>
          </a:prstGeom>
          <a:noFill/>
          <a:ln>
            <a:noFill/>
          </a:ln>
        </p:spPr>
      </p:pic>
      <p:pic>
        <p:nvPicPr>
          <p:cNvPr id="137" name="Google Shape;137;p17"/>
          <p:cNvPicPr preferRelativeResize="0"/>
          <p:nvPr/>
        </p:nvPicPr>
        <p:blipFill>
          <a:blip r:embed="rId7">
            <a:alphaModFix/>
          </a:blip>
          <a:stretch>
            <a:fillRect/>
          </a:stretch>
        </p:blipFill>
        <p:spPr>
          <a:xfrm>
            <a:off x="7427025" y="2453462"/>
            <a:ext cx="479750" cy="175300"/>
          </a:xfrm>
          <a:prstGeom prst="rect">
            <a:avLst/>
          </a:prstGeom>
          <a:noFill/>
          <a:ln>
            <a:noFill/>
          </a:ln>
        </p:spPr>
      </p:pic>
      <p:pic>
        <p:nvPicPr>
          <p:cNvPr id="138" name="Google Shape;138;p17"/>
          <p:cNvPicPr preferRelativeResize="0"/>
          <p:nvPr/>
        </p:nvPicPr>
        <p:blipFill>
          <a:blip r:embed="rId5">
            <a:alphaModFix/>
          </a:blip>
          <a:stretch>
            <a:fillRect/>
          </a:stretch>
        </p:blipFill>
        <p:spPr>
          <a:xfrm>
            <a:off x="2565975" y="2305706"/>
            <a:ext cx="479749" cy="2537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44" name="Google Shape;144;p18"/>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45" name="Google Shape;145;p18"/>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146" name="Google Shape;146;p18"/>
          <p:cNvSpPr txBox="1"/>
          <p:nvPr/>
        </p:nvSpPr>
        <p:spPr>
          <a:xfrm>
            <a:off x="696450" y="385500"/>
            <a:ext cx="79143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i="1" u="sng">
                <a:solidFill>
                  <a:srgbClr val="783F04"/>
                </a:solidFill>
                <a:latin typeface="Open Sans"/>
                <a:ea typeface="Open Sans"/>
                <a:cs typeface="Open Sans"/>
                <a:sym typeface="Open Sans"/>
              </a:rPr>
              <a:t>État des connaissances</a:t>
            </a:r>
            <a:endParaRPr>
              <a:solidFill>
                <a:srgbClr val="783F04"/>
              </a:solidFill>
              <a:latin typeface="Open Sans"/>
              <a:ea typeface="Open Sans"/>
              <a:cs typeface="Open Sans"/>
              <a:sym typeface="Open Sans"/>
            </a:endParaRPr>
          </a:p>
          <a:p>
            <a:pPr marL="0" lvl="0" indent="0" algn="l" rtl="0">
              <a:spcBef>
                <a:spcPts val="0"/>
              </a:spcBef>
              <a:spcAft>
                <a:spcPts val="0"/>
              </a:spcAft>
              <a:buNone/>
            </a:pPr>
            <a:endParaRPr>
              <a:solidFill>
                <a:srgbClr val="783F04"/>
              </a:solidFill>
              <a:latin typeface="Open Sans"/>
              <a:ea typeface="Open Sans"/>
              <a:cs typeface="Open Sans"/>
              <a:sym typeface="Open Sans"/>
            </a:endParaRPr>
          </a:p>
          <a:p>
            <a:pPr marL="0" lvl="0" indent="0" algn="l" rtl="0">
              <a:spcBef>
                <a:spcPts val="0"/>
              </a:spcBef>
              <a:spcAft>
                <a:spcPts val="0"/>
              </a:spcAft>
              <a:buNone/>
            </a:pPr>
            <a:endParaRPr>
              <a:latin typeface="Arial Black"/>
              <a:ea typeface="Arial Black"/>
              <a:cs typeface="Arial Black"/>
              <a:sym typeface="Arial Black"/>
            </a:endParaRPr>
          </a:p>
          <a:p>
            <a:pPr marL="3600000" lvl="0" indent="0" algn="l" rtl="0">
              <a:spcBef>
                <a:spcPts val="0"/>
              </a:spcBef>
              <a:spcAft>
                <a:spcPts val="0"/>
              </a:spcAft>
              <a:buNone/>
            </a:pPr>
            <a:endParaRPr>
              <a:latin typeface="Arial Black"/>
              <a:ea typeface="Arial Black"/>
              <a:cs typeface="Arial Black"/>
              <a:sym typeface="Arial Black"/>
            </a:endParaRPr>
          </a:p>
          <a:p>
            <a:pPr marL="3600000" lvl="0" indent="0" algn="l" rtl="0">
              <a:spcBef>
                <a:spcPts val="0"/>
              </a:spcBef>
              <a:spcAft>
                <a:spcPts val="0"/>
              </a:spcAft>
              <a:buNone/>
            </a:pPr>
            <a:endParaRPr>
              <a:latin typeface="Arial Black"/>
              <a:ea typeface="Arial Black"/>
              <a:cs typeface="Arial Black"/>
              <a:sym typeface="Arial Black"/>
            </a:endParaRPr>
          </a:p>
          <a:p>
            <a:pPr marL="3600000" lvl="0" indent="0" algn="l" rtl="0">
              <a:spcBef>
                <a:spcPts val="0"/>
              </a:spcBef>
              <a:spcAft>
                <a:spcPts val="0"/>
              </a:spcAft>
              <a:buNone/>
            </a:pPr>
            <a:endParaRPr>
              <a:latin typeface="Arial Black"/>
              <a:ea typeface="Arial Black"/>
              <a:cs typeface="Arial Black"/>
              <a:sym typeface="Arial Black"/>
            </a:endParaRPr>
          </a:p>
          <a:p>
            <a:pPr marL="3600000" lvl="0" indent="0" algn="l" rtl="0">
              <a:spcBef>
                <a:spcPts val="0"/>
              </a:spcBef>
              <a:spcAft>
                <a:spcPts val="0"/>
              </a:spcAft>
              <a:buNone/>
            </a:pPr>
            <a:endParaRPr>
              <a:latin typeface="Arial Black"/>
              <a:ea typeface="Arial Black"/>
              <a:cs typeface="Arial Black"/>
              <a:sym typeface="Arial Black"/>
            </a:endParaRPr>
          </a:p>
          <a:p>
            <a:pPr marL="3600000" lvl="0" indent="0" algn="l" rtl="0">
              <a:spcBef>
                <a:spcPts val="0"/>
              </a:spcBef>
              <a:spcAft>
                <a:spcPts val="0"/>
              </a:spcAft>
              <a:buNone/>
            </a:pPr>
            <a:endParaRPr>
              <a:latin typeface="Arial Black"/>
              <a:ea typeface="Arial Black"/>
              <a:cs typeface="Arial Black"/>
              <a:sym typeface="Arial Black"/>
            </a:endParaRPr>
          </a:p>
          <a:p>
            <a:pPr marL="3959999" lvl="0" indent="0" algn="l" rtl="0">
              <a:spcBef>
                <a:spcPts val="0"/>
              </a:spcBef>
              <a:spcAft>
                <a:spcPts val="0"/>
              </a:spcAft>
              <a:buNone/>
            </a:pPr>
            <a:r>
              <a:rPr lang="fr">
                <a:latin typeface="Arial Black"/>
                <a:ea typeface="Arial Black"/>
                <a:cs typeface="Arial Black"/>
                <a:sym typeface="Arial Black"/>
              </a:rPr>
              <a:t>La pratique de l’organisation communautaire </a:t>
            </a:r>
            <a:r>
              <a:rPr lang="fr">
                <a:solidFill>
                  <a:schemeClr val="accent2"/>
                </a:solidFill>
                <a:latin typeface="Arial Black"/>
                <a:ea typeface="Arial Black"/>
                <a:cs typeface="Arial Black"/>
                <a:sym typeface="Arial Black"/>
              </a:rPr>
              <a:t>à l’ère numérique</a:t>
            </a:r>
            <a:endParaRPr b="1">
              <a:latin typeface="Open Sans"/>
              <a:ea typeface="Open Sans"/>
              <a:cs typeface="Open Sans"/>
              <a:sym typeface="Open Sans"/>
            </a:endParaRPr>
          </a:p>
          <a:p>
            <a:pPr marL="0" lvl="0" indent="0" algn="l" rtl="0">
              <a:spcBef>
                <a:spcPts val="0"/>
              </a:spcBef>
              <a:spcAft>
                <a:spcPts val="0"/>
              </a:spcAft>
              <a:buNone/>
            </a:pPr>
            <a:endParaRPr b="1">
              <a:solidFill>
                <a:srgbClr val="980000"/>
              </a:solidFill>
              <a:latin typeface="Open Sans"/>
              <a:ea typeface="Open Sans"/>
              <a:cs typeface="Open Sans"/>
              <a:sym typeface="Open Sans"/>
            </a:endParaRPr>
          </a:p>
          <a:p>
            <a:pPr marL="3959999" lvl="0" indent="0" algn="l" rtl="0">
              <a:spcBef>
                <a:spcPts val="0"/>
              </a:spcBef>
              <a:spcAft>
                <a:spcPts val="0"/>
              </a:spcAft>
              <a:buClr>
                <a:schemeClr val="dk1"/>
              </a:buClr>
              <a:buSzPts val="1100"/>
              <a:buFont typeface="Arial"/>
              <a:buNone/>
            </a:pPr>
            <a:r>
              <a:rPr lang="fr">
                <a:solidFill>
                  <a:schemeClr val="dk1"/>
                </a:solidFill>
                <a:latin typeface="Open Sans"/>
                <a:ea typeface="Open Sans"/>
                <a:cs typeface="Open Sans"/>
                <a:sym typeface="Open Sans"/>
              </a:rPr>
              <a:t>Le rapport au territoire ?</a:t>
            </a:r>
            <a:endParaRPr>
              <a:solidFill>
                <a:schemeClr val="dk1"/>
              </a:solidFill>
              <a:latin typeface="Open Sans"/>
              <a:ea typeface="Open Sans"/>
              <a:cs typeface="Open Sans"/>
              <a:sym typeface="Open Sans"/>
            </a:endParaRPr>
          </a:p>
          <a:p>
            <a:pPr marL="3959999" lvl="0" indent="0" algn="l" rtl="0">
              <a:spcBef>
                <a:spcPts val="0"/>
              </a:spcBef>
              <a:spcAft>
                <a:spcPts val="0"/>
              </a:spcAft>
              <a:buClr>
                <a:schemeClr val="dk1"/>
              </a:buClr>
              <a:buSzPts val="1100"/>
              <a:buFont typeface="Arial"/>
              <a:buNone/>
            </a:pPr>
            <a:r>
              <a:rPr lang="fr">
                <a:solidFill>
                  <a:schemeClr val="dk1"/>
                </a:solidFill>
                <a:latin typeface="Open Sans"/>
                <a:ea typeface="Open Sans"/>
                <a:cs typeface="Open Sans"/>
                <a:sym typeface="Open Sans"/>
              </a:rPr>
              <a:t>La fonction de liaison ?</a:t>
            </a:r>
            <a:endParaRPr>
              <a:solidFill>
                <a:schemeClr val="dk1"/>
              </a:solidFill>
              <a:latin typeface="Open Sans"/>
              <a:ea typeface="Open Sans"/>
              <a:cs typeface="Open Sans"/>
              <a:sym typeface="Open Sans"/>
            </a:endParaRPr>
          </a:p>
          <a:p>
            <a:pPr marL="4320000" lvl="0" indent="0" algn="l" rtl="0">
              <a:spcBef>
                <a:spcPts val="0"/>
              </a:spcBef>
              <a:spcAft>
                <a:spcPts val="0"/>
              </a:spcAft>
              <a:buClr>
                <a:schemeClr val="dk1"/>
              </a:buClr>
              <a:buSzPts val="1100"/>
              <a:buFont typeface="Arial"/>
              <a:buNone/>
            </a:pPr>
            <a:r>
              <a:rPr lang="fr">
                <a:solidFill>
                  <a:schemeClr val="dk1"/>
                </a:solidFill>
                <a:latin typeface="Open Sans"/>
                <a:ea typeface="Open Sans"/>
                <a:cs typeface="Open Sans"/>
                <a:sym typeface="Open Sans"/>
              </a:rPr>
              <a:t>-p/r aux équipes distribuées ?</a:t>
            </a:r>
            <a:endParaRPr>
              <a:solidFill>
                <a:schemeClr val="dk1"/>
              </a:solidFill>
              <a:latin typeface="Open Sans"/>
              <a:ea typeface="Open Sans"/>
              <a:cs typeface="Open Sans"/>
              <a:sym typeface="Open Sans"/>
            </a:endParaRPr>
          </a:p>
          <a:p>
            <a:pPr marL="4320000" lvl="0" indent="0" algn="l" rtl="0">
              <a:spcBef>
                <a:spcPts val="0"/>
              </a:spcBef>
              <a:spcAft>
                <a:spcPts val="0"/>
              </a:spcAft>
              <a:buClr>
                <a:schemeClr val="dk1"/>
              </a:buClr>
              <a:buSzPts val="1100"/>
              <a:buFont typeface="Arial"/>
              <a:buNone/>
            </a:pPr>
            <a:r>
              <a:rPr lang="fr">
                <a:solidFill>
                  <a:schemeClr val="dk1"/>
                </a:solidFill>
                <a:latin typeface="Open Sans"/>
                <a:ea typeface="Open Sans"/>
                <a:cs typeface="Open Sans"/>
                <a:sym typeface="Open Sans"/>
              </a:rPr>
              <a:t>-p/r à l’engagement des OC ?</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47" name="Google Shape;147;p18"/>
          <p:cNvSpPr/>
          <p:nvPr/>
        </p:nvSpPr>
        <p:spPr>
          <a:xfrm>
            <a:off x="3192924" y="485801"/>
            <a:ext cx="604876" cy="4277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3"/>
                </a:solidFill>
                <a:latin typeface="Arial"/>
              </a:rPr>
              <a:t>TN</a:t>
            </a:r>
          </a:p>
        </p:txBody>
      </p:sp>
      <p:sp>
        <p:nvSpPr>
          <p:cNvPr id="148" name="Google Shape;148;p18"/>
          <p:cNvSpPr txBox="1"/>
          <p:nvPr/>
        </p:nvSpPr>
        <p:spPr>
          <a:xfrm>
            <a:off x="1429526" y="931225"/>
            <a:ext cx="2823900" cy="26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chemeClr val="accent3"/>
                </a:solidFill>
                <a:latin typeface="Open Sans"/>
                <a:ea typeface="Open Sans"/>
                <a:cs typeface="Open Sans"/>
                <a:sym typeface="Open Sans"/>
              </a:rPr>
              <a:t>Technologies numériques</a:t>
            </a:r>
            <a:endParaRPr b="1">
              <a:solidFill>
                <a:schemeClr val="accent3"/>
              </a:solidFill>
              <a:latin typeface="Open Sans"/>
              <a:ea typeface="Open Sans"/>
              <a:cs typeface="Open Sans"/>
              <a:sym typeface="Open Sans"/>
            </a:endParaRPr>
          </a:p>
        </p:txBody>
      </p:sp>
      <p:sp>
        <p:nvSpPr>
          <p:cNvPr id="149" name="Google Shape;149;p18"/>
          <p:cNvSpPr/>
          <p:nvPr/>
        </p:nvSpPr>
        <p:spPr>
          <a:xfrm>
            <a:off x="827975" y="1444250"/>
            <a:ext cx="3510000" cy="3158100"/>
          </a:xfrm>
          <a:prstGeom prst="donut">
            <a:avLst>
              <a:gd name="adj" fmla="val 40494"/>
            </a:avLst>
          </a:prstGeom>
          <a:solidFill>
            <a:srgbClr val="73BDC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2098100" y="2571750"/>
            <a:ext cx="946500" cy="8586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3000125" y="2824700"/>
            <a:ext cx="766800" cy="427800"/>
          </a:xfrm>
          <a:prstGeom prst="ellipse">
            <a:avLst/>
          </a:prstGeom>
          <a:solidFill>
            <a:srgbClr val="980000">
              <a:alpha val="486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sz="1800" b="1">
                <a:solidFill>
                  <a:srgbClr val="CC4125"/>
                </a:solidFill>
                <a:latin typeface="Open Sans"/>
                <a:ea typeface="Open Sans"/>
                <a:cs typeface="Open Sans"/>
                <a:sym typeface="Open Sans"/>
              </a:rPr>
              <a:t> TS</a:t>
            </a:r>
            <a:endParaRPr>
              <a:solidFill>
                <a:srgbClr val="CC4125"/>
              </a:solidFill>
            </a:endParaRPr>
          </a:p>
        </p:txBody>
      </p:sp>
      <p:sp>
        <p:nvSpPr>
          <p:cNvPr id="152" name="Google Shape;152;p18"/>
          <p:cNvSpPr/>
          <p:nvPr/>
        </p:nvSpPr>
        <p:spPr>
          <a:xfrm>
            <a:off x="2994425" y="2981450"/>
            <a:ext cx="202800" cy="114300"/>
          </a:xfrm>
          <a:prstGeom prst="ellipse">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400">
                <a:latin typeface="Economica"/>
                <a:ea typeface="Economica"/>
                <a:cs typeface="Economica"/>
                <a:sym typeface="Economica"/>
              </a:rPr>
              <a:t>OC</a:t>
            </a:r>
            <a:endParaRPr sz="400">
              <a:latin typeface="Economica"/>
              <a:ea typeface="Economica"/>
              <a:cs typeface="Economica"/>
              <a:sym typeface="Economica"/>
            </a:endParaRPr>
          </a:p>
        </p:txBody>
      </p:sp>
      <p:sp>
        <p:nvSpPr>
          <p:cNvPr id="153" name="Google Shape;153;p18"/>
          <p:cNvSpPr txBox="1"/>
          <p:nvPr/>
        </p:nvSpPr>
        <p:spPr>
          <a:xfrm>
            <a:off x="1046725" y="2143950"/>
            <a:ext cx="3054600" cy="4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rgbClr val="4877A0"/>
                </a:solidFill>
                <a:latin typeface="Open Sans"/>
                <a:ea typeface="Open Sans"/>
                <a:cs typeface="Open Sans"/>
                <a:sym typeface="Open Sans"/>
              </a:rPr>
              <a:t>Sciences Humaines et Sociales</a:t>
            </a:r>
            <a:endParaRPr b="1">
              <a:solidFill>
                <a:srgbClr val="4877A0"/>
              </a:solidFill>
              <a:latin typeface="Open Sans"/>
              <a:ea typeface="Open Sans"/>
              <a:cs typeface="Open Sans"/>
              <a:sym typeface="Open Sans"/>
            </a:endParaRPr>
          </a:p>
        </p:txBody>
      </p:sp>
      <p:sp>
        <p:nvSpPr>
          <p:cNvPr id="154" name="Google Shape;154;p18"/>
          <p:cNvSpPr txBox="1"/>
          <p:nvPr/>
        </p:nvSpPr>
        <p:spPr>
          <a:xfrm>
            <a:off x="2283325" y="2780450"/>
            <a:ext cx="6048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rgbClr val="434343"/>
                </a:solidFill>
                <a:latin typeface="Open Sans"/>
                <a:ea typeface="Open Sans"/>
                <a:cs typeface="Open Sans"/>
                <a:sym typeface="Open Sans"/>
              </a:rPr>
              <a:t>TN</a:t>
            </a:r>
            <a:endParaRPr sz="1800" b="1">
              <a:solidFill>
                <a:srgbClr val="434343"/>
              </a:solidFill>
              <a:latin typeface="Open Sans"/>
              <a:ea typeface="Open Sans"/>
              <a:cs typeface="Open Sans"/>
              <a:sym typeface="Open Sans"/>
            </a:endParaRPr>
          </a:p>
        </p:txBody>
      </p:sp>
      <p:sp>
        <p:nvSpPr>
          <p:cNvPr id="155" name="Google Shape;155;p18"/>
          <p:cNvSpPr txBox="1"/>
          <p:nvPr/>
        </p:nvSpPr>
        <p:spPr>
          <a:xfrm>
            <a:off x="1355275" y="3592475"/>
            <a:ext cx="2132700" cy="5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rgbClr val="B45F06"/>
                </a:solidFill>
                <a:latin typeface="Open Sans"/>
                <a:ea typeface="Open Sans"/>
                <a:cs typeface="Open Sans"/>
                <a:sym typeface="Open Sans"/>
              </a:rPr>
              <a:t>O</a:t>
            </a:r>
            <a:r>
              <a:rPr lang="fr" b="1">
                <a:solidFill>
                  <a:srgbClr val="B45F06"/>
                </a:solidFill>
                <a:latin typeface="Open Sans"/>
                <a:ea typeface="Open Sans"/>
                <a:cs typeface="Open Sans"/>
                <a:sym typeface="Open Sans"/>
              </a:rPr>
              <a:t>rganisation </a:t>
            </a:r>
            <a:r>
              <a:rPr lang="fr" sz="1800" b="1">
                <a:solidFill>
                  <a:srgbClr val="B45F06"/>
                </a:solidFill>
                <a:latin typeface="Open Sans"/>
                <a:ea typeface="Open Sans"/>
                <a:cs typeface="Open Sans"/>
                <a:sym typeface="Open Sans"/>
              </a:rPr>
              <a:t>C</a:t>
            </a:r>
            <a:r>
              <a:rPr lang="fr" b="1">
                <a:solidFill>
                  <a:srgbClr val="B45F06"/>
                </a:solidFill>
                <a:latin typeface="Open Sans"/>
                <a:ea typeface="Open Sans"/>
                <a:cs typeface="Open Sans"/>
                <a:sym typeface="Open Sans"/>
              </a:rPr>
              <a:t>ommunautaire</a:t>
            </a:r>
            <a:endParaRPr b="1">
              <a:solidFill>
                <a:srgbClr val="B45F06"/>
              </a:solidFill>
              <a:latin typeface="Open Sans"/>
              <a:ea typeface="Open Sans"/>
              <a:cs typeface="Open Sans"/>
              <a:sym typeface="Open Sans"/>
            </a:endParaRPr>
          </a:p>
        </p:txBody>
      </p:sp>
      <p:cxnSp>
        <p:nvCxnSpPr>
          <p:cNvPr id="156" name="Google Shape;156;p18"/>
          <p:cNvCxnSpPr/>
          <p:nvPr/>
        </p:nvCxnSpPr>
        <p:spPr>
          <a:xfrm rot="10800000">
            <a:off x="3022550" y="3038625"/>
            <a:ext cx="0" cy="975900"/>
          </a:xfrm>
          <a:prstGeom prst="straightConnector1">
            <a:avLst/>
          </a:prstGeom>
          <a:noFill/>
          <a:ln w="38100" cap="flat" cmpd="sng">
            <a:solidFill>
              <a:srgbClr val="E69138"/>
            </a:solidFill>
            <a:prstDash val="dot"/>
            <a:round/>
            <a:headEnd type="none" w="med" len="med"/>
            <a:tailEnd type="none" w="med" len="med"/>
          </a:ln>
        </p:spPr>
      </p:cxnSp>
      <p:sp>
        <p:nvSpPr>
          <p:cNvPr id="157" name="Google Shape;157;p18"/>
          <p:cNvSpPr txBox="1"/>
          <p:nvPr/>
        </p:nvSpPr>
        <p:spPr>
          <a:xfrm>
            <a:off x="2964325" y="3097888"/>
            <a:ext cx="14679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rgbClr val="980000"/>
                </a:solidFill>
                <a:latin typeface="Open Sans"/>
                <a:ea typeface="Open Sans"/>
                <a:cs typeface="Open Sans"/>
                <a:sym typeface="Open Sans"/>
              </a:rPr>
              <a:t>Travail social</a:t>
            </a:r>
            <a:endParaRPr b="1">
              <a:solidFill>
                <a:srgbClr val="980000"/>
              </a:solidFill>
              <a:latin typeface="Open Sans"/>
              <a:ea typeface="Open Sans"/>
              <a:cs typeface="Open Sans"/>
              <a:sym typeface="Open Sans"/>
            </a:endParaRPr>
          </a:p>
        </p:txBody>
      </p:sp>
      <p:pic>
        <p:nvPicPr>
          <p:cNvPr id="158" name="Google Shape;158;p18"/>
          <p:cNvPicPr preferRelativeResize="0"/>
          <p:nvPr/>
        </p:nvPicPr>
        <p:blipFill>
          <a:blip r:embed="rId4">
            <a:alphaModFix/>
          </a:blip>
          <a:stretch>
            <a:fillRect/>
          </a:stretch>
        </p:blipFill>
        <p:spPr>
          <a:xfrm>
            <a:off x="3866761" y="385501"/>
            <a:ext cx="4675487" cy="1537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9"/>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64" name="Google Shape;164;p19"/>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65" name="Google Shape;165;p19"/>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166" name="Google Shape;166;p19"/>
          <p:cNvSpPr txBox="1"/>
          <p:nvPr/>
        </p:nvSpPr>
        <p:spPr>
          <a:xfrm>
            <a:off x="696450" y="385500"/>
            <a:ext cx="7751100" cy="437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800" b="1">
                <a:solidFill>
                  <a:srgbClr val="783F04"/>
                </a:solidFill>
                <a:latin typeface="Open Sans"/>
                <a:ea typeface="Open Sans"/>
                <a:cs typeface="Open Sans"/>
                <a:sym typeface="Open Sans"/>
              </a:rPr>
              <a:t>5 niveaux d’enjeux de l’OC à l’ère numérique ?</a:t>
            </a:r>
            <a:endParaRPr sz="1800" b="1">
              <a:solidFill>
                <a:srgbClr val="783F04"/>
              </a:solidFill>
              <a:latin typeface="Open Sans"/>
              <a:ea typeface="Open Sans"/>
              <a:cs typeface="Open Sans"/>
              <a:sym typeface="Open Sans"/>
            </a:endParaRPr>
          </a:p>
          <a:p>
            <a:pPr marL="0" lvl="0" indent="0" algn="l" rtl="0">
              <a:spcBef>
                <a:spcPts val="0"/>
              </a:spcBef>
              <a:spcAft>
                <a:spcPts val="0"/>
              </a:spcAft>
              <a:buNone/>
            </a:pP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endParaRPr b="1" u="sng">
              <a:solidFill>
                <a:schemeClr val="dk1"/>
              </a:solidFill>
              <a:latin typeface="Open Sans"/>
              <a:ea typeface="Open Sans"/>
              <a:cs typeface="Open Sans"/>
              <a:sym typeface="Open Sans"/>
            </a:endParaRPr>
          </a:p>
          <a:p>
            <a:pPr marL="0" lvl="0" indent="0" algn="l" rtl="0">
              <a:spcBef>
                <a:spcPts val="0"/>
              </a:spcBef>
              <a:spcAft>
                <a:spcPts val="0"/>
              </a:spcAft>
              <a:buNone/>
            </a:pPr>
            <a:r>
              <a:rPr lang="fr" b="1" u="sng">
                <a:solidFill>
                  <a:schemeClr val="dk1"/>
                </a:solidFill>
                <a:latin typeface="Open Sans"/>
                <a:ea typeface="Open Sans"/>
                <a:cs typeface="Open Sans"/>
                <a:sym typeface="Open Sans"/>
              </a:rPr>
              <a:t>I. Au niveau des Problèmes Sociaux que vivent les Populations et les Communautés</a:t>
            </a:r>
            <a:endParaRPr b="1" u="sng">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Économiques: </a:t>
            </a:r>
            <a:r>
              <a:rPr lang="fr" sz="1200">
                <a:solidFill>
                  <a:schemeClr val="dk1"/>
                </a:solidFill>
                <a:latin typeface="Times New Roman"/>
                <a:ea typeface="Times New Roman"/>
                <a:cs typeface="Times New Roman"/>
                <a:sym typeface="Times New Roman"/>
              </a:rPr>
              <a:t> </a:t>
            </a:r>
            <a:r>
              <a:rPr lang="fr" sz="1200">
                <a:solidFill>
                  <a:schemeClr val="dk1"/>
                </a:solidFill>
                <a:latin typeface="Open Sans"/>
                <a:ea typeface="Open Sans"/>
                <a:cs typeface="Open Sans"/>
                <a:sym typeface="Open Sans"/>
              </a:rPr>
              <a:t>e-inclusion; accès et accessibilité aux TN en OC ;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Sociaux: </a:t>
            </a:r>
            <a:r>
              <a:rPr lang="fr" sz="1200">
                <a:solidFill>
                  <a:schemeClr val="dk1"/>
                </a:solidFill>
                <a:latin typeface="Open Sans"/>
                <a:ea typeface="Open Sans"/>
                <a:cs typeface="Open Sans"/>
                <a:sym typeface="Open Sans"/>
              </a:rPr>
              <a:t>dépendance aux écrans; violence en ligne; incitation à des comportements à risque; …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Éthiques: </a:t>
            </a:r>
            <a:r>
              <a:rPr lang="fr" sz="1200">
                <a:solidFill>
                  <a:schemeClr val="dk1"/>
                </a:solidFill>
                <a:latin typeface="Open Sans"/>
                <a:ea typeface="Open Sans"/>
                <a:cs typeface="Open Sans"/>
                <a:sym typeface="Open Sans"/>
              </a:rPr>
              <a:t>mêmes enjeux éthiques mais en contexte numérique (ie effets de la pervasivité) !</a:t>
            </a:r>
            <a:endParaRPr sz="1200" b="1">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Politiques: </a:t>
            </a:r>
            <a:r>
              <a:rPr lang="fr" sz="1200">
                <a:solidFill>
                  <a:schemeClr val="dk1"/>
                </a:solidFill>
                <a:latin typeface="Open Sans"/>
                <a:ea typeface="Open Sans"/>
                <a:cs typeface="Open Sans"/>
                <a:sym typeface="Open Sans"/>
              </a:rPr>
              <a:t>accès aux droits sociaux à l’ère numérique; identité numérique; élaboration et performativité des politiques sociales et publiques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Environnementaux: </a:t>
            </a:r>
            <a:r>
              <a:rPr lang="fr" sz="1200">
                <a:solidFill>
                  <a:schemeClr val="dk1"/>
                </a:solidFill>
                <a:latin typeface="Open Sans"/>
                <a:ea typeface="Open Sans"/>
                <a:cs typeface="Open Sans"/>
                <a:sym typeface="Open Sans"/>
              </a:rPr>
              <a:t>impacts écologiques de l’accès et des usages des TN; justice écosociale</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Technologiques: </a:t>
            </a:r>
            <a:r>
              <a:rPr lang="fr" sz="1200">
                <a:solidFill>
                  <a:schemeClr val="dk1"/>
                </a:solidFill>
                <a:latin typeface="Open Sans"/>
                <a:ea typeface="Open Sans"/>
                <a:cs typeface="Open Sans"/>
                <a:sym typeface="Open Sans"/>
              </a:rPr>
              <a:t>la place des citoyen.ne.s dans la conception des dispositifs socio-techniques</a:t>
            </a: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endParaRPr b="1" u="sng">
              <a:solidFill>
                <a:schemeClr val="dk1"/>
              </a:solidFill>
              <a:latin typeface="Open Sans"/>
              <a:ea typeface="Open Sans"/>
              <a:cs typeface="Open Sans"/>
              <a:sym typeface="Open Sans"/>
            </a:endParaRPr>
          </a:p>
          <a:p>
            <a:pPr marL="0" lvl="0" indent="0" algn="l" rtl="0">
              <a:spcBef>
                <a:spcPts val="0"/>
              </a:spcBef>
              <a:spcAft>
                <a:spcPts val="0"/>
              </a:spcAft>
              <a:buNone/>
            </a:pPr>
            <a:r>
              <a:rPr lang="fr" b="1" u="sng">
                <a:solidFill>
                  <a:schemeClr val="dk1"/>
                </a:solidFill>
                <a:latin typeface="Open Sans"/>
                <a:ea typeface="Open Sans"/>
                <a:cs typeface="Open Sans"/>
                <a:sym typeface="Open Sans"/>
              </a:rPr>
              <a:t>2. Au niveau des Pratiques : </a:t>
            </a:r>
            <a:endParaRPr b="1" u="sng">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Économiques: </a:t>
            </a:r>
            <a:r>
              <a:rPr lang="fr" sz="1200">
                <a:solidFill>
                  <a:schemeClr val="dk1"/>
                </a:solidFill>
                <a:latin typeface="Open Sans"/>
                <a:ea typeface="Open Sans"/>
                <a:cs typeface="Open Sans"/>
                <a:sym typeface="Open Sans"/>
              </a:rPr>
              <a:t>accès et accessibilité aux TN en OC ;  financement, entretien, gestion du parc technologique;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fr" sz="1200" b="1">
                <a:latin typeface="Open Sans"/>
                <a:ea typeface="Open Sans"/>
                <a:cs typeface="Open Sans"/>
                <a:sym typeface="Open Sans"/>
              </a:rPr>
              <a:t>Éthiques: </a:t>
            </a:r>
            <a:r>
              <a:rPr lang="fr" sz="1200">
                <a:latin typeface="Open Sans"/>
                <a:ea typeface="Open Sans"/>
                <a:cs typeface="Open Sans"/>
                <a:sym typeface="Open Sans"/>
              </a:rPr>
              <a:t>mêmes enjeux éthiques mais en contexte numérique (ie effets de la pervasivité) !</a:t>
            </a:r>
            <a:endParaRPr sz="1200">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Politiques: </a:t>
            </a:r>
            <a:r>
              <a:rPr lang="fr" sz="1200">
                <a:solidFill>
                  <a:schemeClr val="dk1"/>
                </a:solidFill>
                <a:latin typeface="Open Sans"/>
                <a:ea typeface="Open Sans"/>
                <a:cs typeface="Open Sans"/>
                <a:sym typeface="Open Sans"/>
              </a:rPr>
              <a:t>p/r aux politiques managériales (NGP, …) ; enjeux syndicaux, du moins des conditions de travail à l’ère numérique;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Environnementaux: </a:t>
            </a:r>
            <a:r>
              <a:rPr lang="fr" sz="1200">
                <a:solidFill>
                  <a:schemeClr val="dk1"/>
                </a:solidFill>
                <a:latin typeface="Open Sans"/>
                <a:ea typeface="Open Sans"/>
                <a:cs typeface="Open Sans"/>
                <a:sym typeface="Open Sans"/>
              </a:rPr>
              <a:t>impacts écologiques de l’accès et des usages des TN;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Technologiques: </a:t>
            </a:r>
            <a:r>
              <a:rPr lang="fr" sz="1200">
                <a:solidFill>
                  <a:schemeClr val="dk1"/>
                </a:solidFill>
                <a:latin typeface="Open Sans"/>
                <a:ea typeface="Open Sans"/>
                <a:cs typeface="Open Sans"/>
                <a:sym typeface="Open Sans"/>
              </a:rPr>
              <a:t>la place des OC dans la conception des dispositifs socio-techniques</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0"/>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72" name="Google Shape;172;p20"/>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73" name="Google Shape;173;p20"/>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174" name="Google Shape;174;p20"/>
          <p:cNvSpPr txBox="1"/>
          <p:nvPr/>
        </p:nvSpPr>
        <p:spPr>
          <a:xfrm>
            <a:off x="226100" y="196650"/>
            <a:ext cx="8534700" cy="4947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rgbClr val="783F04"/>
                </a:solidFill>
                <a:latin typeface="Open Sans"/>
                <a:ea typeface="Open Sans"/>
                <a:cs typeface="Open Sans"/>
                <a:sym typeface="Open Sans"/>
              </a:rPr>
              <a:t>5 niveaux d’enjeux de l’OC à l’ère numérique ?</a:t>
            </a: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endParaRPr b="1" u="sng">
              <a:solidFill>
                <a:schemeClr val="dk1"/>
              </a:solidFill>
              <a:latin typeface="Open Sans"/>
              <a:ea typeface="Open Sans"/>
              <a:cs typeface="Open Sans"/>
              <a:sym typeface="Open Sans"/>
            </a:endParaRPr>
          </a:p>
          <a:p>
            <a:pPr marL="0" lvl="0" indent="0" algn="l" rtl="0">
              <a:spcBef>
                <a:spcPts val="0"/>
              </a:spcBef>
              <a:spcAft>
                <a:spcPts val="0"/>
              </a:spcAft>
              <a:buNone/>
            </a:pPr>
            <a:r>
              <a:rPr lang="fr" b="1" u="sng">
                <a:solidFill>
                  <a:schemeClr val="dk1"/>
                </a:solidFill>
                <a:latin typeface="Open Sans"/>
                <a:ea typeface="Open Sans"/>
                <a:cs typeface="Open Sans"/>
                <a:sym typeface="Open Sans"/>
              </a:rPr>
              <a:t>3. Au niveau Gouvernemental (Politiques Sociales et Services Sociaux)</a:t>
            </a:r>
            <a:endParaRPr b="1" u="sng">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Législation</a:t>
            </a:r>
            <a:r>
              <a:rPr lang="fr" sz="1200">
                <a:solidFill>
                  <a:schemeClr val="dk1"/>
                </a:solidFill>
                <a:latin typeface="Open Sans"/>
                <a:ea typeface="Open Sans"/>
                <a:cs typeface="Open Sans"/>
                <a:sym typeface="Open Sans"/>
              </a:rPr>
              <a:t>: élaboration, animation et adoption</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Politiques et programmes: </a:t>
            </a:r>
            <a:r>
              <a:rPr lang="fr" sz="1200">
                <a:solidFill>
                  <a:schemeClr val="dk1"/>
                </a:solidFill>
                <a:latin typeface="Open Sans"/>
                <a:ea typeface="Open Sans"/>
                <a:cs typeface="Open Sans"/>
                <a:sym typeface="Open Sans"/>
              </a:rPr>
              <a:t>élaboration, animation, adoption , financement et suivi de la performativité des politiques sociales et publiques ;  dématérialisation des services publics;</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Gestion des services sociaux</a:t>
            </a:r>
            <a:r>
              <a:rPr lang="fr" sz="1200">
                <a:solidFill>
                  <a:schemeClr val="dk1"/>
                </a:solidFill>
                <a:latin typeface="Open Sans"/>
                <a:ea typeface="Open Sans"/>
                <a:cs typeface="Open Sans"/>
                <a:sym typeface="Open Sans"/>
              </a:rPr>
              <a:t>: gestion budgétaire et administrative; gestion des ressources humaines et matérielles;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Communication: </a:t>
            </a:r>
            <a:r>
              <a:rPr lang="fr" sz="1200">
                <a:solidFill>
                  <a:schemeClr val="dk1"/>
                </a:solidFill>
                <a:latin typeface="Open Sans"/>
                <a:ea typeface="Open Sans"/>
                <a:cs typeface="Open Sans"/>
                <a:sym typeface="Open Sans"/>
              </a:rPr>
              <a:t>: diffusion de l’information; interaction avec les citoyen.ne.s et communautés; éducation citoyenne ; … </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fr" b="1" u="sng">
                <a:solidFill>
                  <a:schemeClr val="dk1"/>
                </a:solidFill>
                <a:latin typeface="Open Sans"/>
                <a:ea typeface="Open Sans"/>
                <a:cs typeface="Open Sans"/>
                <a:sym typeface="Open Sans"/>
              </a:rPr>
              <a:t>4. Au niveau de la Profession : </a:t>
            </a:r>
            <a:endParaRPr b="1" u="sng">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Normes de “télépratique”: </a:t>
            </a:r>
            <a:r>
              <a:rPr lang="fr" sz="1200">
                <a:solidFill>
                  <a:schemeClr val="dk1"/>
                </a:solidFill>
                <a:latin typeface="Open Sans"/>
                <a:ea typeface="Open Sans"/>
                <a:cs typeface="Open Sans"/>
                <a:sym typeface="Open Sans"/>
              </a:rPr>
              <a:t>Ordres professionnels (Travailleurs Sociaux; Psychoéducateurs;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Identité professionnelle: </a:t>
            </a:r>
            <a:r>
              <a:rPr lang="fr" sz="1200">
                <a:solidFill>
                  <a:schemeClr val="dk1"/>
                </a:solidFill>
                <a:latin typeface="Open Sans"/>
                <a:ea typeface="Open Sans"/>
                <a:cs typeface="Open Sans"/>
                <a:sym typeface="Open Sans"/>
              </a:rPr>
              <a:t>reconnaissance de la fonction des OC dans les institutions du RSSS</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Autonomie professionnelle: </a:t>
            </a:r>
            <a:r>
              <a:rPr lang="fr" sz="1200">
                <a:solidFill>
                  <a:schemeClr val="dk1"/>
                </a:solidFill>
                <a:latin typeface="Open Sans"/>
                <a:ea typeface="Open Sans"/>
                <a:cs typeface="Open Sans"/>
                <a:sym typeface="Open Sans"/>
              </a:rPr>
              <a:t>enjeux de standardisation des pratiques / intelligence artificielle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Formation académique: </a:t>
            </a:r>
            <a:r>
              <a:rPr lang="fr" sz="1200">
                <a:solidFill>
                  <a:schemeClr val="dk1"/>
                </a:solidFill>
                <a:latin typeface="Open Sans"/>
                <a:ea typeface="Open Sans"/>
                <a:cs typeface="Open Sans"/>
                <a:sym typeface="Open Sans"/>
              </a:rPr>
              <a:t>formation des futur.e.s praticien.ne.s et des futur.e.s chercheur.e.s;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Formation continue: </a:t>
            </a:r>
            <a:r>
              <a:rPr lang="fr" sz="1200">
                <a:solidFill>
                  <a:schemeClr val="dk1"/>
                </a:solidFill>
                <a:latin typeface="Open Sans"/>
                <a:ea typeface="Open Sans"/>
                <a:cs typeface="Open Sans"/>
                <a:sym typeface="Open Sans"/>
              </a:rPr>
              <a:t>appropriation p/r aux constantes innovations technologiques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fr" sz="1200" b="1">
                <a:solidFill>
                  <a:schemeClr val="dk1"/>
                </a:solidFill>
                <a:latin typeface="Open Sans"/>
                <a:ea typeface="Open Sans"/>
                <a:cs typeface="Open Sans"/>
                <a:sym typeface="Open Sans"/>
              </a:rPr>
              <a:t>Usages des connaissances scientifiques: </a:t>
            </a:r>
            <a:r>
              <a:rPr lang="fr" sz="1200">
                <a:solidFill>
                  <a:schemeClr val="dk1"/>
                </a:solidFill>
                <a:latin typeface="Open Sans"/>
                <a:ea typeface="Open Sans"/>
                <a:cs typeface="Open Sans"/>
                <a:sym typeface="Open Sans"/>
              </a:rPr>
              <a:t>capacité réflexive ; espaces et temps pour l’analyse des pratiques </a:t>
            </a: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endParaRPr sz="1200" b="1">
              <a:solidFill>
                <a:schemeClr val="dk1"/>
              </a:solidFill>
              <a:latin typeface="Open Sans"/>
              <a:ea typeface="Open Sans"/>
              <a:cs typeface="Open Sans"/>
              <a:sym typeface="Open Sans"/>
            </a:endParaRPr>
          </a:p>
          <a:p>
            <a:pPr marL="0" lvl="0" indent="0" algn="l" rtl="0">
              <a:spcBef>
                <a:spcPts val="0"/>
              </a:spcBef>
              <a:spcAft>
                <a:spcPts val="0"/>
              </a:spcAft>
              <a:buNone/>
            </a:pPr>
            <a:r>
              <a:rPr lang="fr" b="1" u="sng">
                <a:solidFill>
                  <a:schemeClr val="dk1"/>
                </a:solidFill>
                <a:latin typeface="Open Sans"/>
                <a:ea typeface="Open Sans"/>
                <a:cs typeface="Open Sans"/>
                <a:sym typeface="Open Sans"/>
              </a:rPr>
              <a:t>5. Au niveau Scientifique :</a:t>
            </a:r>
            <a:endParaRPr b="1" u="sng">
              <a:solidFill>
                <a:schemeClr val="dk1"/>
              </a:solidFill>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fr" sz="1200" b="1">
                <a:latin typeface="Open Sans"/>
                <a:ea typeface="Open Sans"/>
                <a:cs typeface="Open Sans"/>
                <a:sym typeface="Open Sans"/>
              </a:rPr>
              <a:t>(Co) Production des connaissances : </a:t>
            </a:r>
            <a:r>
              <a:rPr lang="fr" sz="1200">
                <a:latin typeface="Open Sans"/>
                <a:ea typeface="Open Sans"/>
                <a:cs typeface="Open Sans"/>
                <a:sym typeface="Open Sans"/>
              </a:rPr>
              <a:t>documenter les pratiques des OC, en TS à l’ère numérique; </a:t>
            </a:r>
            <a:r>
              <a:rPr lang="fr" sz="1200">
                <a:solidFill>
                  <a:schemeClr val="dk1"/>
                </a:solidFill>
                <a:latin typeface="Open Sans"/>
                <a:ea typeface="Open Sans"/>
                <a:cs typeface="Open Sans"/>
                <a:sym typeface="Open Sans"/>
              </a:rPr>
              <a:t>enjeux épistémologiques: la place de l’expérience et des discours des citoyen.ne.s ; la place des TN dans les interactions et pratiques “sociales”;  …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fr" sz="1200" b="1">
                <a:latin typeface="Open Sans"/>
                <a:ea typeface="Open Sans"/>
                <a:cs typeface="Open Sans"/>
                <a:sym typeface="Open Sans"/>
              </a:rPr>
              <a:t>Financement de la recherche : </a:t>
            </a:r>
            <a:r>
              <a:rPr lang="fr" sz="1200">
                <a:solidFill>
                  <a:schemeClr val="dk1"/>
                </a:solidFill>
                <a:latin typeface="Open Sans"/>
                <a:ea typeface="Open Sans"/>
                <a:cs typeface="Open Sans"/>
                <a:sym typeface="Open Sans"/>
              </a:rPr>
              <a:t>reconnaissance de la science et des universités au Québec ; </a:t>
            </a:r>
            <a:endParaRPr sz="1200" b="1">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fr" sz="1200" b="1">
                <a:latin typeface="Open Sans"/>
                <a:ea typeface="Open Sans"/>
                <a:cs typeface="Open Sans"/>
                <a:sym typeface="Open Sans"/>
              </a:rPr>
              <a:t>Diffusion et valorisation des connaissances : </a:t>
            </a:r>
            <a:r>
              <a:rPr lang="fr" sz="1200">
                <a:solidFill>
                  <a:schemeClr val="dk1"/>
                </a:solidFill>
                <a:latin typeface="Open Sans"/>
                <a:ea typeface="Open Sans"/>
                <a:cs typeface="Open Sans"/>
                <a:sym typeface="Open Sans"/>
              </a:rPr>
              <a:t>Science ouverte (</a:t>
            </a:r>
            <a:r>
              <a:rPr lang="fr" sz="1200" i="1">
                <a:solidFill>
                  <a:schemeClr val="dk1"/>
                </a:solidFill>
                <a:latin typeface="Open Sans"/>
                <a:ea typeface="Open Sans"/>
                <a:cs typeface="Open Sans"/>
                <a:sym typeface="Open Sans"/>
              </a:rPr>
              <a:t>open science</a:t>
            </a:r>
            <a:r>
              <a:rPr lang="fr" sz="1200">
                <a:solidFill>
                  <a:schemeClr val="dk1"/>
                </a:solidFill>
                <a:latin typeface="Open Sans"/>
                <a:ea typeface="Open Sans"/>
                <a:cs typeface="Open Sans"/>
                <a:sym typeface="Open Sans"/>
              </a:rPr>
              <a:t>), ...</a:t>
            </a:r>
            <a:endParaRPr sz="1200" b="1">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80" name="Google Shape;180;p21"/>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81" name="Google Shape;181;p21"/>
          <p:cNvPicPr preferRelativeResize="0"/>
          <p:nvPr/>
        </p:nvPicPr>
        <p:blipFill>
          <a:blip r:embed="rId3">
            <a:alphaModFix/>
          </a:blip>
          <a:stretch>
            <a:fillRect/>
          </a:stretch>
        </p:blipFill>
        <p:spPr>
          <a:xfrm>
            <a:off x="-1404969" y="0"/>
            <a:ext cx="12330267" cy="5305426"/>
          </a:xfrm>
          <a:prstGeom prst="rect">
            <a:avLst/>
          </a:prstGeom>
          <a:noFill/>
          <a:ln>
            <a:noFill/>
          </a:ln>
        </p:spPr>
      </p:pic>
      <p:sp>
        <p:nvSpPr>
          <p:cNvPr id="182" name="Google Shape;182;p21"/>
          <p:cNvSpPr txBox="1"/>
          <p:nvPr/>
        </p:nvSpPr>
        <p:spPr>
          <a:xfrm>
            <a:off x="307325" y="380275"/>
            <a:ext cx="8523900" cy="4763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graphicFrame>
        <p:nvGraphicFramePr>
          <p:cNvPr id="183" name="Google Shape;183;p21"/>
          <p:cNvGraphicFramePr/>
          <p:nvPr/>
        </p:nvGraphicFramePr>
        <p:xfrm>
          <a:off x="307338" y="151700"/>
          <a:ext cx="8523875" cy="5989170"/>
        </p:xfrm>
        <a:graphic>
          <a:graphicData uri="http://schemas.openxmlformats.org/drawingml/2006/table">
            <a:tbl>
              <a:tblPr>
                <a:noFill/>
                <a:tableStyleId>{2644CD26-0703-4741-A8C4-20E8FC7FB749}</a:tableStyleId>
              </a:tblPr>
              <a:tblGrid>
                <a:gridCol w="1119000"/>
                <a:gridCol w="2728650"/>
                <a:gridCol w="1266675"/>
                <a:gridCol w="1104125"/>
                <a:gridCol w="2305425"/>
              </a:tblGrid>
              <a:tr h="437575">
                <a:tc>
                  <a:txBody>
                    <a:bodyPr/>
                    <a:lstStyle/>
                    <a:p>
                      <a:pPr marL="0" lvl="0" indent="0" algn="l" rtl="0">
                        <a:spcBef>
                          <a:spcPts val="0"/>
                        </a:spcBef>
                        <a:spcAft>
                          <a:spcPts val="0"/>
                        </a:spcAft>
                        <a:buNone/>
                      </a:pPr>
                      <a:r>
                        <a:rPr lang="fr" sz="900">
                          <a:latin typeface="Arial Black"/>
                          <a:ea typeface="Arial Black"/>
                          <a:cs typeface="Arial Black"/>
                          <a:sym typeface="Arial Black"/>
                        </a:rPr>
                        <a:t>Problématique</a:t>
                      </a:r>
                      <a:endParaRPr sz="900">
                        <a:latin typeface="Arial Black"/>
                        <a:ea typeface="Arial Black"/>
                        <a:cs typeface="Arial Black"/>
                        <a:sym typeface="Arial Black"/>
                      </a:endParaRPr>
                    </a:p>
                  </a:txBody>
                  <a:tcPr marL="91425" marR="91425" marT="91425" marB="91425">
                    <a:solidFill>
                      <a:schemeClr val="lt2"/>
                    </a:solidFill>
                  </a:tcPr>
                </a:tc>
                <a:tc>
                  <a:txBody>
                    <a:bodyPr/>
                    <a:lstStyle/>
                    <a:p>
                      <a:pPr marL="0" lvl="0" indent="0" algn="l" rtl="0">
                        <a:spcBef>
                          <a:spcPts val="0"/>
                        </a:spcBef>
                        <a:spcAft>
                          <a:spcPts val="0"/>
                        </a:spcAft>
                        <a:buNone/>
                      </a:pPr>
                      <a:r>
                        <a:rPr lang="fr" sz="900">
                          <a:latin typeface="Arial Black"/>
                          <a:ea typeface="Arial Black"/>
                          <a:cs typeface="Arial Black"/>
                          <a:sym typeface="Arial Black"/>
                        </a:rPr>
                        <a:t>Objectifs et Questions</a:t>
                      </a:r>
                      <a:endParaRPr sz="900">
                        <a:latin typeface="Arial Black"/>
                        <a:ea typeface="Arial Black"/>
                        <a:cs typeface="Arial Black"/>
                        <a:sym typeface="Arial Black"/>
                      </a:endParaRPr>
                    </a:p>
                  </a:txBody>
                  <a:tcPr marL="91425" marR="91425" marT="91425" marB="91425">
                    <a:solidFill>
                      <a:schemeClr val="lt2"/>
                    </a:solidFill>
                  </a:tcPr>
                </a:tc>
                <a:tc>
                  <a:txBody>
                    <a:bodyPr/>
                    <a:lstStyle/>
                    <a:p>
                      <a:pPr marL="0" lvl="0" indent="0" algn="l" rtl="0">
                        <a:spcBef>
                          <a:spcPts val="0"/>
                        </a:spcBef>
                        <a:spcAft>
                          <a:spcPts val="0"/>
                        </a:spcAft>
                        <a:buNone/>
                      </a:pPr>
                      <a:r>
                        <a:rPr lang="fr" sz="900">
                          <a:latin typeface="Arial Black"/>
                          <a:ea typeface="Arial Black"/>
                          <a:cs typeface="Arial Black"/>
                          <a:sym typeface="Arial Black"/>
                        </a:rPr>
                        <a:t>Concepts </a:t>
                      </a:r>
                      <a:endParaRPr sz="900">
                        <a:latin typeface="Arial Black"/>
                        <a:ea typeface="Arial Black"/>
                        <a:cs typeface="Arial Black"/>
                        <a:sym typeface="Arial Black"/>
                      </a:endParaRPr>
                    </a:p>
                    <a:p>
                      <a:pPr marL="0" lvl="0" indent="0" algn="l" rtl="0">
                        <a:spcBef>
                          <a:spcPts val="0"/>
                        </a:spcBef>
                        <a:spcAft>
                          <a:spcPts val="0"/>
                        </a:spcAft>
                        <a:buNone/>
                      </a:pPr>
                      <a:r>
                        <a:rPr lang="fr" sz="900">
                          <a:latin typeface="Arial Black"/>
                          <a:ea typeface="Arial Black"/>
                          <a:cs typeface="Arial Black"/>
                          <a:sym typeface="Arial Black"/>
                        </a:rPr>
                        <a:t>et notions</a:t>
                      </a:r>
                      <a:endParaRPr sz="900">
                        <a:latin typeface="Arial Black"/>
                        <a:ea typeface="Arial Black"/>
                        <a:cs typeface="Arial Black"/>
                        <a:sym typeface="Arial Black"/>
                      </a:endParaRPr>
                    </a:p>
                  </a:txBody>
                  <a:tcPr marL="91425" marR="91425" marT="91425" marB="91425">
                    <a:solidFill>
                      <a:schemeClr val="lt2"/>
                    </a:solidFill>
                  </a:tcPr>
                </a:tc>
                <a:tc>
                  <a:txBody>
                    <a:bodyPr/>
                    <a:lstStyle/>
                    <a:p>
                      <a:pPr marL="0" lvl="0" indent="0" algn="l" rtl="0">
                        <a:spcBef>
                          <a:spcPts val="0"/>
                        </a:spcBef>
                        <a:spcAft>
                          <a:spcPts val="0"/>
                        </a:spcAft>
                        <a:buNone/>
                      </a:pPr>
                      <a:r>
                        <a:rPr lang="fr" sz="900">
                          <a:latin typeface="Arial Black"/>
                          <a:ea typeface="Arial Black"/>
                          <a:cs typeface="Arial Black"/>
                          <a:sym typeface="Arial Black"/>
                        </a:rPr>
                        <a:t>Méthodologie</a:t>
                      </a:r>
                      <a:endParaRPr sz="900">
                        <a:latin typeface="Arial Black"/>
                        <a:ea typeface="Arial Black"/>
                        <a:cs typeface="Arial Black"/>
                        <a:sym typeface="Arial Black"/>
                      </a:endParaRPr>
                    </a:p>
                  </a:txBody>
                  <a:tcPr marL="91425" marR="91425" marT="91425" marB="91425">
                    <a:solidFill>
                      <a:schemeClr val="lt2"/>
                    </a:solidFill>
                  </a:tcPr>
                </a:tc>
                <a:tc>
                  <a:txBody>
                    <a:bodyPr/>
                    <a:lstStyle/>
                    <a:p>
                      <a:pPr marL="0" lvl="0" indent="0" algn="l" rtl="0">
                        <a:spcBef>
                          <a:spcPts val="0"/>
                        </a:spcBef>
                        <a:spcAft>
                          <a:spcPts val="0"/>
                        </a:spcAft>
                        <a:buNone/>
                      </a:pPr>
                      <a:r>
                        <a:rPr lang="fr" sz="900">
                          <a:latin typeface="Arial Black"/>
                          <a:ea typeface="Arial Black"/>
                          <a:cs typeface="Arial Black"/>
                          <a:sym typeface="Arial Black"/>
                        </a:rPr>
                        <a:t>Méthodes mixtes</a:t>
                      </a:r>
                      <a:endParaRPr sz="900">
                        <a:latin typeface="Arial Black"/>
                        <a:ea typeface="Arial Black"/>
                        <a:cs typeface="Arial Black"/>
                        <a:sym typeface="Arial Black"/>
                      </a:endParaRPr>
                    </a:p>
                  </a:txBody>
                  <a:tcPr marL="91425" marR="91425" marT="91425" marB="91425">
                    <a:solidFill>
                      <a:schemeClr val="lt2"/>
                    </a:solidFill>
                  </a:tcPr>
                </a:tc>
              </a:tr>
              <a:tr h="536825">
                <a:tc rowSpan="2">
                  <a:txBody>
                    <a:bodyPr/>
                    <a:lstStyle/>
                    <a:p>
                      <a:pPr marL="0" lvl="0" indent="0" algn="l" rtl="0">
                        <a:spcBef>
                          <a:spcPts val="0"/>
                        </a:spcBef>
                        <a:spcAft>
                          <a:spcPts val="0"/>
                        </a:spcAft>
                        <a:buNone/>
                      </a:pPr>
                      <a:r>
                        <a:rPr lang="fr" sz="1000">
                          <a:solidFill>
                            <a:srgbClr val="B45F06"/>
                          </a:solidFill>
                          <a:latin typeface="Arial Black"/>
                          <a:ea typeface="Arial Black"/>
                          <a:cs typeface="Arial Black"/>
                          <a:sym typeface="Arial Black"/>
                        </a:rPr>
                        <a:t>Quelles sont les pratiques des OC à l’ère numérique ? </a:t>
                      </a:r>
                      <a:endParaRPr sz="1000">
                        <a:solidFill>
                          <a:srgbClr val="B45F06"/>
                        </a:solidFill>
                        <a:latin typeface="Arial Black"/>
                        <a:ea typeface="Arial Black"/>
                        <a:cs typeface="Arial Black"/>
                        <a:sym typeface="Arial Black"/>
                      </a:endParaRPr>
                    </a:p>
                    <a:p>
                      <a:pPr marL="0" lvl="0" indent="0" algn="l" rtl="0">
                        <a:spcBef>
                          <a:spcPts val="0"/>
                        </a:spcBef>
                        <a:spcAft>
                          <a:spcPts val="0"/>
                        </a:spcAft>
                        <a:buNone/>
                      </a:pPr>
                      <a:endParaRPr sz="800">
                        <a:latin typeface="Arial Black"/>
                        <a:ea typeface="Arial Black"/>
                        <a:cs typeface="Arial Black"/>
                        <a:sym typeface="Arial Black"/>
                      </a:endParaRPr>
                    </a:p>
                    <a:p>
                      <a:pPr marL="0" lvl="0" indent="0" algn="l" rtl="0">
                        <a:spcBef>
                          <a:spcPts val="0"/>
                        </a:spcBef>
                        <a:spcAft>
                          <a:spcPts val="0"/>
                        </a:spcAft>
                        <a:buNone/>
                      </a:pPr>
                      <a:r>
                        <a:rPr lang="fr" sz="800">
                          <a:latin typeface="Arial Black"/>
                          <a:ea typeface="Arial Black"/>
                          <a:cs typeface="Arial Black"/>
                          <a:sym typeface="Arial Black"/>
                        </a:rPr>
                        <a:t>Pratiques d’OC </a:t>
                      </a:r>
                      <a:endParaRPr sz="800">
                        <a:latin typeface="Arial Black"/>
                        <a:ea typeface="Arial Black"/>
                        <a:cs typeface="Arial Black"/>
                        <a:sym typeface="Arial Black"/>
                      </a:endParaRPr>
                    </a:p>
                    <a:p>
                      <a:pPr marL="0" lvl="0" indent="0" algn="l" rtl="0">
                        <a:spcBef>
                          <a:spcPts val="0"/>
                        </a:spcBef>
                        <a:spcAft>
                          <a:spcPts val="0"/>
                        </a:spcAft>
                        <a:buNone/>
                      </a:pPr>
                      <a:r>
                        <a:rPr lang="fr" sz="800" b="1">
                          <a:solidFill>
                            <a:schemeClr val="dk1"/>
                          </a:solidFill>
                          <a:latin typeface="Economica"/>
                          <a:ea typeface="Economica"/>
                          <a:cs typeface="Economica"/>
                          <a:sym typeface="Economica"/>
                        </a:rPr>
                        <a:t>Rapport au territoire</a:t>
                      </a:r>
                      <a:endParaRPr sz="800" b="1">
                        <a:solidFill>
                          <a:schemeClr val="dk1"/>
                        </a:solidFill>
                        <a:latin typeface="Economica"/>
                        <a:ea typeface="Economica"/>
                        <a:cs typeface="Economica"/>
                        <a:sym typeface="Economica"/>
                      </a:endParaRPr>
                    </a:p>
                    <a:p>
                      <a:pPr marL="0" lvl="0" indent="0" algn="l" rtl="0">
                        <a:spcBef>
                          <a:spcPts val="0"/>
                        </a:spcBef>
                        <a:spcAft>
                          <a:spcPts val="0"/>
                        </a:spcAft>
                        <a:buNone/>
                      </a:pPr>
                      <a:r>
                        <a:rPr lang="fr" sz="800" b="1">
                          <a:latin typeface="Economica"/>
                          <a:ea typeface="Economica"/>
                          <a:cs typeface="Economica"/>
                          <a:sym typeface="Economica"/>
                        </a:rPr>
                        <a:t>Fonction de liaison</a:t>
                      </a:r>
                      <a:endParaRPr sz="800" b="1">
                        <a:latin typeface="Economica"/>
                        <a:ea typeface="Economica"/>
                        <a:cs typeface="Economica"/>
                        <a:sym typeface="Economica"/>
                      </a:endParaRPr>
                    </a:p>
                    <a:p>
                      <a:pPr marL="0" lvl="0" indent="0" algn="l" rtl="0">
                        <a:spcBef>
                          <a:spcPts val="0"/>
                        </a:spcBef>
                        <a:spcAft>
                          <a:spcPts val="0"/>
                        </a:spcAft>
                        <a:buNone/>
                      </a:pPr>
                      <a:r>
                        <a:rPr lang="fr" sz="800" b="1">
                          <a:latin typeface="Economica"/>
                          <a:ea typeface="Economica"/>
                          <a:cs typeface="Economica"/>
                          <a:sym typeface="Economica"/>
                        </a:rPr>
                        <a:t>Équipes distribuées</a:t>
                      </a:r>
                      <a:endParaRPr sz="800" b="1">
                        <a:latin typeface="Economica"/>
                        <a:ea typeface="Economica"/>
                        <a:cs typeface="Economica"/>
                        <a:sym typeface="Economica"/>
                      </a:endParaRPr>
                    </a:p>
                    <a:p>
                      <a:pPr marL="0" lvl="0" indent="0" algn="l" rtl="0">
                        <a:spcBef>
                          <a:spcPts val="0"/>
                        </a:spcBef>
                        <a:spcAft>
                          <a:spcPts val="0"/>
                        </a:spcAft>
                        <a:buNone/>
                      </a:pPr>
                      <a:r>
                        <a:rPr lang="fr" sz="800" b="1">
                          <a:latin typeface="Economica"/>
                          <a:ea typeface="Economica"/>
                          <a:cs typeface="Economica"/>
                          <a:sym typeface="Economica"/>
                        </a:rPr>
                        <a:t>Engagement </a:t>
                      </a:r>
                      <a:endParaRPr sz="800" b="1">
                        <a:latin typeface="Economica"/>
                        <a:ea typeface="Economica"/>
                        <a:cs typeface="Economica"/>
                        <a:sym typeface="Economic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sz="1100" b="1" u="sng">
                          <a:solidFill>
                            <a:schemeClr val="dk1"/>
                          </a:solidFill>
                          <a:latin typeface="Economica"/>
                          <a:ea typeface="Economica"/>
                          <a:cs typeface="Economica"/>
                          <a:sym typeface="Economica"/>
                        </a:rPr>
                        <a:t>1. Voir les TN dans les pratiques des OC</a:t>
                      </a:r>
                      <a:endParaRPr sz="1100" b="1" u="sng">
                        <a:solidFill>
                          <a:schemeClr val="dk1"/>
                        </a:solidFill>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fr" sz="1100">
                          <a:solidFill>
                            <a:schemeClr val="dk1"/>
                          </a:solidFill>
                          <a:latin typeface="Economica"/>
                          <a:ea typeface="Economica"/>
                          <a:cs typeface="Economica"/>
                          <a:sym typeface="Economica"/>
                        </a:rPr>
                        <a:t>Quelles sont les TN dans les pratiques des OC du Québec ?</a:t>
                      </a:r>
                      <a:endParaRPr sz="1100" b="1">
                        <a:latin typeface="Economica"/>
                        <a:ea typeface="Economica"/>
                        <a:cs typeface="Economica"/>
                        <a:sym typeface="Economic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sz="800">
                          <a:solidFill>
                            <a:schemeClr val="dk1"/>
                          </a:solidFill>
                          <a:latin typeface="Arial Black"/>
                          <a:ea typeface="Arial Black"/>
                          <a:cs typeface="Arial Black"/>
                          <a:sym typeface="Arial Black"/>
                        </a:rPr>
                        <a:t>Pratiques </a:t>
                      </a:r>
                      <a:endParaRPr sz="800">
                        <a:solidFill>
                          <a:schemeClr val="dk1"/>
                        </a:solidFill>
                        <a:latin typeface="Arial Black"/>
                        <a:ea typeface="Arial Black"/>
                        <a:cs typeface="Arial Black"/>
                        <a:sym typeface="Arial Black"/>
                      </a:endParaRPr>
                    </a:p>
                    <a:p>
                      <a:pPr marL="0" lvl="0" indent="0" algn="l" rtl="0">
                        <a:spcBef>
                          <a:spcPts val="0"/>
                        </a:spcBef>
                        <a:spcAft>
                          <a:spcPts val="0"/>
                        </a:spcAft>
                        <a:buNone/>
                      </a:pPr>
                      <a:r>
                        <a:rPr lang="fr" sz="800">
                          <a:solidFill>
                            <a:schemeClr val="dk1"/>
                          </a:solidFill>
                        </a:rPr>
                        <a:t>Équipes distribuées</a:t>
                      </a:r>
                      <a:endParaRPr sz="800">
                        <a:solidFill>
                          <a:schemeClr val="dk1"/>
                        </a:solidFill>
                      </a:endParaRPr>
                    </a:p>
                    <a:p>
                      <a:pPr marL="0" lvl="0" indent="0" algn="r" rtl="0">
                        <a:spcBef>
                          <a:spcPts val="0"/>
                        </a:spcBef>
                        <a:spcAft>
                          <a:spcPts val="0"/>
                        </a:spcAft>
                        <a:buNone/>
                      </a:pPr>
                      <a:r>
                        <a:rPr lang="fr" sz="800">
                          <a:solidFill>
                            <a:schemeClr val="dk1"/>
                          </a:solidFill>
                          <a:latin typeface="Economica"/>
                          <a:ea typeface="Economica"/>
                          <a:cs typeface="Economica"/>
                          <a:sym typeface="Economica"/>
                        </a:rPr>
                        <a:t>(Michinov, 2008)</a:t>
                      </a:r>
                      <a:endParaRPr sz="800">
                        <a:solidFill>
                          <a:schemeClr val="dk1"/>
                        </a:solidFill>
                        <a:latin typeface="Economica"/>
                        <a:ea typeface="Economica"/>
                        <a:cs typeface="Economica"/>
                        <a:sym typeface="Economica"/>
                      </a:endParaRPr>
                    </a:p>
                  </a:txBody>
                  <a:tcPr marL="91425" marR="91425" marT="91425" marB="91425"/>
                </a:tc>
                <a:tc rowSpan="4">
                  <a:txBody>
                    <a:bodyPr/>
                    <a:lstStyle/>
                    <a:p>
                      <a:pPr marL="0" lvl="0" indent="0" algn="l" rtl="0">
                        <a:spcBef>
                          <a:spcPts val="0"/>
                        </a:spcBef>
                        <a:spcAft>
                          <a:spcPts val="0"/>
                        </a:spcAft>
                        <a:buNone/>
                      </a:pPr>
                      <a:r>
                        <a:rPr lang="fr" sz="800">
                          <a:latin typeface="Arial Black"/>
                          <a:ea typeface="Arial Black"/>
                          <a:cs typeface="Arial Black"/>
                          <a:sym typeface="Arial Black"/>
                        </a:rPr>
                        <a:t>3 cas à l’étude : </a:t>
                      </a:r>
                      <a:endParaRPr sz="800">
                        <a:latin typeface="Arial Black"/>
                        <a:ea typeface="Arial Black"/>
                        <a:cs typeface="Arial Black"/>
                        <a:sym typeface="Arial Black"/>
                      </a:endParaRPr>
                    </a:p>
                    <a:p>
                      <a:pPr marL="0" lvl="0" indent="0" algn="l" rtl="0">
                        <a:spcBef>
                          <a:spcPts val="0"/>
                        </a:spcBef>
                        <a:spcAft>
                          <a:spcPts val="0"/>
                        </a:spcAft>
                        <a:buNone/>
                      </a:pPr>
                      <a:endParaRPr sz="800" b="1">
                        <a:latin typeface="Economica"/>
                        <a:ea typeface="Economica"/>
                        <a:cs typeface="Economica"/>
                        <a:sym typeface="Economica"/>
                      </a:endParaRPr>
                    </a:p>
                    <a:p>
                      <a:pPr marL="0" lvl="0" indent="0" algn="l" rtl="0">
                        <a:spcBef>
                          <a:spcPts val="0"/>
                        </a:spcBef>
                        <a:spcAft>
                          <a:spcPts val="0"/>
                        </a:spcAft>
                        <a:buNone/>
                      </a:pPr>
                      <a:r>
                        <a:rPr lang="fr" sz="1000" b="1">
                          <a:latin typeface="Economica"/>
                          <a:ea typeface="Economica"/>
                          <a:cs typeface="Economica"/>
                          <a:sym typeface="Economica"/>
                        </a:rPr>
                        <a:t>RQIIAC</a:t>
                      </a:r>
                      <a:endParaRPr sz="1000" b="1">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fr" sz="1000">
                          <a:solidFill>
                            <a:schemeClr val="dk1"/>
                          </a:solidFill>
                          <a:latin typeface="Economica"/>
                          <a:ea typeface="Economica"/>
                          <a:cs typeface="Economica"/>
                          <a:sym typeface="Economica"/>
                        </a:rPr>
                        <a:t>*** longitudinal 2013-2018</a:t>
                      </a:r>
                      <a:endParaRPr sz="1000">
                        <a:solidFill>
                          <a:schemeClr val="dk1"/>
                        </a:solidFill>
                        <a:latin typeface="Economica"/>
                        <a:ea typeface="Economica"/>
                        <a:cs typeface="Economica"/>
                        <a:sym typeface="Economica"/>
                      </a:endParaRPr>
                    </a:p>
                    <a:p>
                      <a:pPr marL="0" lvl="0" indent="0" algn="l" rtl="0">
                        <a:spcBef>
                          <a:spcPts val="0"/>
                        </a:spcBef>
                        <a:spcAft>
                          <a:spcPts val="0"/>
                        </a:spcAft>
                        <a:buNone/>
                      </a:pPr>
                      <a:endParaRPr sz="1000" b="1">
                        <a:latin typeface="Economica"/>
                        <a:ea typeface="Economica"/>
                        <a:cs typeface="Economica"/>
                        <a:sym typeface="Economica"/>
                      </a:endParaRPr>
                    </a:p>
                    <a:p>
                      <a:pPr marL="0" lvl="0" indent="0" algn="l" rtl="0">
                        <a:spcBef>
                          <a:spcPts val="0"/>
                        </a:spcBef>
                        <a:spcAft>
                          <a:spcPts val="0"/>
                        </a:spcAft>
                        <a:buNone/>
                      </a:pPr>
                      <a:r>
                        <a:rPr lang="fr" sz="1000" b="1">
                          <a:latin typeface="Economica"/>
                          <a:ea typeface="Economica"/>
                          <a:cs typeface="Economica"/>
                          <a:sym typeface="Economica"/>
                        </a:rPr>
                        <a:t>CMTQ</a:t>
                      </a:r>
                      <a:endParaRPr sz="1000" b="1">
                        <a:latin typeface="Economica"/>
                        <a:ea typeface="Economica"/>
                        <a:cs typeface="Economica"/>
                        <a:sym typeface="Economica"/>
                      </a:endParaRPr>
                    </a:p>
                    <a:p>
                      <a:pPr marL="0" lvl="0" indent="0" algn="l" rtl="0">
                        <a:spcBef>
                          <a:spcPts val="0"/>
                        </a:spcBef>
                        <a:spcAft>
                          <a:spcPts val="0"/>
                        </a:spcAft>
                        <a:buNone/>
                      </a:pPr>
                      <a:endParaRPr sz="1000" b="1">
                        <a:latin typeface="Economica"/>
                        <a:ea typeface="Economica"/>
                        <a:cs typeface="Economica"/>
                        <a:sym typeface="Economica"/>
                      </a:endParaRPr>
                    </a:p>
                    <a:p>
                      <a:pPr marL="0" lvl="0" indent="0" algn="l" rtl="0">
                        <a:spcBef>
                          <a:spcPts val="0"/>
                        </a:spcBef>
                        <a:spcAft>
                          <a:spcPts val="0"/>
                        </a:spcAft>
                        <a:buNone/>
                      </a:pPr>
                      <a:r>
                        <a:rPr lang="fr" sz="1000" b="1">
                          <a:latin typeface="Economica"/>
                          <a:ea typeface="Economica"/>
                          <a:cs typeface="Economica"/>
                          <a:sym typeface="Economica"/>
                        </a:rPr>
                        <a:t>TNCDC</a:t>
                      </a:r>
                      <a:endParaRPr sz="1000" b="1">
                        <a:latin typeface="Economica"/>
                        <a:ea typeface="Economica"/>
                        <a:cs typeface="Economica"/>
                        <a:sym typeface="Economica"/>
                      </a:endParaRPr>
                    </a:p>
                    <a:p>
                      <a:pPr marL="0" lvl="0" indent="0" algn="l" rtl="0">
                        <a:spcBef>
                          <a:spcPts val="0"/>
                        </a:spcBef>
                        <a:spcAft>
                          <a:spcPts val="0"/>
                        </a:spcAft>
                        <a:buNone/>
                      </a:pPr>
                      <a:endParaRPr sz="1000" b="1">
                        <a:latin typeface="Economica"/>
                        <a:ea typeface="Economica"/>
                        <a:cs typeface="Economica"/>
                        <a:sym typeface="Economica"/>
                      </a:endParaRPr>
                    </a:p>
                    <a:p>
                      <a:pPr marL="0" lvl="0" indent="0" algn="just" rtl="0">
                        <a:spcBef>
                          <a:spcPts val="0"/>
                        </a:spcBef>
                        <a:spcAft>
                          <a:spcPts val="0"/>
                        </a:spcAft>
                        <a:buNone/>
                      </a:pPr>
                      <a:r>
                        <a:rPr lang="fr" sz="1000">
                          <a:solidFill>
                            <a:schemeClr val="dk1"/>
                          </a:solidFill>
                          <a:latin typeface="Economica"/>
                          <a:ea typeface="Economica"/>
                          <a:cs typeface="Economica"/>
                          <a:sym typeface="Economica"/>
                        </a:rPr>
                        <a:t>-par les Individus? </a:t>
                      </a:r>
                      <a:endParaRPr sz="1000">
                        <a:solidFill>
                          <a:schemeClr val="dk1"/>
                        </a:solidFill>
                        <a:latin typeface="Economica"/>
                        <a:ea typeface="Economica"/>
                        <a:cs typeface="Economica"/>
                        <a:sym typeface="Economica"/>
                      </a:endParaRPr>
                    </a:p>
                    <a:p>
                      <a:pPr marL="0" lvl="0" indent="0" algn="just" rtl="0">
                        <a:spcBef>
                          <a:spcPts val="0"/>
                        </a:spcBef>
                        <a:spcAft>
                          <a:spcPts val="0"/>
                        </a:spcAft>
                        <a:buNone/>
                      </a:pPr>
                      <a:endParaRPr sz="1000">
                        <a:solidFill>
                          <a:schemeClr val="dk1"/>
                        </a:solidFill>
                        <a:latin typeface="Economica"/>
                        <a:ea typeface="Economica"/>
                        <a:cs typeface="Economica"/>
                        <a:sym typeface="Economica"/>
                      </a:endParaRPr>
                    </a:p>
                    <a:p>
                      <a:pPr marL="0" lvl="0" indent="0" algn="just" rtl="0">
                        <a:spcBef>
                          <a:spcPts val="0"/>
                        </a:spcBef>
                        <a:spcAft>
                          <a:spcPts val="0"/>
                        </a:spcAft>
                        <a:buNone/>
                      </a:pPr>
                      <a:r>
                        <a:rPr lang="fr" sz="1000">
                          <a:solidFill>
                            <a:schemeClr val="dk1"/>
                          </a:solidFill>
                          <a:latin typeface="Economica"/>
                          <a:ea typeface="Economica"/>
                          <a:cs typeface="Economica"/>
                          <a:sym typeface="Economica"/>
                        </a:rPr>
                        <a:t>-entre OC distribués? </a:t>
                      </a:r>
                      <a:endParaRPr sz="1000">
                        <a:solidFill>
                          <a:schemeClr val="dk1"/>
                        </a:solidFill>
                        <a:latin typeface="Economica"/>
                        <a:ea typeface="Economica"/>
                        <a:cs typeface="Economica"/>
                        <a:sym typeface="Economica"/>
                      </a:endParaRPr>
                    </a:p>
                    <a:p>
                      <a:pPr marL="0" lvl="0" indent="0" algn="just" rtl="0">
                        <a:spcBef>
                          <a:spcPts val="0"/>
                        </a:spcBef>
                        <a:spcAft>
                          <a:spcPts val="0"/>
                        </a:spcAft>
                        <a:buNone/>
                      </a:pPr>
                      <a:endParaRPr sz="1000">
                        <a:solidFill>
                          <a:schemeClr val="dk1"/>
                        </a:solidFill>
                        <a:latin typeface="Economica"/>
                        <a:ea typeface="Economica"/>
                        <a:cs typeface="Economica"/>
                        <a:sym typeface="Economica"/>
                      </a:endParaRPr>
                    </a:p>
                    <a:p>
                      <a:pPr marL="0" lvl="0" indent="0" algn="just" rtl="0">
                        <a:spcBef>
                          <a:spcPts val="0"/>
                        </a:spcBef>
                        <a:spcAft>
                          <a:spcPts val="0"/>
                        </a:spcAft>
                        <a:buNone/>
                      </a:pPr>
                      <a:r>
                        <a:rPr lang="fr" sz="1000">
                          <a:solidFill>
                            <a:schemeClr val="dk1"/>
                          </a:solidFill>
                          <a:latin typeface="Economica"/>
                          <a:ea typeface="Economica"/>
                          <a:cs typeface="Economica"/>
                          <a:sym typeface="Economica"/>
                        </a:rPr>
                        <a:t>-entre équipes distribuées?</a:t>
                      </a:r>
                      <a:endParaRPr sz="1000">
                        <a:solidFill>
                          <a:schemeClr val="dk1"/>
                        </a:solidFill>
                        <a:latin typeface="Economica"/>
                        <a:ea typeface="Economica"/>
                        <a:cs typeface="Economica"/>
                        <a:sym typeface="Economica"/>
                      </a:endParaRPr>
                    </a:p>
                    <a:p>
                      <a:pPr marL="0" lvl="0" indent="0" algn="just" rtl="0">
                        <a:spcBef>
                          <a:spcPts val="0"/>
                        </a:spcBef>
                        <a:spcAft>
                          <a:spcPts val="0"/>
                        </a:spcAft>
                        <a:buNone/>
                      </a:pPr>
                      <a:endParaRPr sz="1000">
                        <a:solidFill>
                          <a:schemeClr val="dk1"/>
                        </a:solidFill>
                        <a:latin typeface="Economica"/>
                        <a:ea typeface="Economica"/>
                        <a:cs typeface="Economica"/>
                        <a:sym typeface="Economica"/>
                      </a:endParaRPr>
                    </a:p>
                    <a:p>
                      <a:pPr marL="0" lvl="0" indent="0" algn="just" rtl="0">
                        <a:spcBef>
                          <a:spcPts val="0"/>
                        </a:spcBef>
                        <a:spcAft>
                          <a:spcPts val="0"/>
                        </a:spcAft>
                        <a:buNone/>
                      </a:pPr>
                      <a:r>
                        <a:rPr lang="fr" sz="1000">
                          <a:solidFill>
                            <a:schemeClr val="dk1"/>
                          </a:solidFill>
                          <a:latin typeface="Economica"/>
                          <a:ea typeface="Economica"/>
                          <a:cs typeface="Economica"/>
                          <a:sym typeface="Economica"/>
                        </a:rPr>
                        <a:t>-entre regroupements?</a:t>
                      </a:r>
                      <a:endParaRPr sz="1000" b="1">
                        <a:latin typeface="Economica"/>
                        <a:ea typeface="Economica"/>
                        <a:cs typeface="Economica"/>
                        <a:sym typeface="Economic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sz="1100" b="1" u="sng">
                          <a:solidFill>
                            <a:schemeClr val="dk1"/>
                          </a:solidFill>
                          <a:latin typeface="Economica"/>
                          <a:ea typeface="Economica"/>
                          <a:cs typeface="Economica"/>
                          <a:sym typeface="Economica"/>
                        </a:rPr>
                        <a:t>1. Voir les TN dans les pratiques des OC</a:t>
                      </a:r>
                      <a:endParaRPr sz="1100" b="1" u="sng">
                        <a:solidFill>
                          <a:schemeClr val="dk1"/>
                        </a:solidFill>
                        <a:latin typeface="Economica"/>
                        <a:ea typeface="Economica"/>
                        <a:cs typeface="Economica"/>
                        <a:sym typeface="Economica"/>
                      </a:endParaRPr>
                    </a:p>
                    <a:p>
                      <a:pPr marL="0" lvl="0" indent="0" algn="l" rtl="0">
                        <a:spcBef>
                          <a:spcPts val="0"/>
                        </a:spcBef>
                        <a:spcAft>
                          <a:spcPts val="0"/>
                        </a:spcAft>
                        <a:buNone/>
                      </a:pPr>
                      <a:r>
                        <a:rPr lang="fr" sz="1000" b="1">
                          <a:latin typeface="Economica"/>
                          <a:ea typeface="Economica"/>
                          <a:cs typeface="Economica"/>
                          <a:sym typeface="Economica"/>
                        </a:rPr>
                        <a:t>Questionnaire </a:t>
                      </a:r>
                      <a:r>
                        <a:rPr lang="fr" sz="800" b="1">
                          <a:latin typeface="Economica"/>
                          <a:ea typeface="Economica"/>
                          <a:cs typeface="Economica"/>
                          <a:sym typeface="Economica"/>
                        </a:rPr>
                        <a:t>: en ligne, papier, courriel</a:t>
                      </a:r>
                      <a:endParaRPr sz="800" b="1">
                        <a:latin typeface="Economica"/>
                        <a:ea typeface="Economica"/>
                        <a:cs typeface="Economica"/>
                        <a:sym typeface="Economica"/>
                      </a:endParaRPr>
                    </a:p>
                    <a:p>
                      <a:pPr marL="0" lvl="0" indent="0" algn="l" rtl="0">
                        <a:spcBef>
                          <a:spcPts val="0"/>
                        </a:spcBef>
                        <a:spcAft>
                          <a:spcPts val="0"/>
                        </a:spcAft>
                        <a:buNone/>
                      </a:pPr>
                      <a:r>
                        <a:rPr lang="fr" sz="800">
                          <a:latin typeface="Economica"/>
                          <a:ea typeface="Economica"/>
                          <a:cs typeface="Economica"/>
                          <a:sym typeface="Economica"/>
                        </a:rPr>
                        <a:t>-réponses fermées (quanti)</a:t>
                      </a:r>
                      <a:endParaRPr sz="800">
                        <a:latin typeface="Economica"/>
                        <a:ea typeface="Economica"/>
                        <a:cs typeface="Economica"/>
                        <a:sym typeface="Economica"/>
                      </a:endParaRPr>
                    </a:p>
                    <a:p>
                      <a:pPr marL="0" lvl="0" indent="0" algn="l" rtl="0">
                        <a:spcBef>
                          <a:spcPts val="0"/>
                        </a:spcBef>
                        <a:spcAft>
                          <a:spcPts val="0"/>
                        </a:spcAft>
                        <a:buNone/>
                      </a:pPr>
                      <a:r>
                        <a:rPr lang="fr" sz="800">
                          <a:latin typeface="Economica"/>
                          <a:ea typeface="Economica"/>
                          <a:cs typeface="Economica"/>
                          <a:sym typeface="Economica"/>
                        </a:rPr>
                        <a:t>-réponses ouvertes (quali) </a:t>
                      </a:r>
                      <a:endParaRPr sz="800">
                        <a:latin typeface="Economica"/>
                        <a:ea typeface="Economica"/>
                        <a:cs typeface="Economica"/>
                        <a:sym typeface="Economica"/>
                      </a:endParaRPr>
                    </a:p>
                    <a:p>
                      <a:pPr marL="0" lvl="0" indent="0" algn="l" rtl="0">
                        <a:spcBef>
                          <a:spcPts val="0"/>
                        </a:spcBef>
                        <a:spcAft>
                          <a:spcPts val="0"/>
                        </a:spcAft>
                        <a:buNone/>
                      </a:pPr>
                      <a:r>
                        <a:rPr lang="fr" sz="800" b="1">
                          <a:latin typeface="Economica"/>
                          <a:ea typeface="Economica"/>
                          <a:cs typeface="Economica"/>
                          <a:sym typeface="Economica"/>
                        </a:rPr>
                        <a:t>***Dégager des thèmes </a:t>
                      </a:r>
                      <a:endParaRPr sz="800" b="1">
                        <a:latin typeface="Economica"/>
                        <a:ea typeface="Economica"/>
                        <a:cs typeface="Economica"/>
                        <a:sym typeface="Economica"/>
                      </a:endParaRPr>
                    </a:p>
                  </a:txBody>
                  <a:tcPr marL="91425" marR="91425" marT="91425" marB="91425"/>
                </a:tc>
              </a:tr>
              <a:tr h="820525">
                <a:tc vMerge="1">
                  <a:txBody>
                    <a:bodyPr/>
                    <a:lstStyle/>
                    <a:p>
                      <a:endParaRPr lang="fr-FR"/>
                    </a:p>
                  </a:txBody>
                  <a:tcPr/>
                </a:tc>
                <a:tc>
                  <a:txBody>
                    <a:bodyPr/>
                    <a:lstStyle/>
                    <a:p>
                      <a:pPr marL="0" lvl="0" indent="0" algn="just" rtl="0">
                        <a:spcBef>
                          <a:spcPts val="0"/>
                        </a:spcBef>
                        <a:spcAft>
                          <a:spcPts val="0"/>
                        </a:spcAft>
                        <a:buClr>
                          <a:schemeClr val="dk1"/>
                        </a:buClr>
                        <a:buSzPts val="1100"/>
                        <a:buFont typeface="Arial"/>
                        <a:buNone/>
                      </a:pPr>
                      <a:r>
                        <a:rPr lang="fr" sz="1100" b="1" u="sng">
                          <a:solidFill>
                            <a:schemeClr val="dk1"/>
                          </a:solidFill>
                          <a:latin typeface="Economica"/>
                          <a:ea typeface="Economica"/>
                          <a:cs typeface="Economica"/>
                          <a:sym typeface="Economica"/>
                        </a:rPr>
                        <a:t>2.Identifier les usages des TN par les OC</a:t>
                      </a:r>
                      <a:endParaRPr sz="1100">
                        <a:solidFill>
                          <a:schemeClr val="dk1"/>
                        </a:solidFill>
                        <a:latin typeface="Economica"/>
                        <a:ea typeface="Economica"/>
                        <a:cs typeface="Economica"/>
                        <a:sym typeface="Economica"/>
                      </a:endParaRPr>
                    </a:p>
                    <a:p>
                      <a:pPr marL="0" lvl="0" indent="0" algn="just" rtl="0">
                        <a:spcBef>
                          <a:spcPts val="0"/>
                        </a:spcBef>
                        <a:spcAft>
                          <a:spcPts val="0"/>
                        </a:spcAft>
                        <a:buClr>
                          <a:schemeClr val="dk1"/>
                        </a:buClr>
                        <a:buSzPts val="1100"/>
                        <a:buFont typeface="Arial"/>
                        <a:buNone/>
                      </a:pPr>
                      <a:r>
                        <a:rPr lang="fr" sz="1100">
                          <a:solidFill>
                            <a:schemeClr val="dk1"/>
                          </a:solidFill>
                          <a:latin typeface="Economica"/>
                          <a:ea typeface="Economica"/>
                          <a:cs typeface="Economica"/>
                          <a:sym typeface="Economica"/>
                        </a:rPr>
                        <a:t>Que font les OC avec les TN ? </a:t>
                      </a:r>
                      <a:endParaRPr sz="1100" b="1">
                        <a:latin typeface="Economica"/>
                        <a:ea typeface="Economica"/>
                        <a:cs typeface="Economica"/>
                        <a:sym typeface="Economica"/>
                      </a:endParaRPr>
                    </a:p>
                  </a:txBody>
                  <a:tcPr marL="91425" marR="91425" marT="91425" marB="91425"/>
                </a:tc>
                <a:tc>
                  <a:txBody>
                    <a:bodyPr/>
                    <a:lstStyle/>
                    <a:p>
                      <a:pPr marL="0" lvl="0" indent="0" algn="l" rtl="0">
                        <a:spcBef>
                          <a:spcPts val="0"/>
                        </a:spcBef>
                        <a:spcAft>
                          <a:spcPts val="0"/>
                        </a:spcAft>
                        <a:buNone/>
                      </a:pPr>
                      <a:r>
                        <a:rPr lang="fr" sz="800">
                          <a:latin typeface="Arial Black"/>
                          <a:ea typeface="Arial Black"/>
                          <a:cs typeface="Arial Black"/>
                          <a:sym typeface="Arial Black"/>
                        </a:rPr>
                        <a:t>Dispositif socio-technique </a:t>
                      </a:r>
                      <a:endParaRPr sz="800">
                        <a:latin typeface="Arial Black"/>
                        <a:ea typeface="Arial Black"/>
                        <a:cs typeface="Arial Black"/>
                        <a:sym typeface="Arial Black"/>
                      </a:endParaRPr>
                    </a:p>
                    <a:p>
                      <a:pPr marL="0" lvl="0" indent="0" algn="r" rtl="0">
                        <a:spcBef>
                          <a:spcPts val="0"/>
                        </a:spcBef>
                        <a:spcAft>
                          <a:spcPts val="0"/>
                        </a:spcAft>
                        <a:buClr>
                          <a:schemeClr val="dk1"/>
                        </a:buClr>
                        <a:buSzPts val="1100"/>
                        <a:buFont typeface="Arial"/>
                        <a:buNone/>
                      </a:pPr>
                      <a:r>
                        <a:rPr lang="fr" sz="800">
                          <a:solidFill>
                            <a:schemeClr val="dk1"/>
                          </a:solidFill>
                          <a:latin typeface="Economica"/>
                          <a:ea typeface="Economica"/>
                          <a:cs typeface="Economica"/>
                          <a:sym typeface="Economica"/>
                        </a:rPr>
                        <a:t>(Ackrich, Callon et Latour, 2006; Monnoyer-Smith, 2017)</a:t>
                      </a:r>
                      <a:endParaRPr sz="800">
                        <a:latin typeface="Economica"/>
                        <a:ea typeface="Economica"/>
                        <a:cs typeface="Economica"/>
                        <a:sym typeface="Economica"/>
                      </a:endParaRPr>
                    </a:p>
                    <a:p>
                      <a:pPr marL="0" lvl="0" indent="0" algn="l" rtl="0">
                        <a:spcBef>
                          <a:spcPts val="0"/>
                        </a:spcBef>
                        <a:spcAft>
                          <a:spcPts val="0"/>
                        </a:spcAft>
                        <a:buNone/>
                      </a:pPr>
                      <a:r>
                        <a:rPr lang="fr" sz="800">
                          <a:latin typeface="Arial Black"/>
                          <a:ea typeface="Arial Black"/>
                          <a:cs typeface="Arial Black"/>
                          <a:sym typeface="Arial Black"/>
                        </a:rPr>
                        <a:t>Usages</a:t>
                      </a:r>
                      <a:endParaRPr sz="800"/>
                    </a:p>
                  </a:txBody>
                  <a:tcPr marL="91425" marR="91425" marT="91425" marB="91425"/>
                </a:tc>
                <a:tc vMerge="1">
                  <a:txBody>
                    <a:bodyPr/>
                    <a:lstStyle/>
                    <a:p>
                      <a:endParaRPr lang="fr-FR"/>
                    </a:p>
                  </a:txBody>
                  <a:tcPr/>
                </a:tc>
                <a:tc rowSpan="3">
                  <a:txBody>
                    <a:bodyPr/>
                    <a:lstStyle/>
                    <a:p>
                      <a:pPr marL="0" lvl="0" indent="0" algn="just" rtl="0">
                        <a:spcBef>
                          <a:spcPts val="0"/>
                        </a:spcBef>
                        <a:spcAft>
                          <a:spcPts val="0"/>
                        </a:spcAft>
                        <a:buNone/>
                      </a:pPr>
                      <a:r>
                        <a:rPr lang="fr" sz="1100" b="1" u="sng">
                          <a:solidFill>
                            <a:schemeClr val="dk1"/>
                          </a:solidFill>
                          <a:latin typeface="Economica"/>
                          <a:ea typeface="Economica"/>
                          <a:cs typeface="Economica"/>
                          <a:sym typeface="Economica"/>
                        </a:rPr>
                        <a:t>2.Identifier les usages des TN par les OC</a:t>
                      </a:r>
                      <a:endParaRPr sz="1100">
                        <a:solidFill>
                          <a:schemeClr val="dk1"/>
                        </a:solidFill>
                        <a:latin typeface="Economica"/>
                        <a:ea typeface="Economica"/>
                        <a:cs typeface="Economica"/>
                        <a:sym typeface="Economica"/>
                      </a:endParaRPr>
                    </a:p>
                    <a:p>
                      <a:pPr marL="0" lvl="0" indent="0" algn="l" rtl="0">
                        <a:spcBef>
                          <a:spcPts val="0"/>
                        </a:spcBef>
                        <a:spcAft>
                          <a:spcPts val="0"/>
                        </a:spcAft>
                        <a:buNone/>
                      </a:pPr>
                      <a:r>
                        <a:rPr lang="fr" sz="1100" b="1">
                          <a:solidFill>
                            <a:schemeClr val="dk1"/>
                          </a:solidFill>
                          <a:latin typeface="Economica"/>
                          <a:ea typeface="Economica"/>
                          <a:cs typeface="Economica"/>
                          <a:sym typeface="Economica"/>
                        </a:rPr>
                        <a:t>et</a:t>
                      </a:r>
                      <a:endParaRPr sz="1100" b="1">
                        <a:solidFill>
                          <a:schemeClr val="dk1"/>
                        </a:solidFill>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fr" sz="1100" b="1" u="sng">
                          <a:solidFill>
                            <a:schemeClr val="dk1"/>
                          </a:solidFill>
                          <a:latin typeface="Economica"/>
                          <a:ea typeface="Economica"/>
                          <a:cs typeface="Economica"/>
                          <a:sym typeface="Economica"/>
                        </a:rPr>
                        <a:t>3.Décrire les effets des TN dans les usages des OC</a:t>
                      </a:r>
                      <a:endParaRPr sz="1100">
                        <a:solidFill>
                          <a:schemeClr val="dk1"/>
                        </a:solidFill>
                        <a:latin typeface="Economica"/>
                        <a:ea typeface="Economica"/>
                        <a:cs typeface="Economica"/>
                        <a:sym typeface="Economica"/>
                      </a:endParaRPr>
                    </a:p>
                    <a:p>
                      <a:pPr marL="0" lvl="0" indent="0" algn="l" rtl="0">
                        <a:spcBef>
                          <a:spcPts val="0"/>
                        </a:spcBef>
                        <a:spcAft>
                          <a:spcPts val="0"/>
                        </a:spcAft>
                        <a:buNone/>
                      </a:pPr>
                      <a:endParaRPr sz="800" b="1">
                        <a:latin typeface="Economica"/>
                        <a:ea typeface="Economica"/>
                        <a:cs typeface="Economica"/>
                        <a:sym typeface="Economica"/>
                      </a:endParaRPr>
                    </a:p>
                    <a:p>
                      <a:pPr marL="0" lvl="0" indent="0" algn="l" rtl="0">
                        <a:spcBef>
                          <a:spcPts val="0"/>
                        </a:spcBef>
                        <a:spcAft>
                          <a:spcPts val="0"/>
                        </a:spcAft>
                        <a:buNone/>
                      </a:pPr>
                      <a:r>
                        <a:rPr lang="fr" sz="1000" b="1">
                          <a:latin typeface="Economica"/>
                          <a:ea typeface="Economica"/>
                          <a:cs typeface="Economica"/>
                          <a:sym typeface="Economica"/>
                        </a:rPr>
                        <a:t>-Entretiens individuels </a:t>
                      </a:r>
                      <a:r>
                        <a:rPr lang="fr" sz="1000">
                          <a:latin typeface="Economica"/>
                          <a:ea typeface="Economica"/>
                          <a:cs typeface="Economica"/>
                          <a:sym typeface="Economica"/>
                        </a:rPr>
                        <a:t>/ thèmes / questionnaires</a:t>
                      </a:r>
                      <a:endParaRPr sz="1000">
                        <a:latin typeface="Economica"/>
                        <a:ea typeface="Economica"/>
                        <a:cs typeface="Economica"/>
                        <a:sym typeface="Economica"/>
                      </a:endParaRPr>
                    </a:p>
                    <a:p>
                      <a:pPr marL="0" lvl="0" indent="0" algn="l" rtl="0">
                        <a:spcBef>
                          <a:spcPts val="0"/>
                        </a:spcBef>
                        <a:spcAft>
                          <a:spcPts val="0"/>
                        </a:spcAft>
                        <a:buNone/>
                      </a:pPr>
                      <a:r>
                        <a:rPr lang="fr" sz="1000" b="1">
                          <a:latin typeface="Economica"/>
                          <a:ea typeface="Economica"/>
                          <a:cs typeface="Economica"/>
                          <a:sym typeface="Economica"/>
                        </a:rPr>
                        <a:t>-Groupes de discussion </a:t>
                      </a:r>
                      <a:r>
                        <a:rPr lang="fr" sz="1000" b="1">
                          <a:solidFill>
                            <a:schemeClr val="dk1"/>
                          </a:solidFill>
                          <a:latin typeface="Economica"/>
                          <a:ea typeface="Economica"/>
                          <a:cs typeface="Economica"/>
                          <a:sym typeface="Economica"/>
                        </a:rPr>
                        <a:t> </a:t>
                      </a:r>
                      <a:r>
                        <a:rPr lang="fr" sz="1000">
                          <a:solidFill>
                            <a:schemeClr val="dk1"/>
                          </a:solidFill>
                          <a:latin typeface="Economica"/>
                          <a:ea typeface="Economica"/>
                          <a:cs typeface="Economica"/>
                          <a:sym typeface="Economica"/>
                        </a:rPr>
                        <a:t>/ thèmes / entretiens ind.</a:t>
                      </a:r>
                      <a:endParaRPr sz="1000" b="1">
                        <a:latin typeface="Economica"/>
                        <a:ea typeface="Economica"/>
                        <a:cs typeface="Economica"/>
                        <a:sym typeface="Economica"/>
                      </a:endParaRPr>
                    </a:p>
                    <a:p>
                      <a:pPr marL="0" lvl="0" indent="0" algn="l" rtl="0">
                        <a:spcBef>
                          <a:spcPts val="0"/>
                        </a:spcBef>
                        <a:spcAft>
                          <a:spcPts val="0"/>
                        </a:spcAft>
                        <a:buNone/>
                      </a:pPr>
                      <a:endParaRPr sz="1000" b="1">
                        <a:latin typeface="Economica"/>
                        <a:ea typeface="Economica"/>
                        <a:cs typeface="Economica"/>
                        <a:sym typeface="Economica"/>
                      </a:endParaRPr>
                    </a:p>
                    <a:p>
                      <a:pPr marL="0" lvl="0" indent="0" algn="l" rtl="0">
                        <a:spcBef>
                          <a:spcPts val="0"/>
                        </a:spcBef>
                        <a:spcAft>
                          <a:spcPts val="0"/>
                        </a:spcAft>
                        <a:buNone/>
                      </a:pPr>
                      <a:endParaRPr sz="1000" b="1">
                        <a:latin typeface="Economica"/>
                        <a:ea typeface="Economica"/>
                        <a:cs typeface="Economica"/>
                        <a:sym typeface="Economica"/>
                      </a:endParaRPr>
                    </a:p>
                  </a:txBody>
                  <a:tcPr marL="91425" marR="91425" marT="91425" marB="91425"/>
                </a:tc>
              </a:tr>
              <a:tr h="939575">
                <a:tc rowSpan="2">
                  <a:txBody>
                    <a:bodyPr/>
                    <a:lstStyle/>
                    <a:p>
                      <a:pPr marL="0" lvl="0" indent="0" algn="l" rtl="0">
                        <a:spcBef>
                          <a:spcPts val="0"/>
                        </a:spcBef>
                        <a:spcAft>
                          <a:spcPts val="0"/>
                        </a:spcAft>
                        <a:buNone/>
                      </a:pPr>
                      <a:r>
                        <a:rPr lang="fr" sz="800">
                          <a:latin typeface="Arial Black"/>
                          <a:ea typeface="Arial Black"/>
                          <a:cs typeface="Arial Black"/>
                          <a:sym typeface="Arial Black"/>
                        </a:rPr>
                        <a:t>Ere numérique</a:t>
                      </a:r>
                      <a:endParaRPr sz="800">
                        <a:latin typeface="Arial Black"/>
                        <a:ea typeface="Arial Black"/>
                        <a:cs typeface="Arial Black"/>
                        <a:sym typeface="Arial Black"/>
                      </a:endParaRPr>
                    </a:p>
                    <a:p>
                      <a:pPr marL="0" lvl="0" indent="0" algn="l" rtl="0">
                        <a:spcBef>
                          <a:spcPts val="0"/>
                        </a:spcBef>
                        <a:spcAft>
                          <a:spcPts val="0"/>
                        </a:spcAft>
                        <a:buNone/>
                      </a:pPr>
                      <a:r>
                        <a:rPr lang="fr" sz="800" b="1">
                          <a:latin typeface="Economica"/>
                          <a:ea typeface="Economica"/>
                          <a:cs typeface="Economica"/>
                          <a:sym typeface="Economica"/>
                        </a:rPr>
                        <a:t>-Pervasivité : amplification et caractéristiques propres au numérique</a:t>
                      </a:r>
                      <a:endParaRPr sz="800" b="1">
                        <a:latin typeface="Economica"/>
                        <a:ea typeface="Economica"/>
                        <a:cs typeface="Economica"/>
                        <a:sym typeface="Economica"/>
                      </a:endParaRPr>
                    </a:p>
                  </a:txBody>
                  <a:tcPr marL="91425" marR="91425" marT="91425" marB="91425"/>
                </a:tc>
                <a:tc rowSpan="2">
                  <a:txBody>
                    <a:bodyPr/>
                    <a:lstStyle/>
                    <a:p>
                      <a:pPr marL="0" lvl="0" indent="0" algn="l" rtl="0">
                        <a:spcBef>
                          <a:spcPts val="0"/>
                        </a:spcBef>
                        <a:spcAft>
                          <a:spcPts val="0"/>
                        </a:spcAft>
                        <a:buNone/>
                      </a:pPr>
                      <a:r>
                        <a:rPr lang="fr" sz="1100" b="1" u="sng">
                          <a:solidFill>
                            <a:schemeClr val="dk1"/>
                          </a:solidFill>
                          <a:latin typeface="Economica"/>
                          <a:ea typeface="Economica"/>
                          <a:cs typeface="Economica"/>
                          <a:sym typeface="Economica"/>
                        </a:rPr>
                        <a:t>3.Décrire les effets des TN dans les usages des OC</a:t>
                      </a:r>
                      <a:endParaRPr sz="1100">
                        <a:solidFill>
                          <a:schemeClr val="dk1"/>
                        </a:solidFill>
                        <a:latin typeface="Economica"/>
                        <a:ea typeface="Economica"/>
                        <a:cs typeface="Economica"/>
                        <a:sym typeface="Economica"/>
                      </a:endParaRPr>
                    </a:p>
                    <a:p>
                      <a:pPr marL="0" lvl="0" indent="0" algn="l" rtl="0">
                        <a:spcBef>
                          <a:spcPts val="0"/>
                        </a:spcBef>
                        <a:spcAft>
                          <a:spcPts val="0"/>
                        </a:spcAft>
                        <a:buNone/>
                      </a:pPr>
                      <a:r>
                        <a:rPr lang="fr" sz="1100">
                          <a:solidFill>
                            <a:schemeClr val="dk1"/>
                          </a:solidFill>
                          <a:latin typeface="Economica"/>
                          <a:ea typeface="Economica"/>
                          <a:cs typeface="Economica"/>
                          <a:sym typeface="Economica"/>
                        </a:rPr>
                        <a:t>Quel est l’état de la </a:t>
                      </a:r>
                      <a:r>
                        <a:rPr lang="fr" sz="1100" b="1">
                          <a:solidFill>
                            <a:schemeClr val="dk1"/>
                          </a:solidFill>
                          <a:latin typeface="Economica"/>
                          <a:ea typeface="Economica"/>
                          <a:cs typeface="Economica"/>
                          <a:sym typeface="Economica"/>
                        </a:rPr>
                        <a:t>pervasivité </a:t>
                      </a:r>
                      <a:r>
                        <a:rPr lang="fr" sz="1100">
                          <a:solidFill>
                            <a:schemeClr val="dk1"/>
                          </a:solidFill>
                          <a:latin typeface="Economica"/>
                          <a:ea typeface="Economica"/>
                          <a:cs typeface="Economica"/>
                          <a:sym typeface="Economica"/>
                        </a:rPr>
                        <a:t>des TN chez les OC ?</a:t>
                      </a:r>
                      <a:endParaRPr sz="1100">
                        <a:solidFill>
                          <a:schemeClr val="dk1"/>
                        </a:solidFill>
                        <a:latin typeface="Economica"/>
                        <a:ea typeface="Economica"/>
                        <a:cs typeface="Economica"/>
                        <a:sym typeface="Economica"/>
                      </a:endParaRPr>
                    </a:p>
                    <a:p>
                      <a:pPr marL="269999" lvl="0" indent="-298450" algn="l" rtl="0">
                        <a:spcBef>
                          <a:spcPts val="0"/>
                        </a:spcBef>
                        <a:spcAft>
                          <a:spcPts val="0"/>
                        </a:spcAft>
                        <a:buClr>
                          <a:schemeClr val="dk1"/>
                        </a:buClr>
                        <a:buSzPts val="1100"/>
                        <a:buFont typeface="Economica"/>
                        <a:buChar char="●"/>
                      </a:pPr>
                      <a:r>
                        <a:rPr lang="fr" sz="1100">
                          <a:solidFill>
                            <a:schemeClr val="dk1"/>
                          </a:solidFill>
                          <a:latin typeface="Economica"/>
                          <a:ea typeface="Economica"/>
                          <a:cs typeface="Economica"/>
                          <a:sym typeface="Economica"/>
                        </a:rPr>
                        <a:t>Quels effets </a:t>
                      </a:r>
                      <a:r>
                        <a:rPr lang="fr" sz="1100" b="1">
                          <a:solidFill>
                            <a:schemeClr val="dk1"/>
                          </a:solidFill>
                          <a:latin typeface="Economica"/>
                          <a:ea typeface="Economica"/>
                          <a:cs typeface="Economica"/>
                          <a:sym typeface="Economica"/>
                        </a:rPr>
                        <a:t>d’amplification </a:t>
                      </a:r>
                      <a:r>
                        <a:rPr lang="fr" sz="1100">
                          <a:solidFill>
                            <a:schemeClr val="dk1"/>
                          </a:solidFill>
                          <a:latin typeface="Economica"/>
                          <a:ea typeface="Economica"/>
                          <a:cs typeface="Economica"/>
                          <a:sym typeface="Economica"/>
                        </a:rPr>
                        <a:t>des pratiques d’OC ? </a:t>
                      </a:r>
                      <a:endParaRPr sz="1100">
                        <a:solidFill>
                          <a:schemeClr val="dk1"/>
                        </a:solidFill>
                        <a:latin typeface="Economica"/>
                        <a:ea typeface="Economica"/>
                        <a:cs typeface="Economica"/>
                        <a:sym typeface="Economica"/>
                      </a:endParaRPr>
                    </a:p>
                    <a:p>
                      <a:pPr marL="269999" lvl="0" indent="-298450" algn="l" rtl="0">
                        <a:spcBef>
                          <a:spcPts val="0"/>
                        </a:spcBef>
                        <a:spcAft>
                          <a:spcPts val="0"/>
                        </a:spcAft>
                        <a:buClr>
                          <a:schemeClr val="dk1"/>
                        </a:buClr>
                        <a:buSzPts val="1100"/>
                        <a:buFont typeface="Economica"/>
                        <a:buChar char="●"/>
                      </a:pPr>
                      <a:r>
                        <a:rPr lang="fr" sz="1100">
                          <a:solidFill>
                            <a:schemeClr val="dk1"/>
                          </a:solidFill>
                          <a:latin typeface="Economica"/>
                          <a:ea typeface="Economica"/>
                          <a:cs typeface="Economica"/>
                          <a:sym typeface="Economica"/>
                        </a:rPr>
                        <a:t>Quels sont les effets des </a:t>
                      </a:r>
                      <a:r>
                        <a:rPr lang="fr" sz="1100" b="1">
                          <a:solidFill>
                            <a:schemeClr val="dk1"/>
                          </a:solidFill>
                          <a:latin typeface="Economica"/>
                          <a:ea typeface="Economica"/>
                          <a:cs typeface="Economica"/>
                          <a:sym typeface="Economica"/>
                        </a:rPr>
                        <a:t>caractéristiques propres des TN</a:t>
                      </a:r>
                      <a:r>
                        <a:rPr lang="fr" sz="1100">
                          <a:solidFill>
                            <a:schemeClr val="dk1"/>
                          </a:solidFill>
                          <a:latin typeface="Economica"/>
                          <a:ea typeface="Economica"/>
                          <a:cs typeface="Economica"/>
                          <a:sym typeface="Economica"/>
                        </a:rPr>
                        <a:t> ?</a:t>
                      </a:r>
                      <a:endParaRPr sz="1100" b="1">
                        <a:latin typeface="Economica"/>
                        <a:ea typeface="Economica"/>
                        <a:cs typeface="Economica"/>
                        <a:sym typeface="Economica"/>
                      </a:endParaRPr>
                    </a:p>
                  </a:txBody>
                  <a:tcPr marL="91425" marR="91425" marT="91425" marB="91425"/>
                </a:tc>
                <a:tc rowSpan="2">
                  <a:txBody>
                    <a:bodyPr/>
                    <a:lstStyle/>
                    <a:p>
                      <a:pPr marL="0" lvl="0" indent="0" algn="l" rtl="0">
                        <a:spcBef>
                          <a:spcPts val="0"/>
                        </a:spcBef>
                        <a:spcAft>
                          <a:spcPts val="0"/>
                        </a:spcAft>
                        <a:buNone/>
                      </a:pPr>
                      <a:r>
                        <a:rPr lang="fr" sz="800">
                          <a:latin typeface="Arial Black"/>
                          <a:ea typeface="Arial Black"/>
                          <a:cs typeface="Arial Black"/>
                          <a:sym typeface="Arial Black"/>
                        </a:rPr>
                        <a:t>Pervasivité </a:t>
                      </a:r>
                      <a:endParaRPr sz="800">
                        <a:latin typeface="Arial Black"/>
                        <a:ea typeface="Arial Black"/>
                        <a:cs typeface="Arial Black"/>
                        <a:sym typeface="Arial Black"/>
                      </a:endParaRPr>
                    </a:p>
                    <a:p>
                      <a:pPr marL="0" lvl="0" indent="0" algn="l" rtl="0">
                        <a:spcBef>
                          <a:spcPts val="0"/>
                        </a:spcBef>
                        <a:spcAft>
                          <a:spcPts val="0"/>
                        </a:spcAft>
                        <a:buNone/>
                      </a:pPr>
                      <a:r>
                        <a:rPr lang="fr" sz="800" b="1">
                          <a:latin typeface="Economica"/>
                          <a:ea typeface="Economica"/>
                          <a:cs typeface="Economica"/>
                          <a:sym typeface="Economica"/>
                        </a:rPr>
                        <a:t>effets d’amplification </a:t>
                      </a:r>
                      <a:endParaRPr sz="800" b="1">
                        <a:latin typeface="Economica"/>
                        <a:ea typeface="Economica"/>
                        <a:cs typeface="Economica"/>
                        <a:sym typeface="Economica"/>
                      </a:endParaRPr>
                    </a:p>
                    <a:p>
                      <a:pPr marL="0" lvl="0" indent="0" algn="l" rtl="0">
                        <a:spcBef>
                          <a:spcPts val="0"/>
                        </a:spcBef>
                        <a:spcAft>
                          <a:spcPts val="0"/>
                        </a:spcAft>
                        <a:buNone/>
                      </a:pPr>
                      <a:r>
                        <a:rPr lang="fr" sz="800" b="1">
                          <a:latin typeface="Economica"/>
                          <a:ea typeface="Economica"/>
                          <a:cs typeface="Economica"/>
                          <a:sym typeface="Economica"/>
                        </a:rPr>
                        <a:t>effets des caractéristiques/TN</a:t>
                      </a:r>
                      <a:endParaRPr sz="800" b="1">
                        <a:latin typeface="Economica"/>
                        <a:ea typeface="Economica"/>
                        <a:cs typeface="Economica"/>
                        <a:sym typeface="Economica"/>
                      </a:endParaRPr>
                    </a:p>
                    <a:p>
                      <a:pPr marL="0" lvl="0" indent="0" algn="l" rtl="0">
                        <a:spcBef>
                          <a:spcPts val="0"/>
                        </a:spcBef>
                        <a:spcAft>
                          <a:spcPts val="0"/>
                        </a:spcAft>
                        <a:buNone/>
                      </a:pPr>
                      <a:endParaRPr sz="800" b="1">
                        <a:latin typeface="Economica"/>
                        <a:ea typeface="Economica"/>
                        <a:cs typeface="Economica"/>
                        <a:sym typeface="Economica"/>
                      </a:endParaRPr>
                    </a:p>
                    <a:p>
                      <a:pPr marL="0" lvl="0" indent="0" algn="r" rtl="0">
                        <a:spcBef>
                          <a:spcPts val="0"/>
                        </a:spcBef>
                        <a:spcAft>
                          <a:spcPts val="0"/>
                        </a:spcAft>
                        <a:buNone/>
                      </a:pPr>
                      <a:r>
                        <a:rPr lang="fr" sz="800">
                          <a:latin typeface="Economica"/>
                          <a:ea typeface="Economica"/>
                          <a:cs typeface="Economica"/>
                          <a:sym typeface="Economica"/>
                        </a:rPr>
                        <a:t>(Boullier, 2016)</a:t>
                      </a:r>
                      <a:endParaRPr sz="800">
                        <a:latin typeface="Economica"/>
                        <a:ea typeface="Economica"/>
                        <a:cs typeface="Economica"/>
                        <a:sym typeface="Economica"/>
                      </a:endParaRPr>
                    </a:p>
                  </a:txBody>
                  <a:tcPr marL="91425" marR="91425" marT="91425" marB="91425"/>
                </a:tc>
                <a:tc vMerge="1">
                  <a:txBody>
                    <a:bodyPr/>
                    <a:lstStyle/>
                    <a:p>
                      <a:endParaRPr lang="fr-FR"/>
                    </a:p>
                  </a:txBody>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1293600">
                <a:tc>
                  <a:txBody>
                    <a:bodyPr/>
                    <a:lstStyle/>
                    <a:p>
                      <a:pPr marL="0" lvl="0" indent="0" algn="l" rtl="0">
                        <a:spcBef>
                          <a:spcPts val="0"/>
                        </a:spcBef>
                        <a:spcAft>
                          <a:spcPts val="0"/>
                        </a:spcAft>
                        <a:buNone/>
                      </a:pPr>
                      <a:r>
                        <a:rPr lang="fr" sz="800">
                          <a:latin typeface="Arial Black"/>
                          <a:ea typeface="Arial Black"/>
                          <a:cs typeface="Arial Black"/>
                          <a:sym typeface="Arial Black"/>
                        </a:rPr>
                        <a:t>Pratiques d’intervention/</a:t>
                      </a:r>
                      <a:endParaRPr sz="800">
                        <a:latin typeface="Arial Black"/>
                        <a:ea typeface="Arial Black"/>
                        <a:cs typeface="Arial Black"/>
                        <a:sym typeface="Arial Black"/>
                      </a:endParaRPr>
                    </a:p>
                    <a:p>
                      <a:pPr marL="0" lvl="0" indent="0" algn="l" rtl="0">
                        <a:spcBef>
                          <a:spcPts val="0"/>
                        </a:spcBef>
                        <a:spcAft>
                          <a:spcPts val="0"/>
                        </a:spcAft>
                        <a:buNone/>
                      </a:pPr>
                      <a:r>
                        <a:rPr lang="fr" sz="800" b="1"/>
                        <a:t>accompagnement </a:t>
                      </a:r>
                      <a:r>
                        <a:rPr lang="fr" sz="800">
                          <a:latin typeface="Arial Black"/>
                          <a:ea typeface="Arial Black"/>
                          <a:cs typeface="Arial Black"/>
                          <a:sym typeface="Arial Black"/>
                        </a:rPr>
                        <a:t> </a:t>
                      </a:r>
                      <a:endParaRPr sz="800">
                        <a:latin typeface="Arial Black"/>
                        <a:ea typeface="Arial Black"/>
                        <a:cs typeface="Arial Black"/>
                        <a:sym typeface="Arial Black"/>
                      </a:endParaRPr>
                    </a:p>
                    <a:p>
                      <a:pPr marL="0" lvl="0" indent="0" algn="l" rtl="0">
                        <a:spcBef>
                          <a:spcPts val="0"/>
                        </a:spcBef>
                        <a:spcAft>
                          <a:spcPts val="0"/>
                        </a:spcAft>
                        <a:buNone/>
                      </a:pPr>
                      <a:r>
                        <a:rPr lang="fr" sz="800">
                          <a:latin typeface="Arial Black"/>
                          <a:ea typeface="Arial Black"/>
                          <a:cs typeface="Arial Black"/>
                          <a:sym typeface="Arial Black"/>
                        </a:rPr>
                        <a:t>à l’ère numérique</a:t>
                      </a:r>
                      <a:endParaRPr sz="800">
                        <a:latin typeface="Arial Black"/>
                        <a:ea typeface="Arial Black"/>
                        <a:cs typeface="Arial Black"/>
                        <a:sym typeface="Arial Black"/>
                      </a:endParaRPr>
                    </a:p>
                  </a:txBody>
                  <a:tcPr marL="91425" marR="91425" marT="91425" marB="91425"/>
                </a:tc>
                <a:tc>
                  <a:txBody>
                    <a:bodyPr/>
                    <a:lstStyle/>
                    <a:p>
                      <a:pPr marL="0" lvl="0" indent="0" algn="just" rtl="0">
                        <a:spcBef>
                          <a:spcPts val="0"/>
                        </a:spcBef>
                        <a:spcAft>
                          <a:spcPts val="0"/>
                        </a:spcAft>
                        <a:buNone/>
                      </a:pPr>
                      <a:r>
                        <a:rPr lang="fr" sz="1100" b="1" u="sng">
                          <a:solidFill>
                            <a:schemeClr val="dk1"/>
                          </a:solidFill>
                          <a:latin typeface="Economica"/>
                          <a:ea typeface="Economica"/>
                          <a:cs typeface="Economica"/>
                          <a:sym typeface="Economica"/>
                        </a:rPr>
                        <a:t>4. Cerner les enjeux des pratiques des OC à l’ère numérique </a:t>
                      </a:r>
                      <a:endParaRPr sz="1100" b="1" u="sng">
                        <a:solidFill>
                          <a:schemeClr val="dk1"/>
                        </a:solidFill>
                        <a:latin typeface="Economica"/>
                        <a:ea typeface="Economica"/>
                        <a:cs typeface="Economica"/>
                        <a:sym typeface="Economica"/>
                      </a:endParaRPr>
                    </a:p>
                    <a:p>
                      <a:pPr marL="0" lvl="0" indent="0" algn="l" rtl="0">
                        <a:spcBef>
                          <a:spcPts val="0"/>
                        </a:spcBef>
                        <a:spcAft>
                          <a:spcPts val="0"/>
                        </a:spcAft>
                        <a:buNone/>
                      </a:pPr>
                      <a:r>
                        <a:rPr lang="fr" sz="800" b="1" u="sng">
                          <a:solidFill>
                            <a:schemeClr val="dk1"/>
                          </a:solidFill>
                          <a:latin typeface="Economica"/>
                          <a:ea typeface="Economica"/>
                          <a:cs typeface="Economica"/>
                          <a:sym typeface="Economica"/>
                        </a:rPr>
                        <a:t>-Pratiques</a:t>
                      </a:r>
                      <a:r>
                        <a:rPr lang="fr" sz="800" b="1">
                          <a:solidFill>
                            <a:schemeClr val="dk1"/>
                          </a:solidFill>
                          <a:latin typeface="Economica"/>
                          <a:ea typeface="Economica"/>
                          <a:cs typeface="Economica"/>
                          <a:sym typeface="Economica"/>
                        </a:rPr>
                        <a:t>: Éthiques, Politiques, Économiques, Environnementaux, Technologiques ?</a:t>
                      </a:r>
                      <a:endParaRPr sz="800" b="1">
                        <a:solidFill>
                          <a:schemeClr val="dk1"/>
                        </a:solidFill>
                        <a:latin typeface="Economica"/>
                        <a:ea typeface="Economica"/>
                        <a:cs typeface="Economica"/>
                        <a:sym typeface="Economica"/>
                      </a:endParaRPr>
                    </a:p>
                    <a:p>
                      <a:pPr marL="0" lvl="0" indent="0" algn="l" rtl="0">
                        <a:spcBef>
                          <a:spcPts val="0"/>
                        </a:spcBef>
                        <a:spcAft>
                          <a:spcPts val="0"/>
                        </a:spcAft>
                        <a:buNone/>
                      </a:pPr>
                      <a:r>
                        <a:rPr lang="fr" sz="800" b="1" u="sng">
                          <a:solidFill>
                            <a:schemeClr val="dk1"/>
                          </a:solidFill>
                          <a:latin typeface="Economica"/>
                          <a:ea typeface="Economica"/>
                          <a:cs typeface="Economica"/>
                          <a:sym typeface="Economica"/>
                        </a:rPr>
                        <a:t>-Profession </a:t>
                      </a:r>
                      <a:r>
                        <a:rPr lang="fr" sz="800" b="1">
                          <a:solidFill>
                            <a:schemeClr val="dk1"/>
                          </a:solidFill>
                          <a:latin typeface="Economica"/>
                          <a:ea typeface="Economica"/>
                          <a:cs typeface="Economica"/>
                          <a:sym typeface="Economica"/>
                        </a:rPr>
                        <a:t>: Normes, identité, autonomie, formation académique et continue ?</a:t>
                      </a:r>
                      <a:endParaRPr sz="800" b="1">
                        <a:solidFill>
                          <a:schemeClr val="dk1"/>
                        </a:solidFill>
                        <a:latin typeface="Economica"/>
                        <a:ea typeface="Economica"/>
                        <a:cs typeface="Economica"/>
                        <a:sym typeface="Economica"/>
                      </a:endParaRPr>
                    </a:p>
                    <a:p>
                      <a:pPr marL="0" lvl="0" indent="0" algn="l" rtl="0">
                        <a:spcBef>
                          <a:spcPts val="0"/>
                        </a:spcBef>
                        <a:spcAft>
                          <a:spcPts val="0"/>
                        </a:spcAft>
                        <a:buNone/>
                      </a:pPr>
                      <a:r>
                        <a:rPr lang="fr" sz="800" b="1" u="sng">
                          <a:solidFill>
                            <a:schemeClr val="dk1"/>
                          </a:solidFill>
                          <a:latin typeface="Economica"/>
                          <a:ea typeface="Economica"/>
                          <a:cs typeface="Economica"/>
                          <a:sym typeface="Economica"/>
                        </a:rPr>
                        <a:t>-Scientifique ?</a:t>
                      </a:r>
                      <a:endParaRPr sz="1100" b="1" u="sng">
                        <a:solidFill>
                          <a:schemeClr val="dk1"/>
                        </a:solidFill>
                        <a:latin typeface="Economica"/>
                        <a:ea typeface="Economica"/>
                        <a:cs typeface="Economica"/>
                        <a:sym typeface="Economic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sz="800" b="1">
                          <a:solidFill>
                            <a:schemeClr val="dk1"/>
                          </a:solidFill>
                          <a:latin typeface="Economica"/>
                          <a:ea typeface="Economica"/>
                          <a:cs typeface="Economica"/>
                          <a:sym typeface="Economica"/>
                        </a:rPr>
                        <a:t>La Société-en-train-de-se-faire</a:t>
                      </a:r>
                      <a:endParaRPr sz="800" b="1">
                        <a:solidFill>
                          <a:schemeClr val="dk1"/>
                        </a:solidFill>
                        <a:latin typeface="Economica"/>
                        <a:ea typeface="Economica"/>
                        <a:cs typeface="Economica"/>
                        <a:sym typeface="Economica"/>
                      </a:endParaRPr>
                    </a:p>
                    <a:p>
                      <a:pPr marL="0" lvl="0" indent="0" algn="r" rtl="0">
                        <a:spcBef>
                          <a:spcPts val="0"/>
                        </a:spcBef>
                        <a:spcAft>
                          <a:spcPts val="0"/>
                        </a:spcAft>
                        <a:buClr>
                          <a:schemeClr val="dk1"/>
                        </a:buClr>
                        <a:buSzPts val="1100"/>
                        <a:buFont typeface="Arial"/>
                        <a:buNone/>
                      </a:pPr>
                      <a:r>
                        <a:rPr lang="fr" sz="800">
                          <a:solidFill>
                            <a:schemeClr val="dk1"/>
                          </a:solidFill>
                          <a:latin typeface="Economica"/>
                          <a:ea typeface="Economica"/>
                          <a:cs typeface="Economica"/>
                          <a:sym typeface="Economica"/>
                        </a:rPr>
                        <a:t>(Latour, 2007)</a:t>
                      </a:r>
                      <a:endParaRPr sz="800">
                        <a:solidFill>
                          <a:schemeClr val="dk1"/>
                        </a:solidFill>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fr" sz="800">
                          <a:solidFill>
                            <a:schemeClr val="dk1"/>
                          </a:solidFill>
                          <a:latin typeface="Economica"/>
                          <a:ea typeface="Economica"/>
                          <a:cs typeface="Economica"/>
                          <a:sym typeface="Economica"/>
                        </a:rPr>
                        <a:t>-Quels </a:t>
                      </a:r>
                      <a:r>
                        <a:rPr lang="fr" sz="800" i="1">
                          <a:solidFill>
                            <a:schemeClr val="dk1"/>
                          </a:solidFill>
                          <a:latin typeface="Economica"/>
                          <a:ea typeface="Economica"/>
                          <a:cs typeface="Economica"/>
                          <a:sym typeface="Economica"/>
                        </a:rPr>
                        <a:t>assemblages</a:t>
                      </a:r>
                      <a:r>
                        <a:rPr lang="fr" sz="800">
                          <a:solidFill>
                            <a:schemeClr val="dk1"/>
                          </a:solidFill>
                          <a:latin typeface="Economica"/>
                          <a:ea typeface="Economica"/>
                          <a:cs typeface="Economica"/>
                          <a:sym typeface="Economica"/>
                        </a:rPr>
                        <a:t>?</a:t>
                      </a:r>
                      <a:endParaRPr sz="800">
                        <a:solidFill>
                          <a:schemeClr val="dk1"/>
                        </a:solidFill>
                        <a:latin typeface="Economica"/>
                        <a:ea typeface="Economica"/>
                        <a:cs typeface="Economica"/>
                        <a:sym typeface="Economica"/>
                      </a:endParaRPr>
                    </a:p>
                    <a:p>
                      <a:pPr marL="0" lvl="0" indent="0" algn="l" rtl="0">
                        <a:spcBef>
                          <a:spcPts val="0"/>
                        </a:spcBef>
                        <a:spcAft>
                          <a:spcPts val="0"/>
                        </a:spcAft>
                        <a:buNone/>
                      </a:pPr>
                      <a:r>
                        <a:rPr lang="fr" sz="800">
                          <a:solidFill>
                            <a:schemeClr val="dk1"/>
                          </a:solidFill>
                          <a:latin typeface="Economica"/>
                          <a:ea typeface="Economica"/>
                          <a:cs typeface="Economica"/>
                          <a:sym typeface="Economica"/>
                        </a:rPr>
                        <a:t>-Quel </a:t>
                      </a:r>
                      <a:r>
                        <a:rPr lang="fr" sz="800">
                          <a:solidFill>
                            <a:schemeClr val="dk1"/>
                          </a:solidFill>
                          <a:latin typeface="Arial Black"/>
                          <a:ea typeface="Arial Black"/>
                          <a:cs typeface="Arial Black"/>
                          <a:sym typeface="Arial Black"/>
                        </a:rPr>
                        <a:t>engagement </a:t>
                      </a:r>
                      <a:r>
                        <a:rPr lang="fr" sz="800">
                          <a:solidFill>
                            <a:schemeClr val="dk1"/>
                          </a:solidFill>
                          <a:latin typeface="Economica"/>
                          <a:ea typeface="Economica"/>
                          <a:cs typeface="Economica"/>
                          <a:sym typeface="Economica"/>
                        </a:rPr>
                        <a:t>social et politique ?</a:t>
                      </a:r>
                      <a:endParaRPr sz="800">
                        <a:solidFill>
                          <a:schemeClr val="dk1"/>
                        </a:solidFill>
                        <a:latin typeface="Economica"/>
                        <a:ea typeface="Economica"/>
                        <a:cs typeface="Economica"/>
                        <a:sym typeface="Economica"/>
                      </a:endParaRPr>
                    </a:p>
                    <a:p>
                      <a:pPr marL="0" lvl="0" indent="0" algn="r" rtl="0">
                        <a:spcBef>
                          <a:spcPts val="0"/>
                        </a:spcBef>
                        <a:spcAft>
                          <a:spcPts val="0"/>
                        </a:spcAft>
                        <a:buNone/>
                      </a:pPr>
                      <a:r>
                        <a:rPr lang="fr" sz="800">
                          <a:solidFill>
                            <a:schemeClr val="dk1"/>
                          </a:solidFill>
                          <a:latin typeface="Economica"/>
                          <a:ea typeface="Economica"/>
                          <a:cs typeface="Economica"/>
                          <a:sym typeface="Economica"/>
                        </a:rPr>
                        <a:t>(Ion, 1997; Benasayag et Del Rey, 2011; Bobineau, 2010;...)</a:t>
                      </a:r>
                      <a:endParaRPr sz="800">
                        <a:solidFill>
                          <a:schemeClr val="dk1"/>
                        </a:solidFill>
                        <a:latin typeface="Economica"/>
                        <a:ea typeface="Economica"/>
                        <a:cs typeface="Economica"/>
                        <a:sym typeface="Economic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sz="700">
                          <a:solidFill>
                            <a:schemeClr val="dk1"/>
                          </a:solidFill>
                          <a:latin typeface="Arial Black"/>
                          <a:ea typeface="Arial Black"/>
                          <a:cs typeface="Arial Black"/>
                          <a:sym typeface="Arial Black"/>
                        </a:rPr>
                        <a:t>Recherche-action</a:t>
                      </a:r>
                      <a:endParaRPr sz="700">
                        <a:solidFill>
                          <a:schemeClr val="dk1"/>
                        </a:solidFill>
                        <a:latin typeface="Arial Black"/>
                        <a:ea typeface="Arial Black"/>
                        <a:cs typeface="Arial Black"/>
                        <a:sym typeface="Arial Black"/>
                      </a:endParaRPr>
                    </a:p>
                    <a:p>
                      <a:pPr marL="0" lvl="0" indent="0" algn="l" rtl="0">
                        <a:spcBef>
                          <a:spcPts val="0"/>
                        </a:spcBef>
                        <a:spcAft>
                          <a:spcPts val="0"/>
                        </a:spcAft>
                        <a:buClr>
                          <a:schemeClr val="dk1"/>
                        </a:buClr>
                        <a:buSzPts val="1100"/>
                        <a:buFont typeface="Arial"/>
                        <a:buNone/>
                      </a:pPr>
                      <a:endParaRPr sz="800">
                        <a:solidFill>
                          <a:schemeClr val="dk1"/>
                        </a:solidFill>
                        <a:latin typeface="Arial Black"/>
                        <a:ea typeface="Arial Black"/>
                        <a:cs typeface="Arial Black"/>
                        <a:sym typeface="Arial Black"/>
                      </a:endParaRPr>
                    </a:p>
                    <a:p>
                      <a:pPr marL="0" lvl="0" indent="0" algn="l" rtl="0">
                        <a:spcBef>
                          <a:spcPts val="0"/>
                        </a:spcBef>
                        <a:spcAft>
                          <a:spcPts val="0"/>
                        </a:spcAft>
                        <a:buClr>
                          <a:schemeClr val="dk1"/>
                        </a:buClr>
                        <a:buSzPts val="1100"/>
                        <a:buFont typeface="Arial"/>
                        <a:buNone/>
                      </a:pPr>
                      <a:r>
                        <a:rPr lang="fr" sz="700" b="1">
                          <a:solidFill>
                            <a:schemeClr val="dk1"/>
                          </a:solidFill>
                        </a:rPr>
                        <a:t>Pragmatisme</a:t>
                      </a:r>
                      <a:endParaRPr sz="700" b="1">
                        <a:solidFill>
                          <a:schemeClr val="dk1"/>
                        </a:solidFill>
                      </a:endParaRPr>
                    </a:p>
                    <a:p>
                      <a:pPr marL="0" lvl="0" indent="0" algn="l" rtl="0">
                        <a:spcBef>
                          <a:spcPts val="0"/>
                        </a:spcBef>
                        <a:spcAft>
                          <a:spcPts val="0"/>
                        </a:spcAft>
                        <a:buNone/>
                      </a:pPr>
                      <a:endParaRPr sz="800">
                        <a:latin typeface="Arial Black"/>
                        <a:ea typeface="Arial Black"/>
                        <a:cs typeface="Arial Black"/>
                        <a:sym typeface="Arial Black"/>
                      </a:endParaRPr>
                    </a:p>
                  </a:txBody>
                  <a:tcPr marL="91425" marR="91425" marT="91425" marB="91425"/>
                </a:tc>
                <a:tc>
                  <a:txBody>
                    <a:bodyPr/>
                    <a:lstStyle/>
                    <a:p>
                      <a:pPr marL="0" lvl="0" indent="0" algn="just" rtl="0">
                        <a:spcBef>
                          <a:spcPts val="0"/>
                        </a:spcBef>
                        <a:spcAft>
                          <a:spcPts val="0"/>
                        </a:spcAft>
                        <a:buClr>
                          <a:schemeClr val="dk1"/>
                        </a:buClr>
                        <a:buSzPts val="1100"/>
                        <a:buFont typeface="Arial"/>
                        <a:buNone/>
                      </a:pPr>
                      <a:r>
                        <a:rPr lang="fr" sz="1100" b="1" u="sng">
                          <a:solidFill>
                            <a:schemeClr val="dk1"/>
                          </a:solidFill>
                          <a:latin typeface="Economica"/>
                          <a:ea typeface="Economica"/>
                          <a:cs typeface="Economica"/>
                          <a:sym typeface="Economica"/>
                        </a:rPr>
                        <a:t>4. Cerner les enjeux des pratiques des OC à l’ère numérique </a:t>
                      </a:r>
                      <a:endParaRPr sz="1100" b="1">
                        <a:solidFill>
                          <a:schemeClr val="dk1"/>
                        </a:solidFill>
                        <a:latin typeface="Economica"/>
                        <a:ea typeface="Economica"/>
                        <a:cs typeface="Economica"/>
                        <a:sym typeface="Economica"/>
                      </a:endParaRPr>
                    </a:p>
                    <a:p>
                      <a:pPr marL="0" lvl="0" indent="0" algn="l" rtl="0">
                        <a:spcBef>
                          <a:spcPts val="0"/>
                        </a:spcBef>
                        <a:spcAft>
                          <a:spcPts val="0"/>
                        </a:spcAft>
                        <a:buNone/>
                      </a:pPr>
                      <a:r>
                        <a:rPr lang="fr" sz="1000" b="1">
                          <a:solidFill>
                            <a:schemeClr val="dk1"/>
                          </a:solidFill>
                          <a:latin typeface="Economica"/>
                          <a:ea typeface="Economica"/>
                          <a:cs typeface="Economica"/>
                          <a:sym typeface="Economica"/>
                        </a:rPr>
                        <a:t>-Comité d’encadrement élargi: </a:t>
                      </a:r>
                      <a:r>
                        <a:rPr lang="fr" sz="1000">
                          <a:solidFill>
                            <a:schemeClr val="dk1"/>
                          </a:solidFill>
                          <a:latin typeface="Economica"/>
                          <a:ea typeface="Economica"/>
                          <a:cs typeface="Economica"/>
                          <a:sym typeface="Economica"/>
                        </a:rPr>
                        <a:t>1ère analyse collective avec des représentant.e.s des Regroupements partenaires</a:t>
                      </a:r>
                      <a:endParaRPr sz="1000">
                        <a:solidFill>
                          <a:schemeClr val="dk1"/>
                        </a:solidFill>
                        <a:latin typeface="Economica"/>
                        <a:ea typeface="Economica"/>
                        <a:cs typeface="Economica"/>
                        <a:sym typeface="Economica"/>
                      </a:endParaRPr>
                    </a:p>
                    <a:p>
                      <a:pPr marL="0" lvl="0" indent="0" algn="l" rtl="0">
                        <a:spcBef>
                          <a:spcPts val="0"/>
                        </a:spcBef>
                        <a:spcAft>
                          <a:spcPts val="0"/>
                        </a:spcAft>
                        <a:buNone/>
                      </a:pPr>
                      <a:endParaRPr sz="1000">
                        <a:solidFill>
                          <a:schemeClr val="dk1"/>
                        </a:solidFill>
                        <a:latin typeface="Economica"/>
                        <a:ea typeface="Economica"/>
                        <a:cs typeface="Economica"/>
                        <a:sym typeface="Economica"/>
                      </a:endParaRPr>
                    </a:p>
                    <a:p>
                      <a:pPr marL="0" lvl="0" indent="0" algn="l" rtl="0">
                        <a:spcBef>
                          <a:spcPts val="0"/>
                        </a:spcBef>
                        <a:spcAft>
                          <a:spcPts val="0"/>
                        </a:spcAft>
                        <a:buNone/>
                      </a:pPr>
                      <a:r>
                        <a:rPr lang="fr" sz="800" b="1">
                          <a:latin typeface="Economica"/>
                          <a:ea typeface="Economica"/>
                          <a:cs typeface="Economica"/>
                          <a:sym typeface="Economica"/>
                        </a:rPr>
                        <a:t>-</a:t>
                      </a:r>
                      <a:r>
                        <a:rPr lang="fr" sz="1000" b="1">
                          <a:latin typeface="Economica"/>
                          <a:ea typeface="Economica"/>
                          <a:cs typeface="Economica"/>
                          <a:sym typeface="Economica"/>
                        </a:rPr>
                        <a:t>Forum : </a:t>
                      </a:r>
                      <a:r>
                        <a:rPr lang="fr" sz="1000">
                          <a:latin typeface="Economica"/>
                          <a:ea typeface="Economica"/>
                          <a:cs typeface="Economica"/>
                          <a:sym typeface="Economica"/>
                        </a:rPr>
                        <a:t>a</a:t>
                      </a:r>
                      <a:r>
                        <a:rPr lang="fr" sz="1000">
                          <a:solidFill>
                            <a:schemeClr val="dk1"/>
                          </a:solidFill>
                          <a:latin typeface="Economica"/>
                          <a:ea typeface="Economica"/>
                          <a:cs typeface="Economica"/>
                          <a:sym typeface="Economica"/>
                        </a:rPr>
                        <a:t>nalyse collective avec les membres des Regroupements partenaires</a:t>
                      </a:r>
                      <a:endParaRPr sz="1000">
                        <a:solidFill>
                          <a:schemeClr val="dk1"/>
                        </a:solidFill>
                        <a:latin typeface="Economica"/>
                        <a:ea typeface="Economica"/>
                        <a:cs typeface="Economica"/>
                        <a:sym typeface="Economica"/>
                      </a:endParaRPr>
                    </a:p>
                    <a:p>
                      <a:pPr marL="0" lvl="0" indent="0" algn="l" rtl="0">
                        <a:spcBef>
                          <a:spcPts val="0"/>
                        </a:spcBef>
                        <a:spcAft>
                          <a:spcPts val="0"/>
                        </a:spcAft>
                        <a:buNone/>
                      </a:pPr>
                      <a:endParaRPr sz="1000" b="1">
                        <a:latin typeface="Economica"/>
                        <a:ea typeface="Economica"/>
                        <a:cs typeface="Economica"/>
                        <a:sym typeface="Economica"/>
                      </a:endParaRPr>
                    </a:p>
                  </a:txBody>
                  <a:tcPr marL="91425" marR="91425" marT="91425" marB="91425"/>
                </a:tc>
              </a:tr>
            </a:tbl>
          </a:graphicData>
        </a:graphic>
      </p:graphicFrame>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3376</Words>
  <Application>Microsoft Macintosh PowerPoint</Application>
  <PresentationFormat>Présentation à l'écran (16:9)</PresentationFormat>
  <Paragraphs>423</Paragraphs>
  <Slides>19</Slides>
  <Notes>19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Economica</vt:lpstr>
      <vt:lpstr>Montserrat</vt:lpstr>
      <vt:lpstr>Arial Black</vt:lpstr>
      <vt:lpstr>Open Sans</vt:lpstr>
      <vt:lpstr>Luxe</vt:lpstr>
      <vt:lpstr>Présentation PowerPoint</vt:lpstr>
      <vt:lpstr>Partenaires de la recherche-action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Sylvie Jochems</cp:lastModifiedBy>
  <cp:revision>1</cp:revision>
  <dcterms:modified xsi:type="dcterms:W3CDTF">2019-11-05T09:44:08Z</dcterms:modified>
</cp:coreProperties>
</file>