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2" r:id="rId3"/>
    <p:sldId id="273" r:id="rId4"/>
    <p:sldId id="271" r:id="rId5"/>
    <p:sldId id="286" r:id="rId6"/>
    <p:sldId id="274" r:id="rId7"/>
    <p:sldId id="275" r:id="rId8"/>
    <p:sldId id="277" r:id="rId9"/>
    <p:sldId id="282" r:id="rId10"/>
    <p:sldId id="276" r:id="rId11"/>
    <p:sldId id="289" r:id="rId12"/>
    <p:sldId id="281" r:id="rId13"/>
    <p:sldId id="278" r:id="rId14"/>
    <p:sldId id="287" r:id="rId15"/>
    <p:sldId id="279" r:id="rId16"/>
    <p:sldId id="284" r:id="rId17"/>
    <p:sldId id="283" r:id="rId18"/>
    <p:sldId id="288" r:id="rId19"/>
  </p:sldIdLst>
  <p:sldSz cx="9144000" cy="6858000" type="screen4x3"/>
  <p:notesSz cx="6794500" cy="9906000"/>
  <p:custDataLst>
    <p:tags r:id="rId22"/>
  </p:custDataLst>
  <p:defaultTextStyle>
    <a:defPPr>
      <a:defRPr lang="en-GB"/>
    </a:defPPr>
    <a:lvl1pPr algn="l" rtl="0" fontAlgn="base">
      <a:spcBef>
        <a:spcPct val="0"/>
      </a:spcBef>
      <a:spcAft>
        <a:spcPct val="0"/>
      </a:spcAft>
      <a:defRPr sz="1900" kern="1200">
        <a:solidFill>
          <a:schemeClr val="tx1"/>
        </a:solidFill>
        <a:latin typeface="Verdana" pitchFamily="34" charset="0"/>
        <a:ea typeface="+mn-ea"/>
        <a:cs typeface="+mn-cs"/>
      </a:defRPr>
    </a:lvl1pPr>
    <a:lvl2pPr marL="457200" algn="l" rtl="0" fontAlgn="base">
      <a:spcBef>
        <a:spcPct val="0"/>
      </a:spcBef>
      <a:spcAft>
        <a:spcPct val="0"/>
      </a:spcAft>
      <a:defRPr sz="1900" kern="1200">
        <a:solidFill>
          <a:schemeClr val="tx1"/>
        </a:solidFill>
        <a:latin typeface="Verdana" pitchFamily="34" charset="0"/>
        <a:ea typeface="+mn-ea"/>
        <a:cs typeface="+mn-cs"/>
      </a:defRPr>
    </a:lvl2pPr>
    <a:lvl3pPr marL="914400" algn="l" rtl="0" fontAlgn="base">
      <a:spcBef>
        <a:spcPct val="0"/>
      </a:spcBef>
      <a:spcAft>
        <a:spcPct val="0"/>
      </a:spcAft>
      <a:defRPr sz="1900" kern="1200">
        <a:solidFill>
          <a:schemeClr val="tx1"/>
        </a:solidFill>
        <a:latin typeface="Verdana" pitchFamily="34" charset="0"/>
        <a:ea typeface="+mn-ea"/>
        <a:cs typeface="+mn-cs"/>
      </a:defRPr>
    </a:lvl3pPr>
    <a:lvl4pPr marL="1371600" algn="l" rtl="0" fontAlgn="base">
      <a:spcBef>
        <a:spcPct val="0"/>
      </a:spcBef>
      <a:spcAft>
        <a:spcPct val="0"/>
      </a:spcAft>
      <a:defRPr sz="1900" kern="1200">
        <a:solidFill>
          <a:schemeClr val="tx1"/>
        </a:solidFill>
        <a:latin typeface="Verdana" pitchFamily="34" charset="0"/>
        <a:ea typeface="+mn-ea"/>
        <a:cs typeface="+mn-cs"/>
      </a:defRPr>
    </a:lvl4pPr>
    <a:lvl5pPr marL="1828800" algn="l" rtl="0" fontAlgn="base">
      <a:spcBef>
        <a:spcPct val="0"/>
      </a:spcBef>
      <a:spcAft>
        <a:spcPct val="0"/>
      </a:spcAft>
      <a:defRPr sz="1900" kern="1200">
        <a:solidFill>
          <a:schemeClr val="tx1"/>
        </a:solidFill>
        <a:latin typeface="Verdana" pitchFamily="34" charset="0"/>
        <a:ea typeface="+mn-ea"/>
        <a:cs typeface="+mn-cs"/>
      </a:defRPr>
    </a:lvl5pPr>
    <a:lvl6pPr marL="2286000" algn="l" defTabSz="914400" rtl="0" eaLnBrk="1" latinLnBrk="0" hangingPunct="1">
      <a:defRPr sz="1900" kern="1200">
        <a:solidFill>
          <a:schemeClr val="tx1"/>
        </a:solidFill>
        <a:latin typeface="Verdana" pitchFamily="34" charset="0"/>
        <a:ea typeface="+mn-ea"/>
        <a:cs typeface="+mn-cs"/>
      </a:defRPr>
    </a:lvl6pPr>
    <a:lvl7pPr marL="2743200" algn="l" defTabSz="914400" rtl="0" eaLnBrk="1" latinLnBrk="0" hangingPunct="1">
      <a:defRPr sz="1900" kern="1200">
        <a:solidFill>
          <a:schemeClr val="tx1"/>
        </a:solidFill>
        <a:latin typeface="Verdana" pitchFamily="34" charset="0"/>
        <a:ea typeface="+mn-ea"/>
        <a:cs typeface="+mn-cs"/>
      </a:defRPr>
    </a:lvl7pPr>
    <a:lvl8pPr marL="3200400" algn="l" defTabSz="914400" rtl="0" eaLnBrk="1" latinLnBrk="0" hangingPunct="1">
      <a:defRPr sz="1900" kern="1200">
        <a:solidFill>
          <a:schemeClr val="tx1"/>
        </a:solidFill>
        <a:latin typeface="Verdana" pitchFamily="34" charset="0"/>
        <a:ea typeface="+mn-ea"/>
        <a:cs typeface="+mn-cs"/>
      </a:defRPr>
    </a:lvl8pPr>
    <a:lvl9pPr marL="3657600" algn="l" defTabSz="914400" rtl="0" eaLnBrk="1" latinLnBrk="0" hangingPunct="1">
      <a:defRPr sz="19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6286" autoAdjust="0"/>
  </p:normalViewPr>
  <p:slideViewPr>
    <p:cSldViewPr>
      <p:cViewPr varScale="1">
        <p:scale>
          <a:sx n="96" d="100"/>
          <a:sy n="96" d="100"/>
        </p:scale>
        <p:origin x="1428" y="78"/>
      </p:cViewPr>
      <p:guideLst>
        <p:guide orient="horz" pos="2160"/>
        <p:guide pos="2880"/>
      </p:guideLst>
    </p:cSldViewPr>
  </p:slideViewPr>
  <p:notesTextViewPr>
    <p:cViewPr>
      <p:scale>
        <a:sx n="1" d="1"/>
        <a:sy n="1" d="1"/>
      </p:scale>
      <p:origin x="0" y="-762"/>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18435" name="Rectangle 3"/>
          <p:cNvSpPr>
            <a:spLocks noGrp="1" noChangeArrowheads="1"/>
          </p:cNvSpPr>
          <p:nvPr>
            <p:ph type="dt" sz="quarter" idx="1"/>
          </p:nvPr>
        </p:nvSpPr>
        <p:spPr bwMode="auto">
          <a:xfrm>
            <a:off x="3848645"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18436" name="Rectangle 4"/>
          <p:cNvSpPr>
            <a:spLocks noGrp="1" noChangeArrowheads="1"/>
          </p:cNvSpPr>
          <p:nvPr>
            <p:ph type="ftr" sz="quarter" idx="2"/>
          </p:nvPr>
        </p:nvSpPr>
        <p:spPr bwMode="auto">
          <a:xfrm>
            <a:off x="0"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18437" name="Rectangle 5"/>
          <p:cNvSpPr>
            <a:spLocks noGrp="1" noChangeArrowheads="1"/>
          </p:cNvSpPr>
          <p:nvPr>
            <p:ph type="sldNum" sz="quarter" idx="3"/>
          </p:nvPr>
        </p:nvSpPr>
        <p:spPr bwMode="auto">
          <a:xfrm>
            <a:off x="3848645"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786CB59-8925-48FE-AAC8-397FF3001C41}" type="slidenum">
              <a:rPr lang="de-CH"/>
              <a:pPr>
                <a:defRPr/>
              </a:pPr>
              <a:t>‹Nr.›</a:t>
            </a:fld>
            <a:endParaRPr lang="de-CH" dirty="0"/>
          </a:p>
        </p:txBody>
      </p:sp>
    </p:spTree>
    <p:extLst>
      <p:ext uri="{BB962C8B-B14F-4D97-AF65-F5344CB8AC3E}">
        <p14:creationId xmlns:p14="http://schemas.microsoft.com/office/powerpoint/2010/main" val="4072484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6147" name="Rectangle 3"/>
          <p:cNvSpPr>
            <a:spLocks noGrp="1" noChangeArrowheads="1"/>
          </p:cNvSpPr>
          <p:nvPr>
            <p:ph type="dt" idx="1"/>
          </p:nvPr>
        </p:nvSpPr>
        <p:spPr bwMode="auto">
          <a:xfrm>
            <a:off x="3848645"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512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dirty="0" smtClean="0"/>
              <a:t>Click </a:t>
            </a:r>
            <a:r>
              <a:rPr lang="de-CH" noProof="0" dirty="0" err="1" smtClean="0"/>
              <a:t>to</a:t>
            </a:r>
            <a:r>
              <a:rPr lang="de-CH" noProof="0" dirty="0" smtClean="0"/>
              <a:t> </a:t>
            </a:r>
            <a:r>
              <a:rPr lang="de-CH" noProof="0" dirty="0" err="1" smtClean="0"/>
              <a:t>edit</a:t>
            </a:r>
            <a:r>
              <a:rPr lang="de-CH" noProof="0" dirty="0" smtClean="0"/>
              <a:t> Master </a:t>
            </a:r>
            <a:r>
              <a:rPr lang="de-CH" noProof="0" dirty="0" err="1" smtClean="0"/>
              <a:t>text</a:t>
            </a:r>
            <a:r>
              <a:rPr lang="de-CH" noProof="0" dirty="0" smtClean="0"/>
              <a:t> </a:t>
            </a:r>
            <a:r>
              <a:rPr lang="de-CH" noProof="0" dirty="0" err="1" smtClean="0"/>
              <a:t>styles</a:t>
            </a:r>
            <a:endParaRPr lang="de-CH" noProof="0" dirty="0" smtClean="0"/>
          </a:p>
          <a:p>
            <a:pPr lvl="1"/>
            <a:r>
              <a:rPr lang="de-CH" noProof="0" dirty="0" smtClean="0"/>
              <a:t>Second </a:t>
            </a:r>
            <a:r>
              <a:rPr lang="de-CH" noProof="0" dirty="0" err="1" smtClean="0"/>
              <a:t>level</a:t>
            </a:r>
            <a:endParaRPr lang="de-CH" noProof="0" dirty="0" smtClean="0"/>
          </a:p>
          <a:p>
            <a:pPr lvl="2"/>
            <a:r>
              <a:rPr lang="de-CH" noProof="0" dirty="0" smtClean="0"/>
              <a:t>Third </a:t>
            </a:r>
            <a:r>
              <a:rPr lang="de-CH" noProof="0" dirty="0" err="1" smtClean="0"/>
              <a:t>level</a:t>
            </a:r>
            <a:endParaRPr lang="de-CH" noProof="0" dirty="0" smtClean="0"/>
          </a:p>
          <a:p>
            <a:pPr lvl="3"/>
            <a:r>
              <a:rPr lang="de-CH" noProof="0" dirty="0" err="1" smtClean="0"/>
              <a:t>Fourth</a:t>
            </a:r>
            <a:r>
              <a:rPr lang="de-CH" noProof="0" dirty="0" smtClean="0"/>
              <a:t> </a:t>
            </a:r>
            <a:r>
              <a:rPr lang="de-CH" noProof="0" dirty="0" err="1" smtClean="0"/>
              <a:t>level</a:t>
            </a:r>
            <a:endParaRPr lang="de-CH" noProof="0" dirty="0" smtClean="0"/>
          </a:p>
          <a:p>
            <a:pPr lvl="4"/>
            <a:r>
              <a:rPr lang="de-CH" noProof="0" dirty="0" err="1" smtClean="0"/>
              <a:t>Fifth</a:t>
            </a:r>
            <a:r>
              <a:rPr lang="de-CH" noProof="0" dirty="0" smtClean="0"/>
              <a:t> </a:t>
            </a:r>
            <a:r>
              <a:rPr lang="de-CH" noProof="0" dirty="0" err="1" smtClean="0"/>
              <a:t>level</a:t>
            </a:r>
            <a:endParaRPr lang="de-CH" noProof="0" dirty="0" smtClean="0"/>
          </a:p>
        </p:txBody>
      </p:sp>
      <p:sp>
        <p:nvSpPr>
          <p:cNvPr id="6150" name="Rectangle 6"/>
          <p:cNvSpPr>
            <a:spLocks noGrp="1" noChangeArrowheads="1"/>
          </p:cNvSpPr>
          <p:nvPr>
            <p:ph type="ftr" sz="quarter" idx="4"/>
          </p:nvPr>
        </p:nvSpPr>
        <p:spPr bwMode="auto">
          <a:xfrm>
            <a:off x="0"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6151" name="Rectangle 7"/>
          <p:cNvSpPr>
            <a:spLocks noGrp="1" noChangeArrowheads="1"/>
          </p:cNvSpPr>
          <p:nvPr>
            <p:ph type="sldNum" sz="quarter" idx="5"/>
          </p:nvPr>
        </p:nvSpPr>
        <p:spPr bwMode="auto">
          <a:xfrm>
            <a:off x="3848645"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909627C-0FC7-4186-972B-02E6E7EDC883}" type="slidenum">
              <a:rPr lang="de-CH"/>
              <a:pPr>
                <a:defRPr/>
              </a:pPr>
              <a:t>‹Nr.›</a:t>
            </a:fld>
            <a:endParaRPr lang="de-CH" dirty="0"/>
          </a:p>
        </p:txBody>
      </p:sp>
    </p:spTree>
    <p:extLst>
      <p:ext uri="{BB962C8B-B14F-4D97-AF65-F5344CB8AC3E}">
        <p14:creationId xmlns:p14="http://schemas.microsoft.com/office/powerpoint/2010/main" val="344365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a:t>
            </a:fld>
            <a:endParaRPr lang="de-CH" dirty="0"/>
          </a:p>
        </p:txBody>
      </p:sp>
    </p:spTree>
    <p:extLst>
      <p:ext uri="{BB962C8B-B14F-4D97-AF65-F5344CB8AC3E}">
        <p14:creationId xmlns:p14="http://schemas.microsoft.com/office/powerpoint/2010/main" val="306651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Umcodierung</a:t>
            </a:r>
            <a:r>
              <a:rPr lang="de-CH" baseline="0" dirty="0" smtClean="0"/>
              <a:t> - </a:t>
            </a:r>
            <a:r>
              <a:rPr lang="de-CH" sz="1200" kern="1200" dirty="0" smtClean="0">
                <a:solidFill>
                  <a:schemeClr val="tx1"/>
                </a:solidFill>
                <a:effectLst/>
                <a:latin typeface="Verdana" pitchFamily="34" charset="0"/>
                <a:ea typeface="+mn-ea"/>
                <a:cs typeface="+mn-cs"/>
              </a:rPr>
              <a:t>Mit der Übernahme der neuen Bezeichnung ändert sich nicht nur der Sprachgebrauch in der Organisation. Die diskursive Praxis der „Codierung“  ist nach Ansicht von Goodwin (1994, S. 608-609) ganz wesentlich für die Arbeit von Angehörigen einer Berufsgruppe. Der Vorgang der Codierung transformiert ein beobachtetes Phänomen (</a:t>
            </a:r>
            <a:r>
              <a:rPr lang="de-CH" sz="1200" i="1" kern="1200" dirty="0" smtClean="0">
                <a:solidFill>
                  <a:schemeClr val="tx1"/>
                </a:solidFill>
                <a:effectLst/>
                <a:latin typeface="Verdana" pitchFamily="34" charset="0"/>
                <a:ea typeface="+mn-ea"/>
                <a:cs typeface="+mn-cs"/>
              </a:rPr>
              <a:t>Veranstaltungen</a:t>
            </a:r>
            <a:r>
              <a:rPr lang="de-CH" sz="1200" kern="1200" dirty="0" smtClean="0">
                <a:solidFill>
                  <a:schemeClr val="tx1"/>
                </a:solidFill>
                <a:effectLst/>
                <a:latin typeface="Verdana" pitchFamily="34" charset="0"/>
                <a:ea typeface="+mn-ea"/>
                <a:cs typeface="+mn-cs"/>
              </a:rPr>
              <a:t>) in einem bestimmten Setting (</a:t>
            </a:r>
            <a:r>
              <a:rPr lang="de-CH" sz="1200" i="1" kern="1200" dirty="0" smtClean="0">
                <a:solidFill>
                  <a:schemeClr val="tx1"/>
                </a:solidFill>
                <a:effectLst/>
                <a:latin typeface="Verdana" pitchFamily="34" charset="0"/>
                <a:ea typeface="+mn-ea"/>
                <a:cs typeface="+mn-cs"/>
              </a:rPr>
              <a:t>Alters- und Pflegeheim</a:t>
            </a:r>
            <a:r>
              <a:rPr lang="de-CH" sz="1200" kern="1200" dirty="0" smtClean="0">
                <a:solidFill>
                  <a:schemeClr val="tx1"/>
                </a:solidFill>
                <a:effectLst/>
                <a:latin typeface="Verdana" pitchFamily="34" charset="0"/>
                <a:ea typeface="+mn-ea"/>
                <a:cs typeface="+mn-cs"/>
              </a:rPr>
              <a:t>) mithilfe der Bezeichnung (</a:t>
            </a:r>
            <a:r>
              <a:rPr lang="de-CH" sz="1200" i="1" kern="1200" dirty="0" smtClean="0">
                <a:solidFill>
                  <a:schemeClr val="tx1"/>
                </a:solidFill>
                <a:effectLst/>
                <a:latin typeface="Verdana" pitchFamily="34" charset="0"/>
                <a:ea typeface="+mn-ea"/>
                <a:cs typeface="+mn-cs"/>
              </a:rPr>
              <a:t>Aktion</a:t>
            </a:r>
            <a:r>
              <a:rPr lang="de-CH" sz="1200" kern="1200" dirty="0" smtClean="0">
                <a:solidFill>
                  <a:schemeClr val="tx1"/>
                </a:solidFill>
                <a:effectLst/>
                <a:latin typeface="Verdana" pitchFamily="34" charset="0"/>
                <a:ea typeface="+mn-ea"/>
                <a:cs typeface="+mn-cs"/>
              </a:rPr>
              <a:t>) in ein Wissensobjekt, das in dem Fachdiskurs der Soziokultur eine spezifische Bedeutung trägt und mit anderen disziplinären Konzepten und Herangehensweisen verbunden ist (ebd., S. 606).</a:t>
            </a:r>
          </a:p>
          <a:p>
            <a:r>
              <a:rPr lang="de-CH" sz="1200" kern="1200" dirty="0" smtClean="0">
                <a:solidFill>
                  <a:schemeClr val="tx1"/>
                </a:solidFill>
                <a:effectLst/>
                <a:latin typeface="Verdana" pitchFamily="34" charset="0"/>
                <a:ea typeface="+mn-ea"/>
                <a:cs typeface="+mn-cs"/>
              </a:rPr>
              <a:t>Indem die Vorgesetzte und das Team die </a:t>
            </a:r>
            <a:r>
              <a:rPr lang="de-CH" sz="1200" kern="1200" dirty="0" err="1" smtClean="0">
                <a:solidFill>
                  <a:schemeClr val="tx1"/>
                </a:solidFill>
                <a:effectLst/>
                <a:latin typeface="Verdana" pitchFamily="34" charset="0"/>
                <a:ea typeface="+mn-ea"/>
                <a:cs typeface="+mn-cs"/>
              </a:rPr>
              <a:t>Umcodierung</a:t>
            </a:r>
            <a:r>
              <a:rPr lang="de-CH" sz="1200" kern="1200" dirty="0" smtClean="0">
                <a:solidFill>
                  <a:schemeClr val="tx1"/>
                </a:solidFill>
                <a:effectLst/>
                <a:latin typeface="Verdana" pitchFamily="34" charset="0"/>
                <a:ea typeface="+mn-ea"/>
                <a:cs typeface="+mn-cs"/>
              </a:rPr>
              <a:t> (Bergmann, 2006, S. 397) mittragen, versetzen sie Anna in die Lage, ihren berufsbezogenen Interpretationsrahmen auch für ihre Arbeit zu verwenden. Gleichzeit trägt die </a:t>
            </a:r>
            <a:r>
              <a:rPr lang="de-CH" sz="1200" kern="1200" dirty="0" err="1" smtClean="0">
                <a:solidFill>
                  <a:schemeClr val="tx1"/>
                </a:solidFill>
                <a:effectLst/>
                <a:latin typeface="Verdana" pitchFamily="34" charset="0"/>
                <a:ea typeface="+mn-ea"/>
                <a:cs typeface="+mn-cs"/>
              </a:rPr>
              <a:t>Umcodierung</a:t>
            </a:r>
            <a:r>
              <a:rPr lang="de-CH" sz="1200" kern="1200" dirty="0" smtClean="0">
                <a:solidFill>
                  <a:schemeClr val="tx1"/>
                </a:solidFill>
                <a:effectLst/>
                <a:latin typeface="Verdana" pitchFamily="34" charset="0"/>
                <a:ea typeface="+mn-ea"/>
                <a:cs typeface="+mn-cs"/>
              </a:rPr>
              <a:t> dazu bei, dass der Bereich der Soziokulturellen Animation vermittelt über dort gebräuchliche Bezeichnungen, wie hier Aktionen, in der Organisation verankert wird.    </a:t>
            </a:r>
          </a:p>
          <a:p>
            <a:r>
              <a:rPr lang="de-CH" sz="1200" kern="1200" dirty="0" smtClean="0">
                <a:solidFill>
                  <a:schemeClr val="tx1"/>
                </a:solidFill>
                <a:effectLst/>
                <a:latin typeface="Verdana" pitchFamily="34" charset="0"/>
                <a:ea typeface="+mn-ea"/>
                <a:cs typeface="+mn-cs"/>
              </a:rPr>
              <a:t>Präziser müsste man sagen, dass die Bezeichnung „Aktion“ eine Bedeutung innerhalb Annas Version oder Auslegung des Fachdiskurses der Soziokultur trägt. </a:t>
            </a:r>
          </a:p>
          <a:p>
            <a:endParaRPr lang="de-CH" sz="1200" kern="1200" dirty="0" smtClean="0">
              <a:solidFill>
                <a:schemeClr val="tx1"/>
              </a:solidFill>
              <a:effectLst/>
              <a:latin typeface="Verdana" pitchFamily="34" charset="0"/>
              <a:ea typeface="+mn-ea"/>
              <a:cs typeface="+mn-cs"/>
            </a:endParaRPr>
          </a:p>
          <a:p>
            <a:r>
              <a:rPr lang="de-CH" sz="1200" kern="1200" dirty="0" smtClean="0">
                <a:solidFill>
                  <a:schemeClr val="tx1"/>
                </a:solidFill>
                <a:effectLst/>
                <a:latin typeface="Verdana" pitchFamily="34" charset="0"/>
                <a:ea typeface="+mn-ea"/>
                <a:cs typeface="+mn-cs"/>
              </a:rPr>
              <a:t>Codierungen wichtig, da über die Bezugnahme auf die Begriffe</a:t>
            </a:r>
            <a:r>
              <a:rPr lang="de-CH" sz="1200" kern="1200" baseline="0" dirty="0" smtClean="0">
                <a:solidFill>
                  <a:schemeClr val="tx1"/>
                </a:solidFill>
                <a:effectLst/>
                <a:latin typeface="Verdana" pitchFamily="34" charset="0"/>
                <a:ea typeface="+mn-ea"/>
                <a:cs typeface="+mn-cs"/>
              </a:rPr>
              <a:t> der eigenen Profession auch die Berufsidentität kommunikativ etabliert und stabilisiert wird.  Macht einen Unterschied, ob sie Aktionen benutzen darf, oder nur insgeheim für sich und mit Berufskolleginnen ausserhalb von Aktionen sprechen kann.</a:t>
            </a:r>
            <a:endParaRPr lang="de-CH" sz="1200" kern="1200" dirty="0" smtClean="0">
              <a:solidFill>
                <a:schemeClr val="tx1"/>
              </a:solidFill>
              <a:effectLst/>
              <a:latin typeface="Verdana" pitchFamily="34"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10</a:t>
            </a:fld>
            <a:endParaRPr lang="de-CH" dirty="0"/>
          </a:p>
        </p:txBody>
      </p:sp>
    </p:spTree>
    <p:extLst>
      <p:ext uri="{BB962C8B-B14F-4D97-AF65-F5344CB8AC3E}">
        <p14:creationId xmlns:p14="http://schemas.microsoft.com/office/powerpoint/2010/main" val="67733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Gestaltung der Plakate</a:t>
            </a:r>
            <a:r>
              <a:rPr lang="de-CH" baseline="0" dirty="0" smtClean="0"/>
              <a:t> – farbig. Erhöhung der Aufmerksamkeit. Auch das Prinzip der </a:t>
            </a:r>
            <a:r>
              <a:rPr lang="de-CH" baseline="0" dirty="0" err="1" smtClean="0"/>
              <a:t>Niederschwelligkeit</a:t>
            </a:r>
            <a:r>
              <a:rPr lang="de-CH" baseline="0" dirty="0" smtClean="0"/>
              <a:t>: Zuschauen auch möglich. </a:t>
            </a:r>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11</a:t>
            </a:fld>
            <a:endParaRPr lang="de-CH" dirty="0"/>
          </a:p>
        </p:txBody>
      </p:sp>
    </p:spTree>
    <p:extLst>
      <p:ext uri="{BB962C8B-B14F-4D97-AF65-F5344CB8AC3E}">
        <p14:creationId xmlns:p14="http://schemas.microsoft.com/office/powerpoint/2010/main" val="32199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Leitet die Arbeit an und ist zugleich ein Beleg für die professionelle Arbeit. Wichtig in einer Organisation,</a:t>
            </a:r>
            <a:r>
              <a:rPr lang="de-CH" baseline="0" dirty="0" smtClean="0"/>
              <a:t> in der viele Arbeitsprozesse am Klienten in vielfältiger Weise «dokumentiert» werden. AT hat ebenfalls Ziele, die sie für einzelne definiert und woraus sich Massnahmen ableiten lassen. </a:t>
            </a:r>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12</a:t>
            </a:fld>
            <a:endParaRPr lang="de-CH" dirty="0"/>
          </a:p>
        </p:txBody>
      </p:sp>
    </p:spTree>
    <p:extLst>
      <p:ext uri="{BB962C8B-B14F-4D97-AF65-F5344CB8AC3E}">
        <p14:creationId xmlns:p14="http://schemas.microsoft.com/office/powerpoint/2010/main" val="391865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Multiprofessionelles</a:t>
            </a:r>
            <a:r>
              <a:rPr lang="de-CH" baseline="0" dirty="0" smtClean="0"/>
              <a:t> Team: </a:t>
            </a:r>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13</a:t>
            </a:fld>
            <a:endParaRPr lang="de-CH" dirty="0"/>
          </a:p>
        </p:txBody>
      </p:sp>
    </p:spTree>
    <p:extLst>
      <p:ext uri="{BB962C8B-B14F-4D97-AF65-F5344CB8AC3E}">
        <p14:creationId xmlns:p14="http://schemas.microsoft.com/office/powerpoint/2010/main" val="425822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Dieser Forschungsstrang rückt die empirische Erforschung des verkörperten Wissens und der Kompetenzsysteme von Berufsfachleuten in den Vordergrund (Bergmann, 2005, S. 639). Das verkörperte Wissen und die Kompetenzen der Fachleute finden ihren Niederschlag in berufsbezogenen Wahrnehmungs- und Deutungsprozessen (Bergmann, 2006, S. 398) sowie diskursiven Praktiken (Charles Goodwin, 1994, S. 606). Mithilfe derer gestalten Berufsangehörige Ereignisse in ihrem Arbeitsfeld in einer für sie praktikablen und für die Ausübung ihres Berufs handhabbaren Art und Weise.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effectLst/>
              <a:latin typeface="Verdan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die Arbeitsvollzüge der neuen Mitarbeiterin unterscheiden sich von denen ihrer Teamkolleginnen und Kollegen in einigen Punkten. Die Art und Weise, wie Anna als Soziokulturelle Animatorin ihre Aufgabe begreift, die bestehenden, teils tradierten Arbeitsvollzüge in der Organisation wahrnimmt und ihre eigenen Aktivitäten ausgestaltet, ruhen den in ihrer Ausbildung und ihren vorgängigen Arbeitstätigkeiten erlernten Wahrnehmungs- und Deutungsprozessen auf.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14</a:t>
            </a:fld>
            <a:endParaRPr lang="de-CH" dirty="0"/>
          </a:p>
        </p:txBody>
      </p:sp>
    </p:spTree>
    <p:extLst>
      <p:ext uri="{BB962C8B-B14F-4D97-AF65-F5344CB8AC3E}">
        <p14:creationId xmlns:p14="http://schemas.microsoft.com/office/powerpoint/2010/main" val="130064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Bei Abbot wird</a:t>
            </a:r>
            <a:r>
              <a:rPr lang="de-CH" baseline="0" dirty="0" smtClean="0"/>
              <a:t> der Wettbewerb in drei Arenen (Staat, Öffentlichkeit und am Arbeitsplatz) ausgetragen. Übertragbarkeit des Modells auf Berufsgruppen, nicht nur Spezialfall Professionen. Dieser Wettbewerb kann konflikthaft sein – muss aber nicht unbedingt – trotzdem findet er hier vielleicht im Kleinen oder auf der Hinterbühne statt – In den Interviews kommen Schwierigkeiten bei der Zusammenarbeit kaum oder nur wenig und abgeschwächt vor.  </a:t>
            </a:r>
          </a:p>
          <a:p>
            <a:endParaRPr lang="de-CH"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baseline="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baseline="0" dirty="0" smtClean="0">
                <a:solidFill>
                  <a:schemeClr val="tx1"/>
                </a:solidFill>
                <a:effectLst/>
                <a:latin typeface="Verdana" pitchFamily="34" charset="0"/>
                <a:ea typeface="+mn-ea"/>
                <a:cs typeface="+mn-cs"/>
              </a:rPr>
              <a:t>Alleinzuständigkeit: «richtige Art» der Beziehungsgestaltung, woraus auch eine Verantwortung für Klientinnen entsteht. Das ist dann nicht ohne Weiteres teilbar, wenn andere eine andere Auffassung haben.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baseline="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effectLst/>
              <a:latin typeface="Verdana" pitchFamily="34"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15</a:t>
            </a:fld>
            <a:endParaRPr lang="de-CH" dirty="0"/>
          </a:p>
        </p:txBody>
      </p:sp>
    </p:spTree>
    <p:extLst>
      <p:ext uri="{BB962C8B-B14F-4D97-AF65-F5344CB8AC3E}">
        <p14:creationId xmlns:p14="http://schemas.microsoft.com/office/powerpoint/2010/main" val="3918659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Gefragt, wie wird Identität kommunikativ hergestellt – also sichtbar für andere in der Kommunikation</a:t>
            </a:r>
            <a:r>
              <a:rPr lang="de-CH" baseline="0" dirty="0" smtClean="0"/>
              <a:t> – schriftlich und mündlich. Nicht als Innere Haltung oder Habitus</a:t>
            </a:r>
            <a:r>
              <a:rPr lang="de-CH" baseline="0" dirty="0" smtClean="0"/>
              <a:t>!</a:t>
            </a:r>
          </a:p>
          <a:p>
            <a:endParaRPr lang="de-CH" baseline="0" dirty="0" smtClean="0"/>
          </a:p>
          <a:p>
            <a:r>
              <a:rPr lang="de-CH" sz="1200" b="0" i="0" u="none" strike="noStrike" kern="1200" baseline="0" dirty="0" smtClean="0">
                <a:solidFill>
                  <a:schemeClr val="tx1"/>
                </a:solidFill>
                <a:latin typeface="Verdana" pitchFamily="34" charset="0"/>
                <a:ea typeface="+mn-ea"/>
                <a:cs typeface="+mn-cs"/>
              </a:rPr>
              <a:t>«Professionen</a:t>
            </a:r>
          </a:p>
          <a:p>
            <a:r>
              <a:rPr lang="de-CH" sz="1200" b="0" i="0" u="none" strike="noStrike" kern="1200" baseline="0" dirty="0" smtClean="0">
                <a:solidFill>
                  <a:schemeClr val="tx1"/>
                </a:solidFill>
                <a:latin typeface="Verdana" pitchFamily="34" charset="0"/>
                <a:ea typeface="+mn-ea"/>
                <a:cs typeface="+mn-cs"/>
              </a:rPr>
              <a:t>sind dabei auch in sich keineswegs homogen, sondern differenzieren sich – worauf</a:t>
            </a:r>
          </a:p>
          <a:p>
            <a:r>
              <a:rPr lang="de-CH" sz="1200" b="0" i="0" u="none" strike="noStrike" kern="1200" baseline="0" dirty="0" smtClean="0">
                <a:solidFill>
                  <a:schemeClr val="tx1"/>
                </a:solidFill>
                <a:latin typeface="Verdana" pitchFamily="34" charset="0"/>
                <a:ea typeface="+mn-ea"/>
                <a:cs typeface="+mn-cs"/>
              </a:rPr>
              <a:t>Bucher und Strauss (1961) schon früh aufmerksam gemacht haben – in vielfältige,</a:t>
            </a:r>
          </a:p>
          <a:p>
            <a:r>
              <a:rPr lang="de-CH" sz="1200" b="0" i="0" u="none" strike="noStrike" kern="1200" baseline="0" dirty="0" smtClean="0">
                <a:solidFill>
                  <a:schemeClr val="tx1"/>
                </a:solidFill>
                <a:latin typeface="Verdana" pitchFamily="34" charset="0"/>
                <a:ea typeface="+mn-ea"/>
                <a:cs typeface="+mn-cs"/>
              </a:rPr>
              <a:t>zum Teil nur lose aneinander gekoppelte Segmente aus. Die Entwicklung der</a:t>
            </a:r>
          </a:p>
          <a:p>
            <a:r>
              <a:rPr lang="de-CH" sz="1200" b="0" i="0" u="none" strike="noStrike" kern="1200" baseline="0" dirty="0" smtClean="0">
                <a:solidFill>
                  <a:schemeClr val="tx1"/>
                </a:solidFill>
                <a:latin typeface="Verdana" pitchFamily="34" charset="0"/>
                <a:ea typeface="+mn-ea"/>
                <a:cs typeface="+mn-cs"/>
              </a:rPr>
              <a:t>Professionen und ihr Zusammenspiel lassen sich daher nur in einer prozessorientierten</a:t>
            </a:r>
          </a:p>
          <a:p>
            <a:r>
              <a:rPr lang="de-CH" sz="1200" b="0" i="0" u="none" strike="noStrike" kern="1200" baseline="0" dirty="0" smtClean="0">
                <a:solidFill>
                  <a:schemeClr val="tx1"/>
                </a:solidFill>
                <a:latin typeface="Verdana" pitchFamily="34" charset="0"/>
                <a:ea typeface="+mn-ea"/>
                <a:cs typeface="+mn-cs"/>
              </a:rPr>
              <a:t>Perspektive angemessen betrachten. In diesem Prozess verschieben sich</a:t>
            </a:r>
          </a:p>
          <a:p>
            <a:r>
              <a:rPr lang="de-CH" sz="1200" b="0" i="0" u="none" strike="noStrike" kern="1200" baseline="0" dirty="0" smtClean="0">
                <a:solidFill>
                  <a:schemeClr val="tx1"/>
                </a:solidFill>
                <a:latin typeface="Verdana" pitchFamily="34" charset="0"/>
                <a:ea typeface="+mn-ea"/>
                <a:cs typeface="+mn-cs"/>
              </a:rPr>
              <a:t>Perspektiven auf Problemlagen, Wissensbestände, fachliche Konzepte und Bearbeitungsstrategien,</a:t>
            </a:r>
          </a:p>
          <a:p>
            <a:r>
              <a:rPr lang="de-CH" sz="1200" b="0" i="0" u="none" strike="noStrike" kern="1200" baseline="0" dirty="0" smtClean="0">
                <a:solidFill>
                  <a:schemeClr val="tx1"/>
                </a:solidFill>
                <a:latin typeface="Verdana" pitchFamily="34" charset="0"/>
                <a:ea typeface="+mn-ea"/>
                <a:cs typeface="+mn-cs"/>
              </a:rPr>
              <a:t>aber auch die Positionen der einzelnen Professionen im Gesamtgefüge.</a:t>
            </a:r>
          </a:p>
          <a:p>
            <a:r>
              <a:rPr lang="de-CH" sz="1200" b="0" i="0" u="none" strike="noStrike" kern="1200" baseline="0" dirty="0" smtClean="0">
                <a:solidFill>
                  <a:schemeClr val="tx1"/>
                </a:solidFill>
                <a:latin typeface="Verdana" pitchFamily="34" charset="0"/>
                <a:ea typeface="+mn-ea"/>
                <a:cs typeface="+mn-cs"/>
              </a:rPr>
              <a:t>Eine als ‚fachliche Identität‘ verstandene Position im Gesamtgefüge muss daher</a:t>
            </a:r>
          </a:p>
          <a:p>
            <a:r>
              <a:rPr lang="de-CH" sz="1200" b="0" i="0" u="none" strike="noStrike" kern="1200" baseline="0" dirty="0" smtClean="0">
                <a:solidFill>
                  <a:schemeClr val="tx1"/>
                </a:solidFill>
                <a:latin typeface="Verdana" pitchFamily="34" charset="0"/>
                <a:ea typeface="+mn-ea"/>
                <a:cs typeface="+mn-cs"/>
              </a:rPr>
              <a:t>immer wieder neu hergestellt und auch in Relation zu anderen professionellen</a:t>
            </a:r>
          </a:p>
          <a:p>
            <a:r>
              <a:rPr lang="de-CH" sz="1200" b="0" i="0" u="none" strike="noStrike" kern="1200" baseline="0" dirty="0" smtClean="0">
                <a:solidFill>
                  <a:schemeClr val="tx1"/>
                </a:solidFill>
                <a:latin typeface="Verdana" pitchFamily="34" charset="0"/>
                <a:ea typeface="+mn-ea"/>
                <a:cs typeface="+mn-cs"/>
              </a:rPr>
              <a:t>Akteuren behauptet werden.»</a:t>
            </a:r>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16</a:t>
            </a:fld>
            <a:endParaRPr lang="de-CH" dirty="0"/>
          </a:p>
        </p:txBody>
      </p:sp>
    </p:spTree>
    <p:extLst>
      <p:ext uri="{BB962C8B-B14F-4D97-AF65-F5344CB8AC3E}">
        <p14:creationId xmlns:p14="http://schemas.microsoft.com/office/powerpoint/2010/main" val="50091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Jede</a:t>
            </a:r>
            <a:r>
              <a:rPr lang="de-CH" baseline="0" dirty="0" smtClean="0"/>
              <a:t> SKA Fachperson entwickelt ihre Version der SKA – Wichtig für die Lehre bspw., dass die Begriffe auch gefüllt werden</a:t>
            </a:r>
          </a:p>
          <a:p>
            <a:endParaRPr lang="de-CH" baseline="0" dirty="0" smtClean="0"/>
          </a:p>
          <a:p>
            <a:r>
              <a:rPr lang="de-CH" baseline="0" dirty="0" smtClean="0"/>
              <a:t>Lenkt den Blick auf die Übertragbarkeit der Inhalte, Deutungsschemata in untersch. Arbeitskontexte. Ausschnitt der Welt, der von der Profession bearbeitet wird. Trifft mitunter auf eine Vorstrukturierte Welt, die schon mit professionellen Sehweisen ausgestattet ist - Mit anderen Fachrichtungen auch zusammenarbeiten können – nicht nur eine «richtige» Arbeitsweise, sich arrangieren können. </a:t>
            </a:r>
            <a:endParaRPr lang="de-CH" dirty="0" smtClean="0"/>
          </a:p>
          <a:p>
            <a:endParaRPr lang="de-CH" dirty="0" smtClean="0"/>
          </a:p>
          <a:p>
            <a:r>
              <a:rPr lang="de-CH" dirty="0" smtClean="0"/>
              <a:t>Organisation als Voraussetzung</a:t>
            </a:r>
            <a:r>
              <a:rPr lang="de-CH" baseline="0" dirty="0" smtClean="0"/>
              <a:t> – schafft die Ressourcen und legt zumindest teilweise die Bedingungen für professionelles Handeln fest</a:t>
            </a:r>
          </a:p>
          <a:p>
            <a:endParaRPr lang="de-CH" baseline="0" dirty="0" smtClean="0"/>
          </a:p>
          <a:p>
            <a:r>
              <a:rPr lang="de-CH" baseline="0" dirty="0" smtClean="0"/>
              <a:t>Methoden – Adressatenbezug fehlt noch – wie arbeiten </a:t>
            </a:r>
            <a:r>
              <a:rPr lang="de-CH" baseline="0" dirty="0" err="1" smtClean="0"/>
              <a:t>SKAler</a:t>
            </a:r>
            <a:r>
              <a:rPr lang="de-CH" baseline="0" dirty="0" smtClean="0"/>
              <a:t> konkret mit Gruppen</a:t>
            </a:r>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17</a:t>
            </a:fld>
            <a:endParaRPr lang="de-CH" dirty="0"/>
          </a:p>
        </p:txBody>
      </p:sp>
    </p:spTree>
    <p:extLst>
      <p:ext uri="{BB962C8B-B14F-4D97-AF65-F5344CB8AC3E}">
        <p14:creationId xmlns:p14="http://schemas.microsoft.com/office/powerpoint/2010/main" val="303282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18</a:t>
            </a:fld>
            <a:endParaRPr lang="de-CH" dirty="0"/>
          </a:p>
        </p:txBody>
      </p:sp>
    </p:spTree>
    <p:extLst>
      <p:ext uri="{BB962C8B-B14F-4D97-AF65-F5344CB8AC3E}">
        <p14:creationId xmlns:p14="http://schemas.microsoft.com/office/powerpoint/2010/main" val="350030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Hintergrund</a:t>
            </a:r>
            <a:r>
              <a:rPr lang="en-GB"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smtClean="0"/>
              <a:t>Inwiefern</a:t>
            </a:r>
            <a:r>
              <a:rPr lang="en-GB" dirty="0" smtClean="0"/>
              <a:t> muss</a:t>
            </a:r>
            <a:r>
              <a:rPr lang="en-GB" baseline="0" dirty="0" smtClean="0"/>
              <a:t> </a:t>
            </a:r>
            <a:r>
              <a:rPr lang="en-GB" baseline="0" dirty="0" err="1" smtClean="0"/>
              <a:t>sich</a:t>
            </a:r>
            <a:r>
              <a:rPr lang="en-GB" baseline="0" dirty="0" smtClean="0"/>
              <a:t> </a:t>
            </a:r>
            <a:r>
              <a:rPr lang="en-GB" baseline="0" dirty="0" err="1" smtClean="0"/>
              <a:t>auch</a:t>
            </a:r>
            <a:r>
              <a:rPr lang="en-GB" baseline="0" dirty="0" smtClean="0"/>
              <a:t> die SKA in </a:t>
            </a:r>
            <a:r>
              <a:rPr lang="en-GB" baseline="0" dirty="0" err="1" smtClean="0"/>
              <a:t>diesen</a:t>
            </a:r>
            <a:r>
              <a:rPr lang="en-GB" baseline="0" dirty="0" smtClean="0"/>
              <a:t> </a:t>
            </a:r>
            <a:r>
              <a:rPr lang="en-GB" baseline="0" dirty="0" err="1" smtClean="0"/>
              <a:t>neuen</a:t>
            </a:r>
            <a:r>
              <a:rPr lang="en-GB" baseline="0" dirty="0" smtClean="0"/>
              <a:t> </a:t>
            </a:r>
            <a:r>
              <a:rPr lang="en-GB" baseline="0" dirty="0" err="1" smtClean="0"/>
              <a:t>Handlungsfeldern</a:t>
            </a:r>
            <a:r>
              <a:rPr lang="en-GB" baseline="0" dirty="0" smtClean="0"/>
              <a:t> </a:t>
            </a:r>
            <a:r>
              <a:rPr lang="en-GB" baseline="0" dirty="0" err="1" smtClean="0"/>
              <a:t>anpassen</a:t>
            </a:r>
            <a:r>
              <a:rPr lang="en-GB" baseline="0" dirty="0" smtClean="0"/>
              <a:t>? Das </a:t>
            </a:r>
            <a:r>
              <a:rPr lang="en-GB" baseline="0" dirty="0" err="1" smtClean="0"/>
              <a:t>grosse</a:t>
            </a:r>
            <a:r>
              <a:rPr lang="en-GB" baseline="0" dirty="0" smtClean="0"/>
              <a:t> </a:t>
            </a:r>
            <a:r>
              <a:rPr lang="en-GB" baseline="0" dirty="0" err="1" smtClean="0"/>
              <a:t>Soziokultur-Projekt</a:t>
            </a:r>
            <a:r>
              <a:rPr lang="en-GB" baseline="0" dirty="0" smtClean="0"/>
              <a:t>: </a:t>
            </a:r>
            <a:r>
              <a:rPr lang="en-GB" baseline="0" dirty="0" err="1" smtClean="0"/>
              <a:t>mehr</a:t>
            </a:r>
            <a:r>
              <a:rPr lang="en-GB" baseline="0" dirty="0" smtClean="0"/>
              <a:t> </a:t>
            </a:r>
            <a:r>
              <a:rPr lang="en-GB" baseline="0" dirty="0" err="1" smtClean="0"/>
              <a:t>empirisches</a:t>
            </a:r>
            <a:r>
              <a:rPr lang="en-GB" baseline="0" dirty="0" smtClean="0"/>
              <a:t> </a:t>
            </a:r>
            <a:r>
              <a:rPr lang="en-GB" baseline="0" dirty="0" err="1" smtClean="0"/>
              <a:t>Wissen</a:t>
            </a:r>
            <a:r>
              <a:rPr lang="en-GB" baseline="0" dirty="0" smtClean="0"/>
              <a:t> </a:t>
            </a:r>
            <a:r>
              <a:rPr lang="en-GB" baseline="0" dirty="0" err="1" smtClean="0"/>
              <a:t>über</a:t>
            </a:r>
            <a:r>
              <a:rPr lang="en-GB" baseline="0" dirty="0" smtClean="0"/>
              <a:t> die SKA.</a:t>
            </a:r>
            <a:endParaRPr lang="en-GB" dirty="0" smtClean="0"/>
          </a:p>
          <a:p>
            <a:r>
              <a:rPr lang="en-GB" baseline="0" dirty="0" err="1" smtClean="0"/>
              <a:t>Abgeleitet</a:t>
            </a:r>
            <a:r>
              <a:rPr lang="en-GB" baseline="0" dirty="0" smtClean="0"/>
              <a:t> </a:t>
            </a:r>
            <a:r>
              <a:rPr lang="en-GB" baseline="0" dirty="0" err="1" smtClean="0"/>
              <a:t>daraus</a:t>
            </a:r>
            <a:r>
              <a:rPr lang="en-GB" baseline="0" dirty="0" smtClean="0"/>
              <a:t> am </a:t>
            </a:r>
            <a:r>
              <a:rPr lang="en-GB" baseline="0" dirty="0" err="1" smtClean="0"/>
              <a:t>Ende</a:t>
            </a:r>
            <a:r>
              <a:rPr lang="en-GB" baseline="0" dirty="0" smtClean="0"/>
              <a:t> </a:t>
            </a:r>
            <a:r>
              <a:rPr lang="en-GB" baseline="0" dirty="0" err="1" smtClean="0"/>
              <a:t>auch</a:t>
            </a:r>
            <a:r>
              <a:rPr lang="en-GB" baseline="0" dirty="0" smtClean="0"/>
              <a:t> die </a:t>
            </a:r>
            <a:r>
              <a:rPr lang="en-GB" baseline="0" dirty="0" err="1" smtClean="0"/>
              <a:t>Frage</a:t>
            </a:r>
            <a:r>
              <a:rPr lang="en-GB" baseline="0" dirty="0" smtClean="0"/>
              <a:t>: in </a:t>
            </a:r>
            <a:r>
              <a:rPr lang="en-GB" baseline="0" dirty="0" err="1" smtClean="0"/>
              <a:t>wiefern</a:t>
            </a:r>
            <a:r>
              <a:rPr lang="en-GB" baseline="0" dirty="0" smtClean="0"/>
              <a:t> </a:t>
            </a:r>
            <a:r>
              <a:rPr lang="en-GB" baseline="0" dirty="0" err="1" smtClean="0"/>
              <a:t>müssen</a:t>
            </a:r>
            <a:r>
              <a:rPr lang="en-GB" baseline="0" dirty="0" smtClean="0"/>
              <a:t> </a:t>
            </a:r>
            <a:r>
              <a:rPr lang="en-GB" baseline="0" dirty="0" err="1" smtClean="0"/>
              <a:t>evtl</a:t>
            </a:r>
            <a:r>
              <a:rPr lang="en-GB" baseline="0" dirty="0" smtClean="0"/>
              <a:t>. </a:t>
            </a:r>
            <a:r>
              <a:rPr lang="en-GB" baseline="0" dirty="0" err="1" smtClean="0"/>
              <a:t>Auch</a:t>
            </a:r>
            <a:r>
              <a:rPr lang="en-GB" baseline="0" dirty="0" smtClean="0"/>
              <a:t> </a:t>
            </a:r>
            <a:r>
              <a:rPr lang="en-GB" baseline="0" dirty="0" err="1" smtClean="0"/>
              <a:t>Inhalte</a:t>
            </a:r>
            <a:r>
              <a:rPr lang="en-GB" baseline="0" dirty="0" smtClean="0"/>
              <a:t> </a:t>
            </a:r>
            <a:r>
              <a:rPr lang="en-GB" baseline="0" dirty="0" err="1" smtClean="0"/>
              <a:t>aus</a:t>
            </a:r>
            <a:r>
              <a:rPr lang="en-GB" baseline="0" dirty="0" smtClean="0"/>
              <a:t> der </a:t>
            </a:r>
            <a:r>
              <a:rPr lang="en-GB" baseline="0" dirty="0" err="1" smtClean="0"/>
              <a:t>Lehre</a:t>
            </a:r>
            <a:r>
              <a:rPr lang="en-GB" baseline="0" dirty="0" smtClean="0"/>
              <a:t> </a:t>
            </a:r>
            <a:r>
              <a:rPr lang="en-GB" baseline="0" dirty="0" err="1" smtClean="0"/>
              <a:t>angepasst</a:t>
            </a:r>
            <a:r>
              <a:rPr lang="en-GB" baseline="0" dirty="0" smtClean="0"/>
              <a:t> warden?  </a:t>
            </a:r>
            <a:endParaRPr lang="en-GB" dirty="0" smtClean="0"/>
          </a:p>
          <a:p>
            <a:endParaRPr lang="en-GB" dirty="0" smtClean="0"/>
          </a:p>
          <a:p>
            <a:r>
              <a:rPr lang="en-GB" dirty="0" err="1" smtClean="0"/>
              <a:t>Keine</a:t>
            </a:r>
            <a:r>
              <a:rPr lang="en-GB" dirty="0" smtClean="0"/>
              <a:t> </a:t>
            </a:r>
            <a:r>
              <a:rPr lang="en-GB" dirty="0" err="1" smtClean="0"/>
              <a:t>Begriffe</a:t>
            </a:r>
            <a:r>
              <a:rPr lang="en-GB" dirty="0" smtClean="0"/>
              <a:t> der SKA</a:t>
            </a:r>
            <a:r>
              <a:rPr lang="en-GB" baseline="0" dirty="0" smtClean="0"/>
              <a:t> </a:t>
            </a:r>
            <a:r>
              <a:rPr lang="en-GB" baseline="0" dirty="0" err="1" smtClean="0"/>
              <a:t>für</a:t>
            </a:r>
            <a:r>
              <a:rPr lang="en-GB" baseline="0" dirty="0" smtClean="0"/>
              <a:t> die Analyse </a:t>
            </a:r>
            <a:r>
              <a:rPr lang="en-GB" baseline="0" dirty="0" err="1" smtClean="0"/>
              <a:t>gebrauchen</a:t>
            </a:r>
            <a:r>
              <a:rPr lang="en-GB" baseline="0" dirty="0" smtClean="0"/>
              <a:t>! </a:t>
            </a:r>
            <a:r>
              <a:rPr lang="en-GB" baseline="0" dirty="0" err="1" smtClean="0"/>
              <a:t>Organisationssoziologie</a:t>
            </a:r>
            <a:r>
              <a:rPr lang="en-GB" baseline="0" dirty="0" smtClean="0"/>
              <a:t> und </a:t>
            </a:r>
            <a:r>
              <a:rPr lang="en-GB" baseline="0" dirty="0" err="1" smtClean="0"/>
              <a:t>Professionssoziologie</a:t>
            </a:r>
            <a:r>
              <a:rPr lang="en-GB" baseline="0" dirty="0" smtClean="0"/>
              <a:t> und </a:t>
            </a:r>
            <a:r>
              <a:rPr lang="en-GB" baseline="0" dirty="0" err="1" smtClean="0"/>
              <a:t>Ethnomethodogische</a:t>
            </a:r>
            <a:r>
              <a:rPr lang="en-GB" baseline="0" dirty="0" smtClean="0"/>
              <a:t> Studies of Work</a:t>
            </a:r>
          </a:p>
          <a:p>
            <a:endParaRPr lang="en-GB" baseline="0" dirty="0" smtClean="0"/>
          </a:p>
          <a:p>
            <a:r>
              <a:rPr lang="en-GB" baseline="0" dirty="0" err="1" smtClean="0"/>
              <a:t>Einen</a:t>
            </a:r>
            <a:r>
              <a:rPr lang="en-GB" baseline="0" dirty="0" smtClean="0"/>
              <a:t> </a:t>
            </a:r>
            <a:r>
              <a:rPr lang="en-GB" baseline="0" dirty="0" err="1" smtClean="0"/>
              <a:t>neues</a:t>
            </a:r>
            <a:r>
              <a:rPr lang="en-GB" baseline="0" dirty="0" smtClean="0"/>
              <a:t> und </a:t>
            </a:r>
            <a:r>
              <a:rPr lang="en-GB" baseline="0" dirty="0" err="1" smtClean="0"/>
              <a:t>mögliches</a:t>
            </a:r>
            <a:r>
              <a:rPr lang="en-GB" baseline="0" dirty="0" smtClean="0"/>
              <a:t> </a:t>
            </a:r>
            <a:r>
              <a:rPr lang="en-GB" baseline="0" dirty="0" err="1" smtClean="0"/>
              <a:t>zukünftiges</a:t>
            </a:r>
            <a:r>
              <a:rPr lang="en-GB" baseline="0" dirty="0" smtClean="0"/>
              <a:t> </a:t>
            </a:r>
            <a:r>
              <a:rPr lang="en-GB" baseline="0" dirty="0" err="1" smtClean="0"/>
              <a:t>Berufsfeld</a:t>
            </a:r>
            <a:r>
              <a:rPr lang="en-GB" baseline="0" dirty="0" smtClean="0"/>
              <a:t> </a:t>
            </a:r>
            <a:r>
              <a:rPr lang="en-GB" baseline="0" dirty="0" err="1" smtClean="0"/>
              <a:t>näher</a:t>
            </a:r>
            <a:r>
              <a:rPr lang="en-GB" baseline="0" dirty="0" smtClean="0"/>
              <a:t> </a:t>
            </a:r>
            <a:r>
              <a:rPr lang="en-GB" baseline="0" dirty="0" err="1" smtClean="0"/>
              <a:t>untersucht</a:t>
            </a:r>
            <a:r>
              <a:rPr lang="en-GB" baseline="0" dirty="0" smtClean="0"/>
              <a:t>: SKA in Alters- und </a:t>
            </a:r>
            <a:r>
              <a:rPr lang="en-GB" baseline="0" dirty="0" err="1" smtClean="0"/>
              <a:t>Pflegeheimen</a:t>
            </a:r>
            <a:r>
              <a:rPr lang="en-GB" baseline="0" dirty="0" smtClean="0"/>
              <a:t> und </a:t>
            </a:r>
            <a:r>
              <a:rPr lang="en-GB" baseline="0" dirty="0" err="1" smtClean="0"/>
              <a:t>davon</a:t>
            </a:r>
            <a:r>
              <a:rPr lang="en-GB" baseline="0" dirty="0" smtClean="0"/>
              <a:t> </a:t>
            </a:r>
            <a:r>
              <a:rPr lang="en-GB" baseline="0" dirty="0" err="1" smtClean="0"/>
              <a:t>wiederum</a:t>
            </a:r>
            <a:r>
              <a:rPr lang="en-GB" baseline="0" dirty="0" smtClean="0"/>
              <a:t> </a:t>
            </a:r>
            <a:r>
              <a:rPr lang="en-GB" baseline="0" dirty="0" err="1" smtClean="0"/>
              <a:t>ein</a:t>
            </a:r>
            <a:r>
              <a:rPr lang="en-GB" baseline="0" dirty="0" smtClean="0"/>
              <a:t> </a:t>
            </a:r>
            <a:r>
              <a:rPr lang="en-GB" baseline="0" dirty="0" err="1" smtClean="0"/>
              <a:t>Fallbeispiel</a:t>
            </a:r>
            <a:r>
              <a:rPr lang="en-GB" baseline="0" dirty="0" smtClean="0"/>
              <a:t> </a:t>
            </a:r>
            <a:r>
              <a:rPr lang="en-GB" baseline="0" dirty="0" err="1" smtClean="0"/>
              <a:t>intensiver</a:t>
            </a:r>
            <a:r>
              <a:rPr lang="en-GB" baseline="0" dirty="0" smtClean="0"/>
              <a:t> </a:t>
            </a:r>
            <a:r>
              <a:rPr lang="en-GB" baseline="0" dirty="0" err="1" smtClean="0"/>
              <a:t>beforscht</a:t>
            </a:r>
            <a:r>
              <a:rPr lang="en-GB" baseline="0" dirty="0" smtClean="0"/>
              <a:t>. </a:t>
            </a:r>
            <a:r>
              <a:rPr lang="en-GB" baseline="0" dirty="0" err="1" smtClean="0"/>
              <a:t>Intensiver</a:t>
            </a:r>
            <a:r>
              <a:rPr lang="en-GB" baseline="0" dirty="0" smtClean="0"/>
              <a:t> </a:t>
            </a:r>
            <a:r>
              <a:rPr lang="en-GB" baseline="0" dirty="0" err="1" smtClean="0"/>
              <a:t>im</a:t>
            </a:r>
            <a:r>
              <a:rPr lang="en-GB" baseline="0" dirty="0" smtClean="0"/>
              <a:t> </a:t>
            </a:r>
            <a:r>
              <a:rPr lang="en-GB" baseline="0" dirty="0" err="1" smtClean="0"/>
              <a:t>Rahmen</a:t>
            </a:r>
            <a:r>
              <a:rPr lang="en-GB" baseline="0" dirty="0" smtClean="0"/>
              <a:t> </a:t>
            </a:r>
            <a:r>
              <a:rPr lang="en-GB" baseline="0" dirty="0" err="1" smtClean="0"/>
              <a:t>eines</a:t>
            </a:r>
            <a:r>
              <a:rPr lang="en-GB" baseline="0" dirty="0" smtClean="0"/>
              <a:t> </a:t>
            </a:r>
            <a:r>
              <a:rPr lang="en-GB" baseline="0" dirty="0" err="1" smtClean="0"/>
              <a:t>FöBeis</a:t>
            </a:r>
            <a:r>
              <a:rPr lang="en-GB" baseline="0" dirty="0" smtClean="0"/>
              <a:t> </a:t>
            </a:r>
            <a:r>
              <a:rPr lang="en-GB" baseline="0" dirty="0" err="1" smtClean="0"/>
              <a:t>heisst</a:t>
            </a:r>
            <a:r>
              <a:rPr lang="en-GB" baseline="0" dirty="0" smtClean="0"/>
              <a:t> </a:t>
            </a:r>
            <a:r>
              <a:rPr lang="en-GB" baseline="0" dirty="0" err="1" smtClean="0"/>
              <a:t>dann</a:t>
            </a:r>
            <a:r>
              <a:rPr lang="en-GB" baseline="0" dirty="0" smtClean="0"/>
              <a:t> </a:t>
            </a:r>
            <a:r>
              <a:rPr lang="en-GB" baseline="0" dirty="0" err="1" smtClean="0"/>
              <a:t>folgendes</a:t>
            </a:r>
            <a:r>
              <a:rPr lang="en-GB" baseline="0" dirty="0" smtClean="0"/>
              <a:t>:</a:t>
            </a:r>
            <a:endParaRPr lang="en-GB" dirty="0" smtClean="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2</a:t>
            </a:fld>
            <a:endParaRPr lang="de-CH" dirty="0"/>
          </a:p>
        </p:txBody>
      </p:sp>
    </p:spTree>
    <p:extLst>
      <p:ext uri="{BB962C8B-B14F-4D97-AF65-F5344CB8AC3E}">
        <p14:creationId xmlns:p14="http://schemas.microsoft.com/office/powerpoint/2010/main" val="402783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3</a:t>
            </a:fld>
            <a:endParaRPr lang="de-CH" dirty="0"/>
          </a:p>
        </p:txBody>
      </p:sp>
    </p:spTree>
    <p:extLst>
      <p:ext uri="{BB962C8B-B14F-4D97-AF65-F5344CB8AC3E}">
        <p14:creationId xmlns:p14="http://schemas.microsoft.com/office/powerpoint/2010/main" val="342379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Gebäude: Grosses Bürogebäude, 5 Ebenen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CH" dirty="0" smtClean="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4</a:t>
            </a:fld>
            <a:endParaRPr lang="de-CH" dirty="0"/>
          </a:p>
        </p:txBody>
      </p:sp>
    </p:spTree>
    <p:extLst>
      <p:ext uri="{BB962C8B-B14F-4D97-AF65-F5344CB8AC3E}">
        <p14:creationId xmlns:p14="http://schemas.microsoft.com/office/powerpoint/2010/main" val="193776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Dreierschema für die Operationsweise von Organisationen</a:t>
            </a:r>
            <a:r>
              <a:rPr lang="de-DE" baseline="0" dirty="0" smtClean="0"/>
              <a:t> (Niklas Luhmann): </a:t>
            </a:r>
            <a:r>
              <a:rPr lang="de-CH" sz="1200" b="0" i="0" u="none" strike="noStrike" kern="1200" baseline="0" dirty="0" smtClean="0">
                <a:solidFill>
                  <a:schemeClr val="tx1"/>
                </a:solidFill>
                <a:latin typeface="Verdana" pitchFamily="34" charset="0"/>
                <a:ea typeface="+mn-ea"/>
                <a:cs typeface="+mn-cs"/>
              </a:rPr>
              <a:t>Entscheidungsprogramme, Kommunikationswege und Personal.</a:t>
            </a: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Organisationssoziologisch betrachtet wird mit der Einführung einer neuen Stelle eine Art (</a:t>
            </a:r>
            <a:r>
              <a:rPr lang="de-CH" sz="1200" kern="1200" dirty="0" err="1" smtClean="0">
                <a:solidFill>
                  <a:schemeClr val="tx1"/>
                </a:solidFill>
                <a:effectLst/>
                <a:latin typeface="Verdana" pitchFamily="34" charset="0"/>
                <a:ea typeface="+mn-ea"/>
                <a:cs typeface="+mn-cs"/>
              </a:rPr>
              <a:t>Dreisschritt</a:t>
            </a:r>
            <a:r>
              <a:rPr lang="de-CH" sz="1200" kern="1200" dirty="0" smtClean="0">
                <a:solidFill>
                  <a:schemeClr val="tx1"/>
                </a:solidFill>
                <a:effectLst/>
                <a:latin typeface="Verdana" pitchFamily="34" charset="0"/>
                <a:ea typeface="+mn-ea"/>
                <a:cs typeface="+mn-cs"/>
              </a:rPr>
              <a:t> vollzogen)</a:t>
            </a: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dreistufiger Selektionsmechanismus in Gang gesetzt. Jeder Stelle ist ein Aufgabenbereich zugeordnet, sie gehört zu einer bestimmten Abteilung und ist mit einer Person besetzt (Niklas Luhmann, 1988, S. 178).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Und dann geschaut,</a:t>
            </a:r>
            <a:r>
              <a:rPr lang="de-CH" sz="1200" kern="1200" baseline="0" dirty="0" smtClean="0">
                <a:solidFill>
                  <a:schemeClr val="tx1"/>
                </a:solidFill>
                <a:effectLst/>
                <a:latin typeface="Verdana" pitchFamily="34" charset="0"/>
                <a:ea typeface="+mn-ea"/>
                <a:cs typeface="+mn-cs"/>
              </a:rPr>
              <a:t> wie ist das bei der Anna:</a:t>
            </a:r>
            <a:endParaRPr lang="de-CH" dirty="0" smtClean="0"/>
          </a:p>
          <a:p>
            <a:endParaRPr lang="de-CH" dirty="0" smtClean="0"/>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5</a:t>
            </a:fld>
            <a:endParaRPr lang="de-CH" dirty="0"/>
          </a:p>
        </p:txBody>
      </p:sp>
    </p:spTree>
    <p:extLst>
      <p:ext uri="{BB962C8B-B14F-4D97-AF65-F5344CB8AC3E}">
        <p14:creationId xmlns:p14="http://schemas.microsoft.com/office/powerpoint/2010/main" val="68404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solidFill>
                <a:srgbClr val="FF0000"/>
              </a:solidFill>
            </a:endParaRPr>
          </a:p>
          <a:p>
            <a:r>
              <a:rPr lang="de-DE" dirty="0" smtClean="0">
                <a:solidFill>
                  <a:srgbClr val="FF0000"/>
                </a:solidFill>
              </a:rPr>
              <a:t>Gelegenheit für Anna für eine Aneignung der Stelle </a:t>
            </a:r>
          </a:p>
          <a:p>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Sie hat „Freiheit in der definierten Sache“ (Abteilungsleiterin), aber ist Reportpflichtig</a:t>
            </a:r>
            <a:r>
              <a:rPr lang="de-DE" baseline="0" dirty="0" smtClean="0"/>
              <a:t> – keine Budgetverantwortung</a:t>
            </a:r>
          </a:p>
          <a:p>
            <a:endParaRPr lang="de-CH" dirty="0" smtClean="0"/>
          </a:p>
          <a:p>
            <a:r>
              <a:rPr lang="de-CH" dirty="0" smtClean="0"/>
              <a:t>Alte Aufgaben: Ausflüge, Konzertreihen, «Männergruppe» - Neu «eine gewisse Regelmässigkeit»</a:t>
            </a:r>
          </a:p>
          <a:p>
            <a:endParaRPr lang="de-CH"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Veronika Tacke und Thomas </a:t>
            </a:r>
            <a:r>
              <a:rPr lang="de-CH" sz="1200" kern="1200" dirty="0" err="1" smtClean="0">
                <a:solidFill>
                  <a:schemeClr val="tx1"/>
                </a:solidFill>
                <a:effectLst/>
                <a:latin typeface="Verdana" pitchFamily="34" charset="0"/>
                <a:ea typeface="+mn-ea"/>
                <a:cs typeface="+mn-cs"/>
              </a:rPr>
              <a:t>Klatetzki</a:t>
            </a:r>
            <a:r>
              <a:rPr lang="de-CH" sz="1200" kern="1200" dirty="0" smtClean="0">
                <a:solidFill>
                  <a:schemeClr val="tx1"/>
                </a:solidFill>
                <a:effectLst/>
                <a:latin typeface="Verdana" pitchFamily="34" charset="0"/>
                <a:ea typeface="+mn-ea"/>
                <a:cs typeface="+mn-cs"/>
              </a:rPr>
              <a:t> zwanzig Jahre später: „,Professionelle' sind also in der formalen Organisation aus strukturspezifischen Gründen primär Organisationsmitglieder, deren Zugehörigkeit zu einer Profession auch dann als sekundär gelten muss, wenn entsprechende Wissenskomplexe für die Reproduktion der Organisation von zentraler Bedeutung sind“ (2005, S. 20).</a:t>
            </a:r>
            <a:endParaRPr lang="de-CH" baseline="0" dirty="0" smtClean="0"/>
          </a:p>
          <a:p>
            <a:endParaRPr lang="de-CH" dirty="0" smtClean="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6</a:t>
            </a:fld>
            <a:endParaRPr lang="de-CH" dirty="0"/>
          </a:p>
        </p:txBody>
      </p:sp>
    </p:spTree>
    <p:extLst>
      <p:ext uri="{BB962C8B-B14F-4D97-AF65-F5344CB8AC3E}">
        <p14:creationId xmlns:p14="http://schemas.microsoft.com/office/powerpoint/2010/main" val="211571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solidFill>
                  <a:srgbClr val="FF0000"/>
                </a:solidFill>
              </a:rPr>
              <a:t>Die neue Stelle hat auch Auswirkungen auf die Abteilung insgesamt. Plötzlich</a:t>
            </a:r>
            <a:r>
              <a:rPr lang="de-DE" baseline="0" dirty="0" smtClean="0">
                <a:solidFill>
                  <a:srgbClr val="FF0000"/>
                </a:solidFill>
              </a:rPr>
              <a:t> ein Multiprofessionelles Team – Wobei auch die Aktivierung vielfältige Abschlüsse kennt und keineswegs nur homogen ist.</a:t>
            </a:r>
            <a:endParaRPr lang="de-DE" dirty="0" smtClean="0">
              <a:solidFill>
                <a:srgbClr val="FF0000"/>
              </a:solidFill>
            </a:endParaRPr>
          </a:p>
          <a:p>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Thomas </a:t>
            </a:r>
            <a:r>
              <a:rPr lang="de-CH" sz="1200" kern="1200" dirty="0" err="1" smtClean="0">
                <a:solidFill>
                  <a:schemeClr val="tx1"/>
                </a:solidFill>
                <a:effectLst/>
                <a:latin typeface="Verdana" pitchFamily="34" charset="0"/>
                <a:ea typeface="+mn-ea"/>
                <a:cs typeface="+mn-cs"/>
              </a:rPr>
              <a:t>Olk</a:t>
            </a:r>
            <a:r>
              <a:rPr lang="de-CH" sz="1200" kern="1200" dirty="0" smtClean="0">
                <a:solidFill>
                  <a:schemeClr val="tx1"/>
                </a:solidFill>
                <a:effectLst/>
                <a:latin typeface="Verdana" pitchFamily="34" charset="0"/>
                <a:ea typeface="+mn-ea"/>
                <a:cs typeface="+mn-cs"/>
              </a:rPr>
              <a:t> weist 1986 darauf hin, dass  die „formale Organisation […] die Möglichkeitsbedingung für professionelle Autonomie ist, da sie die Berufsangehörigen mit denjenigen Ressourcen versorgt, die sie für die Ausübung ihrer Berufsvollzüge benötigen“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effectLst/>
              <a:latin typeface="Verdan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7</a:t>
            </a:fld>
            <a:endParaRPr lang="de-CH" dirty="0"/>
          </a:p>
        </p:txBody>
      </p:sp>
    </p:spTree>
    <p:extLst>
      <p:ext uri="{BB962C8B-B14F-4D97-AF65-F5344CB8AC3E}">
        <p14:creationId xmlns:p14="http://schemas.microsoft.com/office/powerpoint/2010/main" val="75680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Luhmann: Während Aufgaben, Programme und Kommunikationswege relativ</a:t>
            </a:r>
            <a:r>
              <a:rPr lang="de-CH" baseline="0" dirty="0" smtClean="0"/>
              <a:t> leicht veränderbar sind, lassen sich Personen – auch in Organisationen – nur schwer ändern.</a:t>
            </a:r>
          </a:p>
          <a:p>
            <a:endParaRPr lang="de-CH" baseline="0" dirty="0" smtClean="0"/>
          </a:p>
          <a:p>
            <a:r>
              <a:rPr lang="de-CH" baseline="0" dirty="0" smtClean="0"/>
              <a:t>Das Stellenprofil (Ausschreibung) eigentlich nicht Aktivierungsfachleute geeignet – Kompetenzen und Eigenschaften gesucht, die nicht zentral für die Aktivierung sind – Zurechnung.</a:t>
            </a:r>
          </a:p>
          <a:p>
            <a:endParaRPr lang="de-CH" baseline="0" dirty="0" smtClean="0"/>
          </a:p>
          <a:p>
            <a:r>
              <a:rPr lang="de-CH" baseline="0" dirty="0" smtClean="0"/>
              <a:t>«Ich kenne ja nur Anna» Was wird auf die Person und was auf die Personenkategorie zugerechnet. Fall Schlieren – </a:t>
            </a:r>
            <a:r>
              <a:rPr lang="de-CH" baseline="0" dirty="0" err="1" smtClean="0"/>
              <a:t>Projet</a:t>
            </a:r>
            <a:r>
              <a:rPr lang="de-CH" baseline="0" dirty="0" smtClean="0"/>
              <a:t> </a:t>
            </a:r>
            <a:r>
              <a:rPr lang="de-CH" baseline="0" dirty="0" err="1" smtClean="0"/>
              <a:t>urbain</a:t>
            </a:r>
            <a:r>
              <a:rPr lang="de-CH" baseline="0" dirty="0" smtClean="0"/>
              <a:t>. Projektstelle – wenig offensiv SKA – ganz klar der Person zugerechnet.</a:t>
            </a:r>
          </a:p>
          <a:p>
            <a:r>
              <a:rPr lang="de-CH" baseline="0" dirty="0" smtClean="0"/>
              <a:t>Hängt auch zusammen: Personen, die kommunikativ und offen auf andere zugehen – die studieren SKA.</a:t>
            </a:r>
          </a:p>
          <a:p>
            <a:endParaRPr lang="de-CH"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smtClean="0"/>
              <a:t>Aufgaben werden bezahlt</a:t>
            </a:r>
            <a:r>
              <a:rPr lang="de-CH" baseline="0" dirty="0" smtClean="0"/>
              <a:t> (von der Stadt geregelt) nicht die Ausbildung – Einordnung in die Funktionsstufe</a:t>
            </a:r>
            <a:endParaRPr lang="de-CH" dirty="0" smtClean="0"/>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8</a:t>
            </a:fld>
            <a:endParaRPr lang="de-CH" dirty="0"/>
          </a:p>
        </p:txBody>
      </p:sp>
    </p:spTree>
    <p:extLst>
      <p:ext uri="{BB962C8B-B14F-4D97-AF65-F5344CB8AC3E}">
        <p14:creationId xmlns:p14="http://schemas.microsoft.com/office/powerpoint/2010/main" val="179724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Hier spricht nicht nur sie –</a:t>
            </a:r>
            <a:r>
              <a:rPr lang="de-CH" baseline="0" dirty="0" smtClean="0"/>
              <a:t> sondern hier spricht auch der Diskurs. Hier wird der Unterschied zwischen Individuelle Person und Fachperson deutlich. </a:t>
            </a:r>
          </a:p>
          <a:p>
            <a:endParaRPr lang="de-CH" baseline="0" dirty="0" smtClean="0"/>
          </a:p>
          <a:p>
            <a:r>
              <a:rPr lang="de-CH" sz="1200" kern="1200" dirty="0" smtClean="0">
                <a:solidFill>
                  <a:schemeClr val="tx1"/>
                </a:solidFill>
                <a:effectLst/>
                <a:latin typeface="Verdana" pitchFamily="34" charset="0"/>
                <a:ea typeface="+mn-ea"/>
                <a:cs typeface="+mn-cs"/>
              </a:rPr>
              <a:t>Anhand von relevanten Kategorien (z.B. „Information“, „Partizipation“) werden Ausschnitte der Welt in der Weise einsortiert und transformiert, dass sie für die Arbeit einer Profession bearbeitbar werden (1994, S. 608). </a:t>
            </a:r>
          </a:p>
          <a:p>
            <a:endParaRPr lang="de-CH" sz="1200" kern="1200" dirty="0" smtClean="0">
              <a:solidFill>
                <a:schemeClr val="tx1"/>
              </a:solidFill>
              <a:effectLst/>
              <a:latin typeface="Verdan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Verdana" pitchFamily="34" charset="0"/>
                <a:ea typeface="+mn-ea"/>
                <a:cs typeface="+mn-cs"/>
              </a:rPr>
              <a:t>Goodwin zufolge stellt der Gebrauch von </a:t>
            </a:r>
            <a:r>
              <a:rPr lang="de-CH" sz="1200" kern="1200" dirty="0" err="1" smtClean="0">
                <a:solidFill>
                  <a:schemeClr val="tx1"/>
                </a:solidFill>
                <a:effectLst/>
                <a:latin typeface="Verdana" pitchFamily="34" charset="0"/>
                <a:ea typeface="+mn-ea"/>
                <a:cs typeface="+mn-cs"/>
              </a:rPr>
              <a:t>Kodierschemata</a:t>
            </a:r>
            <a:r>
              <a:rPr lang="de-CH" sz="1200" kern="1200" dirty="0" smtClean="0">
                <a:solidFill>
                  <a:schemeClr val="tx1"/>
                </a:solidFill>
                <a:effectLst/>
                <a:latin typeface="Verdana" pitchFamily="34" charset="0"/>
                <a:ea typeface="+mn-ea"/>
                <a:cs typeface="+mn-cs"/>
              </a:rPr>
              <a:t> eines disziplinären Fachdiskurses eine systematische diskursive Praxis dar. </a:t>
            </a:r>
          </a:p>
          <a:p>
            <a:endParaRPr lang="de-CH" dirty="0"/>
          </a:p>
        </p:txBody>
      </p:sp>
      <p:sp>
        <p:nvSpPr>
          <p:cNvPr id="4" name="Foliennummernplatzhalter 3"/>
          <p:cNvSpPr>
            <a:spLocks noGrp="1"/>
          </p:cNvSpPr>
          <p:nvPr>
            <p:ph type="sldNum" sz="quarter" idx="10"/>
          </p:nvPr>
        </p:nvSpPr>
        <p:spPr/>
        <p:txBody>
          <a:bodyPr/>
          <a:lstStyle/>
          <a:p>
            <a:pPr>
              <a:defRPr/>
            </a:pPr>
            <a:fld id="{B909627C-0FC7-4186-972B-02E6E7EDC883}" type="slidenum">
              <a:rPr lang="de-CH" smtClean="0"/>
              <a:pPr>
                <a:defRPr/>
              </a:pPr>
              <a:t>9</a:t>
            </a:fld>
            <a:endParaRPr lang="de-CH" dirty="0"/>
          </a:p>
        </p:txBody>
      </p:sp>
    </p:spTree>
    <p:extLst>
      <p:ext uri="{BB962C8B-B14F-4D97-AF65-F5344CB8AC3E}">
        <p14:creationId xmlns:p14="http://schemas.microsoft.com/office/powerpoint/2010/main" val="22768812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wmf"/><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Grafik 12"/>
          <p:cNvPicPr>
            <a:picLocks/>
          </p:cNvPicPr>
          <p:nvPr userDrawn="1">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8"/>
          <p:cNvSpPr txBox="1">
            <a:spLocks noChangeArrowheads="1"/>
          </p:cNvSpPr>
          <p:nvPr>
            <p:custDataLst>
              <p:tags r:id="rId2"/>
            </p:custDataLst>
          </p:nvPr>
        </p:nvSpPr>
        <p:spPr bwMode="auto">
          <a:xfrm>
            <a:off x="663575" y="5026025"/>
            <a:ext cx="554196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Luzern</a:t>
            </a:r>
            <a:endParaRPr lang="de-CH" sz="1400" dirty="0" smtClean="0"/>
          </a:p>
        </p:txBody>
      </p:sp>
      <p:sp>
        <p:nvSpPr>
          <p:cNvPr id="6" name="Text Box 14"/>
          <p:cNvSpPr txBox="1">
            <a:spLocks noChangeArrowheads="1"/>
          </p:cNvSpPr>
          <p:nvPr>
            <p:custDataLst>
              <p:tags r:id="rId3"/>
            </p:custDataLst>
          </p:nvPr>
        </p:nvSpPr>
        <p:spPr bwMode="auto">
          <a:xfrm>
            <a:off x="627063" y="3484563"/>
            <a:ext cx="36968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Institut für Soziokulturelle Entwicklung</a:t>
            </a:r>
            <a:endParaRPr lang="de-CH" sz="1400" dirty="0" smtClean="0"/>
          </a:p>
        </p:txBody>
      </p:sp>
      <p:sp>
        <p:nvSpPr>
          <p:cNvPr id="7" name="Text Box 15"/>
          <p:cNvSpPr txBox="1">
            <a:spLocks noChangeArrowheads="1"/>
          </p:cNvSpPr>
          <p:nvPr>
            <p:custDataLst>
              <p:tags r:id="rId4"/>
            </p:custDataLst>
          </p:nvPr>
        </p:nvSpPr>
        <p:spPr bwMode="auto">
          <a:xfrm>
            <a:off x="638175" y="3925888"/>
            <a:ext cx="28167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b="1" smtClean="0"/>
              <a:t>Dr. Stephan Kirchschlager</a:t>
            </a:r>
            <a:endParaRPr lang="de-CH" sz="1400" b="1" dirty="0" smtClean="0"/>
          </a:p>
        </p:txBody>
      </p:sp>
      <p:sp>
        <p:nvSpPr>
          <p:cNvPr id="8" name="Text Box 16"/>
          <p:cNvSpPr txBox="1">
            <a:spLocks noChangeArrowheads="1"/>
          </p:cNvSpPr>
          <p:nvPr>
            <p:custDataLst>
              <p:tags r:id="rId5"/>
            </p:custDataLst>
          </p:nvPr>
        </p:nvSpPr>
        <p:spPr bwMode="auto">
          <a:xfrm>
            <a:off x="633413" y="4124325"/>
            <a:ext cx="23845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Dozent und Projektleiter</a:t>
            </a:r>
            <a:endParaRPr lang="de-CH" sz="1400" dirty="0" smtClean="0"/>
          </a:p>
        </p:txBody>
      </p:sp>
      <p:sp>
        <p:nvSpPr>
          <p:cNvPr id="9" name="Text Box 17"/>
          <p:cNvSpPr txBox="1">
            <a:spLocks noChangeArrowheads="1"/>
          </p:cNvSpPr>
          <p:nvPr>
            <p:custDataLst>
              <p:tags r:id="rId6"/>
            </p:custDataLst>
          </p:nvPr>
        </p:nvSpPr>
        <p:spPr bwMode="auto">
          <a:xfrm>
            <a:off x="644525" y="4498975"/>
            <a:ext cx="8803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T direkt</a:t>
            </a:r>
            <a:endParaRPr lang="de-CH" sz="1400" dirty="0" smtClean="0"/>
          </a:p>
        </p:txBody>
      </p:sp>
      <p:sp>
        <p:nvSpPr>
          <p:cNvPr id="10" name="Text Box 18"/>
          <p:cNvSpPr txBox="1">
            <a:spLocks noChangeArrowheads="1"/>
          </p:cNvSpPr>
          <p:nvPr>
            <p:custDataLst>
              <p:tags r:id="rId7"/>
            </p:custDataLst>
          </p:nvPr>
        </p:nvSpPr>
        <p:spPr bwMode="auto">
          <a:xfrm>
            <a:off x="1463675" y="4492625"/>
            <a:ext cx="18341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+41 41 367 48 76</a:t>
            </a:r>
            <a:endParaRPr lang="de-CH" sz="1400" dirty="0" smtClean="0"/>
          </a:p>
        </p:txBody>
      </p:sp>
      <p:sp>
        <p:nvSpPr>
          <p:cNvPr id="11" name="Text Box 19"/>
          <p:cNvSpPr txBox="1">
            <a:spLocks noChangeArrowheads="1"/>
          </p:cNvSpPr>
          <p:nvPr>
            <p:custDataLst>
              <p:tags r:id="rId8"/>
            </p:custDataLst>
          </p:nvPr>
        </p:nvSpPr>
        <p:spPr bwMode="auto">
          <a:xfrm>
            <a:off x="642938" y="4676775"/>
            <a:ext cx="2983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stephan.kirchschlager@hslu.ch</a:t>
            </a:r>
            <a:endParaRPr lang="de-CH" sz="1400" dirty="0" smtClean="0"/>
          </a:p>
        </p:txBody>
      </p:sp>
      <p:sp>
        <p:nvSpPr>
          <p:cNvPr id="3074" name="Rectangle 2"/>
          <p:cNvSpPr>
            <a:spLocks noGrp="1" noChangeArrowheads="1"/>
          </p:cNvSpPr>
          <p:nvPr>
            <p:ph type="ctrTitle"/>
            <p:custDataLst>
              <p:tags r:id="rId9"/>
            </p:custDataLst>
          </p:nvPr>
        </p:nvSpPr>
        <p:spPr>
          <a:xfrm>
            <a:off x="647700" y="2060575"/>
            <a:ext cx="5541963" cy="1296988"/>
          </a:xfrm>
        </p:spPr>
        <p:txBody>
          <a:bodyPr anchor="t"/>
          <a:lstStyle>
            <a:lvl1pPr>
              <a:lnSpc>
                <a:spcPts val="2800"/>
              </a:lnSpc>
              <a:defRPr sz="1900"/>
            </a:lvl1pPr>
          </a:lstStyle>
          <a:p>
            <a:pPr lvl="0"/>
            <a:r>
              <a:rPr lang="de-CH" noProof="0" dirty="0" smtClean="0"/>
              <a:t>Click </a:t>
            </a:r>
            <a:r>
              <a:rPr lang="de-CH" noProof="0" dirty="0" err="1" smtClean="0"/>
              <a:t>to</a:t>
            </a:r>
            <a:r>
              <a:rPr lang="de-CH" noProof="0" dirty="0" smtClean="0"/>
              <a:t> </a:t>
            </a:r>
            <a:r>
              <a:rPr lang="de-CH" noProof="0" dirty="0" err="1" smtClean="0"/>
              <a:t>edit</a:t>
            </a:r>
            <a:r>
              <a:rPr lang="de-CH" noProof="0" dirty="0" smtClean="0"/>
              <a:t> Master title style</a:t>
            </a:r>
          </a:p>
        </p:txBody>
      </p:sp>
      <p:sp>
        <p:nvSpPr>
          <p:cNvPr id="3084" name="Rectangle 12"/>
          <p:cNvSpPr>
            <a:spLocks noGrp="1" noChangeArrowheads="1"/>
          </p:cNvSpPr>
          <p:nvPr>
            <p:ph type="subTitle" sz="quarter" idx="1"/>
            <p:custDataLst>
              <p:tags r:id="rId10"/>
            </p:custDataLst>
          </p:nvPr>
        </p:nvSpPr>
        <p:spPr>
          <a:xfrm>
            <a:off x="647700" y="5383213"/>
            <a:ext cx="6300788" cy="1020762"/>
          </a:xfrm>
        </p:spPr>
        <p:txBody>
          <a:bodyPr/>
          <a:lstStyle>
            <a:lvl1pPr marL="0" indent="0">
              <a:lnSpc>
                <a:spcPts val="1800"/>
              </a:lnSpc>
              <a:buFontTx/>
              <a:buNone/>
              <a:defRPr sz="1400"/>
            </a:lvl1pPr>
          </a:lstStyle>
          <a:p>
            <a:pPr lvl="0"/>
            <a:r>
              <a:rPr lang="de-CH" noProof="0" dirty="0" smtClean="0"/>
              <a:t>Click </a:t>
            </a:r>
            <a:r>
              <a:rPr lang="de-CH" noProof="0" dirty="0" err="1" smtClean="0"/>
              <a:t>to</a:t>
            </a:r>
            <a:r>
              <a:rPr lang="de-CH" noProof="0" dirty="0" smtClean="0"/>
              <a:t> </a:t>
            </a:r>
            <a:r>
              <a:rPr lang="de-CH" noProof="0" dirty="0" err="1" smtClean="0"/>
              <a:t>edit</a:t>
            </a:r>
            <a:r>
              <a:rPr lang="de-CH" noProof="0" dirty="0" smtClean="0"/>
              <a:t> Master </a:t>
            </a:r>
            <a:r>
              <a:rPr lang="de-CH" noProof="0" dirty="0" err="1" smtClean="0"/>
              <a:t>subtitle</a:t>
            </a:r>
            <a:r>
              <a:rPr lang="de-CH" noProof="0" dirty="0" smtClean="0"/>
              <a:t> style</a:t>
            </a:r>
          </a:p>
        </p:txBody>
      </p:sp>
      <p:sp>
        <p:nvSpPr>
          <p:cNvPr id="12" name="Rectangle 9"/>
          <p:cNvSpPr>
            <a:spLocks noGrp="1" noChangeArrowheads="1"/>
          </p:cNvSpPr>
          <p:nvPr>
            <p:ph type="dt" sz="half" idx="10"/>
            <p:custDataLst>
              <p:tags r:id="rId11"/>
            </p:custDataLst>
          </p:nvPr>
        </p:nvSpPr>
        <p:spPr bwMode="auto">
          <a:xfrm>
            <a:off x="1425575" y="5029200"/>
            <a:ext cx="5541963"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a:defRPr sz="1400"/>
            </a:lvl1pPr>
          </a:lstStyle>
          <a:p>
            <a:pPr>
              <a:defRPr/>
            </a:pPr>
            <a:fld id="{21C4A3D5-703A-42CA-AD65-B1FD18A1110B}" type="datetime1">
              <a:rPr lang="de-CH" smtClean="0"/>
              <a:pPr>
                <a:defRPr/>
              </a:pPr>
              <a:t>04.11.2019</a:t>
            </a:fld>
            <a:endParaRPr lang="de-CH" dirty="0"/>
          </a:p>
        </p:txBody>
      </p:sp>
    </p:spTree>
    <p:extLst>
      <p:ext uri="{BB962C8B-B14F-4D97-AF65-F5344CB8AC3E}">
        <p14:creationId xmlns:p14="http://schemas.microsoft.com/office/powerpoint/2010/main" val="425127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Vertical Text Placeholder 2"/>
          <p:cNvSpPr>
            <a:spLocks noGrp="1"/>
          </p:cNvSpPr>
          <p:nvPr>
            <p:ph type="body" orient="vert" idx="1"/>
            <p:custDataLst>
              <p:tags r:id="rId2"/>
            </p:custDataLst>
          </p:nvPr>
        </p:nvSpPr>
        <p:spPr/>
        <p:txBody>
          <a:bodyPr vert="eaVert"/>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DFDA9A2F-9862-4738-9557-7D5C4E899DFB}"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149148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775450" y="692150"/>
            <a:ext cx="2041525" cy="5191125"/>
          </a:xfrm>
        </p:spPr>
        <p:txBody>
          <a:bodyPr vert="eaVert"/>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Vertical Text Placeholder 2"/>
          <p:cNvSpPr>
            <a:spLocks noGrp="1"/>
          </p:cNvSpPr>
          <p:nvPr>
            <p:ph type="body" orient="vert" idx="1"/>
            <p:custDataLst>
              <p:tags r:id="rId2"/>
            </p:custDataLst>
          </p:nvPr>
        </p:nvSpPr>
        <p:spPr>
          <a:xfrm>
            <a:off x="647700" y="692150"/>
            <a:ext cx="5975350" cy="5191125"/>
          </a:xfrm>
        </p:spPr>
        <p:txBody>
          <a:bodyPr vert="eaVert"/>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79AF2D50-E4E5-48EA-BADC-30DD2B3B4E06}"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03599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Content Placeholder 2"/>
          <p:cNvSpPr>
            <a:spLocks noGrp="1"/>
          </p:cNvSpPr>
          <p:nvPr>
            <p:ph idx="1"/>
            <p:custDataLst>
              <p:tags r:id="rId2"/>
            </p:custDataLst>
          </p:nvPr>
        </p:nvSpPr>
        <p:spPr/>
        <p:txBody>
          <a:body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7FCE420A-6863-4485-B4C4-727CEDFFB397}"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60611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98BC47A7-DAFD-4704-B547-8FA0172076B6}"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410080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Content Placeholder 2"/>
          <p:cNvSpPr>
            <a:spLocks noGrp="1"/>
          </p:cNvSpPr>
          <p:nvPr>
            <p:ph sz="half" idx="1"/>
            <p:custDataLst>
              <p:tags r:id="rId2"/>
            </p:custDataLst>
          </p:nvPr>
        </p:nvSpPr>
        <p:spPr>
          <a:xfrm>
            <a:off x="647700" y="1798638"/>
            <a:ext cx="4008438"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4" name="Content Placeholder 3"/>
          <p:cNvSpPr>
            <a:spLocks noGrp="1"/>
          </p:cNvSpPr>
          <p:nvPr>
            <p:ph sz="half" idx="2"/>
            <p:custDataLst>
              <p:tags r:id="rId3"/>
            </p:custDataLst>
          </p:nvPr>
        </p:nvSpPr>
        <p:spPr>
          <a:xfrm>
            <a:off x="4808538" y="1798638"/>
            <a:ext cx="4008437"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FA66E6F2-9A7B-452C-82A4-5EFD0A0B6FAF}"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83898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7" name="Rectangle 6"/>
          <p:cNvSpPr>
            <a:spLocks noGrp="1" noChangeArrowheads="1"/>
          </p:cNvSpPr>
          <p:nvPr>
            <p:ph type="sldNum" sz="quarter" idx="10"/>
            <p:custDataLst>
              <p:tags r:id="rId6"/>
            </p:custDataLst>
          </p:nvPr>
        </p:nvSpPr>
        <p:spPr>
          <a:ln/>
        </p:spPr>
        <p:txBody>
          <a:bodyPr/>
          <a:lstStyle>
            <a:lvl1pPr>
              <a:defRPr/>
            </a:lvl1pPr>
          </a:lstStyle>
          <a:p>
            <a:pPr>
              <a:defRPr/>
            </a:pPr>
            <a:fld id="{8AA97961-546B-4560-A9B2-DF733E5F05EF}"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4201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Rectangle 6"/>
          <p:cNvSpPr>
            <a:spLocks noGrp="1" noChangeArrowheads="1"/>
          </p:cNvSpPr>
          <p:nvPr>
            <p:ph type="sldNum" sz="quarter" idx="10"/>
            <p:custDataLst>
              <p:tags r:id="rId2"/>
            </p:custDataLst>
          </p:nvPr>
        </p:nvSpPr>
        <p:spPr>
          <a:ln/>
        </p:spPr>
        <p:txBody>
          <a:bodyPr/>
          <a:lstStyle>
            <a:lvl1pPr>
              <a:defRPr/>
            </a:lvl1pPr>
          </a:lstStyle>
          <a:p>
            <a:pPr>
              <a:defRPr/>
            </a:pPr>
            <a:fld id="{2B754745-1CA6-4385-837D-3CC2869F8E30}"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02836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D9260B41-03F6-45CE-8285-D60198975AC3}"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123763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lstStyle>
            <a:lvl1pPr algn="l">
              <a:defRPr sz="2000" b="1"/>
            </a:lvl1p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4DD70578-44CD-479C-8785-B194F732CE09}"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42520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lstStyle>
            <a:lvl1pPr algn="l">
              <a:defRPr sz="2000" b="1"/>
            </a:lvl1p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p:txBody>
      </p:sp>
      <p:sp>
        <p:nvSpPr>
          <p:cNvPr id="5" name="Rectangle 6"/>
          <p:cNvSpPr>
            <a:spLocks noGrp="1" noChangeArrowheads="1"/>
          </p:cNvSpPr>
          <p:nvPr>
            <p:ph type="sldNum" sz="quarter" idx="10"/>
            <p:custDataLst>
              <p:tags r:id="rId3"/>
            </p:custDataLst>
          </p:nvPr>
        </p:nvSpPr>
        <p:spPr>
          <a:ln/>
        </p:spPr>
        <p:txBody>
          <a:bodyPr/>
          <a:lstStyle>
            <a:lvl1pPr>
              <a:defRPr/>
            </a:lvl1pPr>
          </a:lstStyle>
          <a:p>
            <a:pPr>
              <a:defRPr/>
            </a:pPr>
            <a:fld id="{FF84FE46-BF62-420C-8094-27D4A7060D90}" type="slidenum">
              <a:rPr lang="de-CH" smtClean="0"/>
              <a:pPr>
                <a:defRPr/>
              </a:pPr>
              <a:t>‹Nr.›</a:t>
            </a:fld>
            <a:r>
              <a:rPr lang="de-CH" dirty="0"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71205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p:cNvPicPr>
          <p:nvPr userDrawn="1">
            <p:custDataLst>
              <p:tags r:id="rId13"/>
            </p:custDataLst>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custDataLst>
              <p:tags r:id="rId14"/>
            </p:custDataLst>
          </p:nvPr>
        </p:nvSpPr>
        <p:spPr bwMode="auto">
          <a:xfrm>
            <a:off x="647700" y="692150"/>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CH" altLang="de-DE" dirty="0" smtClean="0"/>
              <a:t>Click </a:t>
            </a:r>
            <a:r>
              <a:rPr lang="de-CH" altLang="de-DE" dirty="0" err="1" smtClean="0"/>
              <a:t>to</a:t>
            </a:r>
            <a:r>
              <a:rPr lang="de-CH" altLang="de-DE" dirty="0" smtClean="0"/>
              <a:t> </a:t>
            </a:r>
            <a:r>
              <a:rPr lang="de-CH" altLang="de-DE" dirty="0" err="1" smtClean="0"/>
              <a:t>edit</a:t>
            </a:r>
            <a:r>
              <a:rPr lang="de-CH" altLang="de-DE" dirty="0" smtClean="0"/>
              <a:t> Master title style</a:t>
            </a:r>
          </a:p>
        </p:txBody>
      </p:sp>
      <p:sp>
        <p:nvSpPr>
          <p:cNvPr id="1028" name="Rectangle 3"/>
          <p:cNvSpPr>
            <a:spLocks noGrp="1" noChangeArrowheads="1"/>
          </p:cNvSpPr>
          <p:nvPr>
            <p:ph type="body" idx="1"/>
            <p:custDataLst>
              <p:tags r:id="rId15"/>
            </p:custDataLst>
          </p:nvPr>
        </p:nvSpPr>
        <p:spPr bwMode="auto">
          <a:xfrm>
            <a:off x="647700" y="1798638"/>
            <a:ext cx="8169275"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de-CH" altLang="de-DE" dirty="0" smtClean="0"/>
              <a:t>Click </a:t>
            </a:r>
            <a:r>
              <a:rPr lang="de-CH" altLang="de-DE" dirty="0" err="1" smtClean="0"/>
              <a:t>to</a:t>
            </a:r>
            <a:r>
              <a:rPr lang="de-CH" altLang="de-DE" dirty="0" smtClean="0"/>
              <a:t> </a:t>
            </a:r>
            <a:r>
              <a:rPr lang="de-CH" altLang="de-DE" dirty="0" err="1" smtClean="0"/>
              <a:t>edit</a:t>
            </a:r>
            <a:r>
              <a:rPr lang="de-CH" altLang="de-DE" dirty="0" smtClean="0"/>
              <a:t> Master </a:t>
            </a:r>
            <a:r>
              <a:rPr lang="de-CH" altLang="de-DE" dirty="0" err="1" smtClean="0"/>
              <a:t>text</a:t>
            </a:r>
            <a:r>
              <a:rPr lang="de-CH" altLang="de-DE" dirty="0" smtClean="0"/>
              <a:t> </a:t>
            </a:r>
            <a:r>
              <a:rPr lang="de-CH" altLang="de-DE" dirty="0" err="1" smtClean="0"/>
              <a:t>styles</a:t>
            </a:r>
            <a:endParaRPr lang="de-CH" altLang="de-DE" dirty="0" smtClean="0"/>
          </a:p>
          <a:p>
            <a:pPr lvl="1"/>
            <a:r>
              <a:rPr lang="de-CH" altLang="de-DE" dirty="0" smtClean="0"/>
              <a:t>Second </a:t>
            </a:r>
            <a:r>
              <a:rPr lang="de-CH" altLang="de-DE" dirty="0" err="1" smtClean="0"/>
              <a:t>level</a:t>
            </a:r>
            <a:endParaRPr lang="de-CH" altLang="de-DE" dirty="0" smtClean="0"/>
          </a:p>
          <a:p>
            <a:pPr lvl="2"/>
            <a:r>
              <a:rPr lang="de-CH" altLang="de-DE" dirty="0" smtClean="0"/>
              <a:t>Third </a:t>
            </a:r>
            <a:r>
              <a:rPr lang="de-CH" altLang="de-DE" dirty="0" err="1" smtClean="0"/>
              <a:t>level</a:t>
            </a:r>
            <a:endParaRPr lang="de-CH" altLang="de-DE" dirty="0" smtClean="0"/>
          </a:p>
          <a:p>
            <a:pPr lvl="3"/>
            <a:r>
              <a:rPr lang="de-CH" altLang="de-DE" dirty="0" err="1" smtClean="0"/>
              <a:t>Fourth</a:t>
            </a:r>
            <a:r>
              <a:rPr lang="de-CH" altLang="de-DE" dirty="0" smtClean="0"/>
              <a:t> </a:t>
            </a:r>
            <a:r>
              <a:rPr lang="de-CH" altLang="de-DE" dirty="0" err="1" smtClean="0"/>
              <a:t>level</a:t>
            </a:r>
            <a:endParaRPr lang="de-CH" altLang="de-DE" dirty="0" smtClean="0"/>
          </a:p>
          <a:p>
            <a:pPr lvl="4"/>
            <a:r>
              <a:rPr lang="de-CH" altLang="de-DE" dirty="0" err="1" smtClean="0"/>
              <a:t>Fifth</a:t>
            </a:r>
            <a:r>
              <a:rPr lang="de-CH" altLang="de-DE" dirty="0" smtClean="0"/>
              <a:t> </a:t>
            </a:r>
            <a:r>
              <a:rPr lang="de-CH" altLang="de-DE" dirty="0" err="1" smtClean="0"/>
              <a:t>level</a:t>
            </a:r>
            <a:endParaRPr lang="de-CH" altLang="de-DE" dirty="0" smtClean="0"/>
          </a:p>
        </p:txBody>
      </p:sp>
      <p:sp>
        <p:nvSpPr>
          <p:cNvPr id="1029" name="Text Box 9"/>
          <p:cNvSpPr txBox="1">
            <a:spLocks noChangeArrowheads="1"/>
          </p:cNvSpPr>
          <p:nvPr>
            <p:custDataLst>
              <p:tags r:id="rId16"/>
            </p:custDataLst>
          </p:nvPr>
        </p:nvSpPr>
        <p:spPr bwMode="auto">
          <a:xfrm>
            <a:off x="642938" y="6454775"/>
            <a:ext cx="270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700" smtClean="0"/>
              <a:t>Folie</a:t>
            </a:r>
            <a:endParaRPr lang="de-CH" sz="700" dirty="0" smtClean="0"/>
          </a:p>
        </p:txBody>
      </p:sp>
      <p:sp>
        <p:nvSpPr>
          <p:cNvPr id="1030" name="Rectangle 6"/>
          <p:cNvSpPr>
            <a:spLocks noGrp="1" noChangeArrowheads="1"/>
          </p:cNvSpPr>
          <p:nvPr>
            <p:ph type="sldNum" sz="quarter" idx="4"/>
            <p:custDataLst>
              <p:tags r:id="rId17"/>
            </p:custDataLst>
          </p:nvPr>
        </p:nvSpPr>
        <p:spPr bwMode="auto">
          <a:xfrm>
            <a:off x="1089025" y="6453188"/>
            <a:ext cx="791845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a:defRPr sz="700"/>
            </a:lvl1pPr>
          </a:lstStyle>
          <a:p>
            <a:pPr>
              <a:defRPr/>
            </a:pPr>
            <a:fld id="{C9B88AD0-E533-46BD-AD53-CD99288659C9}" type="slidenum">
              <a:rPr lang="de-CH" smtClean="0"/>
              <a:pPr>
                <a:defRPr/>
              </a:pPr>
              <a:t>‹Nr.›</a:t>
            </a:fld>
            <a:r>
              <a:rPr lang="de-CH" dirty="0" smtClean="0"/>
              <a:t>, </a:t>
            </a:r>
            <a:fld id="{0483D060-B025-4ACE-962A-23BAB8DEC0FD}" type="datetime1">
              <a:rPr lang="de-CH" smtClean="0"/>
              <a:pPr>
                <a:defRPr/>
              </a:pPr>
              <a:t>04.11.2019</a:t>
            </a:fld>
            <a:endParaRPr lang="de-CH"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p:txStyles>
    <p:title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p:titleStyle>
    <p:body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dt" sz="quarter" idx="10"/>
            <p:custDataLst>
              <p:tags r:id="rId1"/>
            </p:custDataLst>
          </p:nvPr>
        </p:nvSpPr>
        <p:spPr>
          <a:noFill/>
        </p:spPr>
        <p:txBody>
          <a:bodyPr/>
          <a:lstStyle>
            <a:lvl1pPr eaLnBrk="0" hangingPunct="0">
              <a:buChar char="-"/>
              <a:defRPr sz="1600">
                <a:solidFill>
                  <a:schemeClr val="tx1"/>
                </a:solidFill>
                <a:latin typeface="Verdana" pitchFamily="34" charset="0"/>
              </a:defRPr>
            </a:lvl1pPr>
            <a:lvl2pPr marL="742950" indent="-285750" eaLnBrk="0" hangingPunct="0">
              <a:buChar char="-"/>
              <a:defRPr sz="1600">
                <a:solidFill>
                  <a:schemeClr val="tx1"/>
                </a:solidFill>
                <a:latin typeface="Verdana" pitchFamily="34" charset="0"/>
              </a:defRPr>
            </a:lvl2pPr>
            <a:lvl3pPr marL="1143000" indent="-228600" eaLnBrk="0" hangingPunct="0">
              <a:buChar char="-"/>
              <a:defRPr sz="1600">
                <a:solidFill>
                  <a:schemeClr val="tx1"/>
                </a:solidFill>
                <a:latin typeface="Verdana" pitchFamily="34" charset="0"/>
              </a:defRPr>
            </a:lvl3pPr>
            <a:lvl4pPr marL="1600200" indent="-228600" eaLnBrk="0" hangingPunct="0">
              <a:buChar char="-"/>
              <a:defRPr sz="1600">
                <a:solidFill>
                  <a:schemeClr val="tx1"/>
                </a:solidFill>
                <a:latin typeface="Verdana" pitchFamily="34" charset="0"/>
              </a:defRPr>
            </a:lvl4pPr>
            <a:lvl5pPr marL="2057400" indent="-228600" eaLnBrk="0" hangingPunct="0">
              <a:buChar char="-"/>
              <a:defRPr sz="1600">
                <a:solidFill>
                  <a:schemeClr val="tx1"/>
                </a:solidFill>
                <a:latin typeface="Verdana" pitchFamily="34" charset="0"/>
              </a:defRPr>
            </a:lvl5pPr>
            <a:lvl6pPr marL="2514600" indent="-228600" eaLnBrk="0" fontAlgn="base" hangingPunct="0">
              <a:spcBef>
                <a:spcPct val="0"/>
              </a:spcBef>
              <a:spcAft>
                <a:spcPct val="0"/>
              </a:spcAft>
              <a:buChar char="-"/>
              <a:defRPr sz="1600">
                <a:solidFill>
                  <a:schemeClr val="tx1"/>
                </a:solidFill>
                <a:latin typeface="Verdana" pitchFamily="34" charset="0"/>
              </a:defRPr>
            </a:lvl6pPr>
            <a:lvl7pPr marL="2971800" indent="-228600" eaLnBrk="0" fontAlgn="base" hangingPunct="0">
              <a:spcBef>
                <a:spcPct val="0"/>
              </a:spcBef>
              <a:spcAft>
                <a:spcPct val="0"/>
              </a:spcAft>
              <a:buChar char="-"/>
              <a:defRPr sz="1600">
                <a:solidFill>
                  <a:schemeClr val="tx1"/>
                </a:solidFill>
                <a:latin typeface="Verdana" pitchFamily="34" charset="0"/>
              </a:defRPr>
            </a:lvl7pPr>
            <a:lvl8pPr marL="3429000" indent="-228600" eaLnBrk="0" fontAlgn="base" hangingPunct="0">
              <a:spcBef>
                <a:spcPct val="0"/>
              </a:spcBef>
              <a:spcAft>
                <a:spcPct val="0"/>
              </a:spcAft>
              <a:buChar char="-"/>
              <a:defRPr sz="1600">
                <a:solidFill>
                  <a:schemeClr val="tx1"/>
                </a:solidFill>
                <a:latin typeface="Verdana" pitchFamily="34" charset="0"/>
              </a:defRPr>
            </a:lvl8pPr>
            <a:lvl9pPr marL="3886200" indent="-228600" eaLnBrk="0" fontAlgn="base" hangingPunct="0">
              <a:spcBef>
                <a:spcPct val="0"/>
              </a:spcBef>
              <a:spcAft>
                <a:spcPct val="0"/>
              </a:spcAft>
              <a:buChar char="-"/>
              <a:defRPr sz="1600">
                <a:solidFill>
                  <a:schemeClr val="tx1"/>
                </a:solidFill>
                <a:latin typeface="Verdana" pitchFamily="34" charset="0"/>
              </a:defRPr>
            </a:lvl9pPr>
          </a:lstStyle>
          <a:p>
            <a:pPr eaLnBrk="1" hangingPunct="1">
              <a:buFontTx/>
              <a:buNone/>
            </a:pPr>
            <a:fld id="{CBE7A5FC-8EA5-4AD5-9597-211C4A56748A}" type="datetime1">
              <a:rPr lang="de-CH" altLang="de-DE" sz="1400" smtClean="0"/>
              <a:pPr eaLnBrk="1" hangingPunct="1">
                <a:buFontTx/>
                <a:buNone/>
              </a:pPr>
              <a:t>04.11.2019</a:t>
            </a:fld>
            <a:endParaRPr lang="de-CH" altLang="de-DE" sz="1400" dirty="0" smtClean="0"/>
          </a:p>
        </p:txBody>
      </p:sp>
      <p:sp>
        <p:nvSpPr>
          <p:cNvPr id="3075" name="Rectangle 2"/>
          <p:cNvSpPr>
            <a:spLocks noGrp="1" noChangeArrowheads="1"/>
          </p:cNvSpPr>
          <p:nvPr>
            <p:ph type="ctrTitle"/>
          </p:nvPr>
        </p:nvSpPr>
        <p:spPr/>
        <p:txBody>
          <a:bodyPr/>
          <a:lstStyle/>
          <a:p>
            <a:pPr marL="0" indent="0">
              <a:buNone/>
            </a:pPr>
            <a:r>
              <a:rPr lang="de-CH" dirty="0" smtClean="0"/>
              <a:t>Interprofessionelles </a:t>
            </a:r>
            <a:r>
              <a:rPr lang="de-CH" dirty="0"/>
              <a:t>Teamwork – Soziokulturelle Animation im Alters- und Pflegeheim</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diskursive Einführung neuer Begriffe</a:t>
            </a:r>
            <a:br>
              <a:rPr lang="de-CH" dirty="0" smtClean="0"/>
            </a:br>
            <a:endParaRPr lang="de-CH" dirty="0"/>
          </a:p>
        </p:txBody>
      </p:sp>
      <p:sp>
        <p:nvSpPr>
          <p:cNvPr id="3" name="Inhaltsplatzhalter 2"/>
          <p:cNvSpPr>
            <a:spLocks noGrp="1"/>
          </p:cNvSpPr>
          <p:nvPr>
            <p:ph idx="1"/>
          </p:nvPr>
        </p:nvSpPr>
        <p:spPr/>
        <p:txBody>
          <a:bodyPr/>
          <a:lstStyle/>
          <a:p>
            <a:pPr marL="0" indent="0">
              <a:buNone/>
            </a:pPr>
            <a:r>
              <a:rPr lang="de-CH" i="1" dirty="0"/>
              <a:t>D</a:t>
            </a:r>
            <a:r>
              <a:rPr lang="de-CH" i="1" dirty="0" smtClean="0"/>
              <a:t>: Und ganz </a:t>
            </a:r>
            <a:r>
              <a:rPr lang="de-CH" i="1" dirty="0"/>
              <a:t>klar, sie spricht von Aktionen.  </a:t>
            </a:r>
          </a:p>
          <a:p>
            <a:pPr marL="0" indent="0">
              <a:buNone/>
            </a:pPr>
            <a:endParaRPr lang="de-CH" i="1" dirty="0" smtClean="0"/>
          </a:p>
          <a:p>
            <a:pPr marL="0" indent="0">
              <a:buNone/>
            </a:pPr>
            <a:r>
              <a:rPr lang="de-CH" i="1" dirty="0" smtClean="0"/>
              <a:t>I</a:t>
            </a:r>
            <a:r>
              <a:rPr lang="de-CH" i="1" dirty="0"/>
              <a:t>: </a:t>
            </a:r>
            <a:r>
              <a:rPr lang="de-CH" i="1" dirty="0" smtClean="0"/>
              <a:t> Ja </a:t>
            </a:r>
            <a:r>
              <a:rPr lang="de-CH" i="1" dirty="0"/>
              <a:t>okay. So Begrifflichkeit. </a:t>
            </a:r>
            <a:endParaRPr lang="de-CH" i="1" dirty="0" smtClean="0"/>
          </a:p>
          <a:p>
            <a:pPr marL="0" indent="0">
              <a:buNone/>
            </a:pPr>
            <a:r>
              <a:rPr lang="de-CH" i="1" dirty="0"/>
              <a:t> </a:t>
            </a:r>
          </a:p>
          <a:p>
            <a:pPr marL="0" indent="0">
              <a:buNone/>
            </a:pPr>
            <a:r>
              <a:rPr lang="de-CH" i="1" dirty="0"/>
              <a:t>D</a:t>
            </a:r>
            <a:r>
              <a:rPr lang="de-CH" i="1" dirty="0" smtClean="0"/>
              <a:t>: Ja. </a:t>
            </a:r>
            <a:r>
              <a:rPr lang="de-CH" i="1" dirty="0"/>
              <a:t>D</a:t>
            </a:r>
            <a:r>
              <a:rPr lang="de-CH" i="1" dirty="0" smtClean="0"/>
              <a:t>ann irgendwann habe </a:t>
            </a:r>
            <a:r>
              <a:rPr lang="de-CH" i="1" dirty="0"/>
              <a:t>ich gemerkt, dass das auch wichtig ist für sie,  </a:t>
            </a:r>
            <a:r>
              <a:rPr lang="de-CH" i="1" dirty="0" smtClean="0"/>
              <a:t>  </a:t>
            </a:r>
          </a:p>
          <a:p>
            <a:pPr marL="0" indent="0">
              <a:buNone/>
            </a:pPr>
            <a:r>
              <a:rPr lang="de-CH" i="1" dirty="0" smtClean="0"/>
              <a:t>    also </a:t>
            </a:r>
            <a:r>
              <a:rPr lang="de-CH" i="1" dirty="0"/>
              <a:t>sie muss ja auch ihre Berufsidentität auch </a:t>
            </a:r>
            <a:r>
              <a:rPr lang="de-CH" i="1" dirty="0" smtClean="0"/>
              <a:t>leben und </a:t>
            </a:r>
            <a:r>
              <a:rPr lang="de-CH" i="1" dirty="0"/>
              <a:t>oder </a:t>
            </a:r>
            <a:r>
              <a:rPr lang="de-CH" i="1" dirty="0" smtClean="0"/>
              <a:t>entwickeln.   </a:t>
            </a:r>
          </a:p>
          <a:p>
            <a:pPr marL="0" indent="0">
              <a:buNone/>
            </a:pPr>
            <a:r>
              <a:rPr lang="de-CH" i="1" dirty="0"/>
              <a:t> </a:t>
            </a:r>
            <a:r>
              <a:rPr lang="de-CH" i="1" dirty="0" smtClean="0"/>
              <a:t>   (...)</a:t>
            </a:r>
          </a:p>
          <a:p>
            <a:pPr marL="0" indent="0">
              <a:buNone/>
            </a:pPr>
            <a:r>
              <a:rPr lang="de-CH" i="1" dirty="0" smtClean="0"/>
              <a:t>    Also </a:t>
            </a:r>
            <a:r>
              <a:rPr lang="de-CH" i="1" dirty="0"/>
              <a:t>dass </a:t>
            </a:r>
            <a:r>
              <a:rPr lang="de-CH" i="1" dirty="0" smtClean="0"/>
              <a:t>das </a:t>
            </a:r>
            <a:r>
              <a:rPr lang="de-CH" i="1" dirty="0"/>
              <a:t>auch Platz </a:t>
            </a:r>
            <a:r>
              <a:rPr lang="de-CH" i="1" dirty="0" smtClean="0"/>
              <a:t>haben muss. </a:t>
            </a:r>
            <a:r>
              <a:rPr lang="de-CH" i="1" dirty="0"/>
              <a:t>Dass wenn sie von Aktionen spricht, </a:t>
            </a:r>
            <a:r>
              <a:rPr lang="de-CH" i="1" dirty="0" smtClean="0"/>
              <a:t>    </a:t>
            </a:r>
          </a:p>
          <a:p>
            <a:pPr marL="0" indent="0">
              <a:buNone/>
            </a:pPr>
            <a:r>
              <a:rPr lang="de-CH" i="1" dirty="0"/>
              <a:t> </a:t>
            </a:r>
            <a:r>
              <a:rPr lang="de-CH" i="1" dirty="0" smtClean="0"/>
              <a:t>   sprechen </a:t>
            </a:r>
            <a:r>
              <a:rPr lang="de-CH" i="1" dirty="0"/>
              <a:t>wir auch von Aktionen.</a:t>
            </a:r>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10</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462715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Graphische Repräsentationen soziokultureller Animation</a:t>
            </a:r>
            <a:br>
              <a:rPr lang="de-CH" dirty="0" smtClean="0"/>
            </a:b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11</a:t>
            </a:fld>
            <a:r>
              <a:rPr lang="de-CH" smtClean="0"/>
              <a:t>, </a:t>
            </a:r>
            <a:fld id="{0483D060-B025-4ACE-962A-23BAB8DEC0FD}" type="datetime1">
              <a:rPr lang="de-CH" smtClean="0"/>
              <a:pPr>
                <a:defRPr/>
              </a:pPr>
              <a:t>04.11.2019</a:t>
            </a:fld>
            <a:endParaRPr lang="de-CH" dirty="0"/>
          </a:p>
        </p:txBody>
      </p:sp>
      <p:graphicFrame>
        <p:nvGraphicFramePr>
          <p:cNvPr id="7" name="Inhaltsplatzhalter 6"/>
          <p:cNvGraphicFramePr>
            <a:graphicFrameLocks noGrp="1" noChangeAspect="1"/>
          </p:cNvGraphicFramePr>
          <p:nvPr>
            <p:ph idx="1"/>
            <p:extLst/>
          </p:nvPr>
        </p:nvGraphicFramePr>
        <p:xfrm>
          <a:off x="3251200" y="1844675"/>
          <a:ext cx="2889250" cy="4084638"/>
        </p:xfrm>
        <a:graphic>
          <a:graphicData uri="http://schemas.openxmlformats.org/presentationml/2006/ole">
            <mc:AlternateContent xmlns:mc="http://schemas.openxmlformats.org/markup-compatibility/2006">
              <mc:Choice xmlns:v="urn:schemas-microsoft-com:vml" Requires="v">
                <p:oleObj spid="_x0000_s3077" name="Acrobat Document" r:id="rId4" imgW="5667119" imgH="8010360" progId="Acrobat.Document.11">
                  <p:embed/>
                </p:oleObj>
              </mc:Choice>
              <mc:Fallback>
                <p:oleObj name="Acrobat Document" r:id="rId4" imgW="5667119" imgH="8010360" progId="Acrobat.Document.11">
                  <p:embed/>
                  <p:pic>
                    <p:nvPicPr>
                      <p:cNvPr id="7" name="Inhaltsplatzhalter 6"/>
                      <p:cNvPicPr>
                        <a:picLocks noGrp="1" noChangeAspect="1" noChangeArrowheads="1"/>
                      </p:cNvPicPr>
                      <p:nvPr/>
                    </p:nvPicPr>
                    <p:blipFill>
                      <a:blip r:embed="rId5"/>
                      <a:srcRect/>
                      <a:stretch>
                        <a:fillRect/>
                      </a:stretch>
                    </p:blipFill>
                    <p:spPr bwMode="auto">
                      <a:xfrm>
                        <a:off x="3251200" y="1844675"/>
                        <a:ext cx="288925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795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Grafische Repräsentationen soziokultureller </a:t>
            </a:r>
            <a:r>
              <a:rPr lang="de-CH" dirty="0" smtClean="0"/>
              <a:t>Animation</a:t>
            </a:r>
            <a:br>
              <a:rPr lang="de-CH" dirty="0" smtClean="0"/>
            </a:br>
            <a:r>
              <a:rPr lang="de-CH" dirty="0" smtClean="0"/>
              <a:t> </a:t>
            </a: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12</a:t>
            </a:fld>
            <a:r>
              <a:rPr lang="de-CH" smtClean="0"/>
              <a:t>, </a:t>
            </a:r>
            <a:fld id="{0483D060-B025-4ACE-962A-23BAB8DEC0FD}" type="datetime1">
              <a:rPr lang="de-CH" smtClean="0"/>
              <a:pPr>
                <a:defRPr/>
              </a:pPr>
              <a:t>04.11.2019</a:t>
            </a:fld>
            <a:endParaRPr lang="de-CH" dirty="0"/>
          </a:p>
        </p:txBody>
      </p:sp>
      <p:graphicFrame>
        <p:nvGraphicFramePr>
          <p:cNvPr id="5" name="Inhaltsplatzhalter 4"/>
          <p:cNvGraphicFramePr>
            <a:graphicFrameLocks noGrp="1" noChangeAspect="1"/>
          </p:cNvGraphicFramePr>
          <p:nvPr>
            <p:ph idx="1"/>
            <p:extLst>
              <p:ext uri="{D42A27DB-BD31-4B8C-83A1-F6EECF244321}">
                <p14:modId xmlns:p14="http://schemas.microsoft.com/office/powerpoint/2010/main" val="1210624553"/>
              </p:ext>
            </p:extLst>
          </p:nvPr>
        </p:nvGraphicFramePr>
        <p:xfrm>
          <a:off x="2915816" y="1844824"/>
          <a:ext cx="2889844" cy="4084637"/>
        </p:xfrm>
        <a:graphic>
          <a:graphicData uri="http://schemas.openxmlformats.org/presentationml/2006/ole">
            <mc:AlternateContent xmlns:mc="http://schemas.openxmlformats.org/markup-compatibility/2006">
              <mc:Choice xmlns:v="urn:schemas-microsoft-com:vml" Requires="v">
                <p:oleObj spid="_x0000_s2090" name="Acrobat Document" r:id="rId4" imgW="5667206" imgH="8010461" progId="Acrobat.Document.11">
                  <p:embed/>
                </p:oleObj>
              </mc:Choice>
              <mc:Fallback>
                <p:oleObj name="Acrobat Document" r:id="rId4" imgW="5667206" imgH="8010461" progId="Acrobat.Document.11">
                  <p:embed/>
                  <p:pic>
                    <p:nvPicPr>
                      <p:cNvPr id="0" name="Objekt 5"/>
                      <p:cNvPicPr>
                        <a:picLocks noGrp="1" noChangeAspect="1" noChangeArrowheads="1"/>
                      </p:cNvPicPr>
                      <p:nvPr/>
                    </p:nvPicPr>
                    <p:blipFill>
                      <a:blip r:embed="rId5"/>
                      <a:srcRect/>
                      <a:stretch>
                        <a:fillRect/>
                      </a:stretch>
                    </p:blipFill>
                    <p:spPr bwMode="auto">
                      <a:xfrm>
                        <a:off x="2915816" y="1844824"/>
                        <a:ext cx="2889844" cy="40846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8052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Berufsbezogene Wahrnehmungs- und Deutungsprozesse II</a:t>
            </a:r>
            <a:br>
              <a:rPr lang="de-CH" dirty="0" smtClean="0"/>
            </a:br>
            <a:endParaRPr lang="de-CH" dirty="0"/>
          </a:p>
        </p:txBody>
      </p:sp>
      <p:sp>
        <p:nvSpPr>
          <p:cNvPr id="3" name="Inhaltsplatzhalter 2"/>
          <p:cNvSpPr>
            <a:spLocks noGrp="1"/>
          </p:cNvSpPr>
          <p:nvPr>
            <p:ph idx="1"/>
          </p:nvPr>
        </p:nvSpPr>
        <p:spPr/>
        <p:txBody>
          <a:bodyPr/>
          <a:lstStyle/>
          <a:p>
            <a:pPr marL="0" indent="0">
              <a:buNone/>
            </a:pPr>
            <a:r>
              <a:rPr lang="de-CH" i="1" dirty="0" smtClean="0"/>
              <a:t>I: Die Anna </a:t>
            </a:r>
            <a:r>
              <a:rPr lang="de-CH" i="1" dirty="0"/>
              <a:t>hat </a:t>
            </a:r>
            <a:r>
              <a:rPr lang="de-CH" i="1" dirty="0" smtClean="0"/>
              <a:t>zum </a:t>
            </a:r>
            <a:r>
              <a:rPr lang="de-CH" i="1" dirty="0"/>
              <a:t>Beispiel erwähnt, dass eben bei der Aktivierung ist es </a:t>
            </a:r>
            <a:endParaRPr lang="de-CH" i="1" dirty="0" smtClean="0"/>
          </a:p>
          <a:p>
            <a:pPr marL="0" indent="0">
              <a:buNone/>
            </a:pPr>
            <a:r>
              <a:rPr lang="de-CH" i="1" dirty="0"/>
              <a:t> </a:t>
            </a:r>
            <a:r>
              <a:rPr lang="de-CH" i="1" dirty="0" smtClean="0"/>
              <a:t>   eher ein bisschen so, </a:t>
            </a:r>
            <a:r>
              <a:rPr lang="de-CH" i="1" dirty="0"/>
              <a:t>dass die einzelne Person </a:t>
            </a:r>
            <a:r>
              <a:rPr lang="de-CH" i="1" dirty="0" smtClean="0"/>
              <a:t>im Zentrum </a:t>
            </a:r>
            <a:r>
              <a:rPr lang="de-CH" i="1" dirty="0"/>
              <a:t>steht und mit </a:t>
            </a:r>
            <a:r>
              <a:rPr lang="de-CH" i="1" dirty="0" smtClean="0"/>
              <a:t>  </a:t>
            </a:r>
          </a:p>
          <a:p>
            <a:pPr marL="0" indent="0">
              <a:buNone/>
            </a:pPr>
            <a:r>
              <a:rPr lang="de-CH" i="1" dirty="0"/>
              <a:t> </a:t>
            </a:r>
            <a:r>
              <a:rPr lang="de-CH" i="1" dirty="0" smtClean="0"/>
              <a:t>   ihrem </a:t>
            </a:r>
            <a:r>
              <a:rPr lang="de-CH" i="1" dirty="0"/>
              <a:t>Fokus ist es eher so ein bisschen auch die Orientierung an die </a:t>
            </a:r>
            <a:r>
              <a:rPr lang="de-CH" i="1" dirty="0" smtClean="0"/>
              <a:t>   </a:t>
            </a:r>
          </a:p>
          <a:p>
            <a:pPr marL="0" indent="0">
              <a:buNone/>
            </a:pPr>
            <a:r>
              <a:rPr lang="de-CH" i="1" dirty="0"/>
              <a:t> </a:t>
            </a:r>
            <a:r>
              <a:rPr lang="de-CH" i="1" dirty="0" smtClean="0"/>
              <a:t>   Gruppe</a:t>
            </a:r>
            <a:r>
              <a:rPr lang="de-CH" i="1" dirty="0"/>
              <a:t>. </a:t>
            </a:r>
            <a:endParaRPr lang="de-CH" i="1" dirty="0" smtClean="0"/>
          </a:p>
          <a:p>
            <a:pPr marL="0" indent="0">
              <a:buNone/>
            </a:pPr>
            <a:endParaRPr lang="de-CH" i="1" dirty="0"/>
          </a:p>
          <a:p>
            <a:pPr marL="0" indent="0">
              <a:buNone/>
            </a:pPr>
            <a:r>
              <a:rPr lang="de-CH" i="1" dirty="0" smtClean="0"/>
              <a:t>D: </a:t>
            </a:r>
            <a:r>
              <a:rPr lang="de-CH" i="1" dirty="0" err="1" smtClean="0"/>
              <a:t>Mhm</a:t>
            </a:r>
            <a:r>
              <a:rPr lang="de-CH" i="1" dirty="0" smtClean="0"/>
              <a:t>=</a:t>
            </a:r>
            <a:r>
              <a:rPr lang="de-CH" i="1" dirty="0" err="1"/>
              <a:t>m</a:t>
            </a:r>
            <a:r>
              <a:rPr lang="de-CH" i="1" dirty="0" err="1" smtClean="0"/>
              <a:t>hm</a:t>
            </a:r>
            <a:r>
              <a:rPr lang="de-CH" i="1" dirty="0"/>
              <a:t>. </a:t>
            </a:r>
            <a:r>
              <a:rPr lang="de-CH" i="1" dirty="0" smtClean="0"/>
              <a:t>Ja, </a:t>
            </a:r>
            <a:r>
              <a:rPr lang="de-CH" i="1" dirty="0"/>
              <a:t>haben wir ganz klar auch. </a:t>
            </a:r>
            <a:r>
              <a:rPr lang="de-CH" i="1" dirty="0" smtClean="0"/>
              <a:t>Haben </a:t>
            </a:r>
            <a:r>
              <a:rPr lang="de-CH" i="1" dirty="0"/>
              <a:t>wir ganz klar auch, also </a:t>
            </a:r>
            <a:r>
              <a:rPr lang="de-CH" i="1" dirty="0" smtClean="0"/>
              <a:t> </a:t>
            </a:r>
          </a:p>
          <a:p>
            <a:pPr marL="0" indent="0">
              <a:buNone/>
            </a:pPr>
            <a:r>
              <a:rPr lang="de-CH" i="1" dirty="0"/>
              <a:t> </a:t>
            </a:r>
            <a:r>
              <a:rPr lang="de-CH" i="1" dirty="0" smtClean="0"/>
              <a:t>   wir</a:t>
            </a:r>
            <a:r>
              <a:rPr lang="de-CH" i="1" dirty="0"/>
              <a:t>, das </a:t>
            </a:r>
            <a:r>
              <a:rPr lang="de-CH" i="1" dirty="0" smtClean="0"/>
              <a:t>ist, </a:t>
            </a:r>
            <a:r>
              <a:rPr lang="de-CH" i="1" dirty="0"/>
              <a:t>das </a:t>
            </a:r>
            <a:r>
              <a:rPr lang="de-CH" i="1" dirty="0" smtClean="0"/>
              <a:t>lerne </a:t>
            </a:r>
            <a:r>
              <a:rPr lang="de-CH" i="1" dirty="0"/>
              <a:t>ich, das lernen alle ab dem zweiten Jahr geht es um </a:t>
            </a:r>
            <a:r>
              <a:rPr lang="de-CH" i="1" dirty="0" smtClean="0"/>
              <a:t> </a:t>
            </a:r>
          </a:p>
          <a:p>
            <a:pPr marL="0" indent="0">
              <a:buNone/>
            </a:pPr>
            <a:r>
              <a:rPr lang="de-CH" i="1" dirty="0"/>
              <a:t> </a:t>
            </a:r>
            <a:r>
              <a:rPr lang="de-CH" i="1" dirty="0" smtClean="0"/>
              <a:t>   Gruppenführung </a:t>
            </a:r>
            <a:r>
              <a:rPr lang="de-CH" i="1" dirty="0"/>
              <a:t>und Gruppenprozess. Das sieht sie ein bisschen, ja das </a:t>
            </a:r>
            <a:endParaRPr lang="de-CH" i="1" dirty="0" smtClean="0"/>
          </a:p>
          <a:p>
            <a:pPr marL="0" indent="0">
              <a:buNone/>
            </a:pPr>
            <a:r>
              <a:rPr lang="de-CH" i="1" dirty="0"/>
              <a:t> </a:t>
            </a:r>
            <a:r>
              <a:rPr lang="de-CH" i="1" dirty="0" smtClean="0"/>
              <a:t>   kann </a:t>
            </a:r>
            <a:r>
              <a:rPr lang="de-CH" i="1" dirty="0"/>
              <a:t>sie nicht so beurteilen. Also </a:t>
            </a:r>
            <a:r>
              <a:rPr lang="de-CH" i="1" dirty="0" smtClean="0"/>
              <a:t>ich </a:t>
            </a:r>
            <a:r>
              <a:rPr lang="de-CH" i="1" dirty="0"/>
              <a:t>denke aber in </a:t>
            </a:r>
            <a:r>
              <a:rPr lang="de-CH" i="1" dirty="0" smtClean="0"/>
              <a:t>der Gruppen-   </a:t>
            </a:r>
          </a:p>
          <a:p>
            <a:pPr marL="0" indent="0">
              <a:buNone/>
            </a:pPr>
            <a:r>
              <a:rPr lang="de-CH" i="1" dirty="0" smtClean="0"/>
              <a:t>    </a:t>
            </a:r>
            <a:r>
              <a:rPr lang="de-CH" i="1" dirty="0" err="1" smtClean="0"/>
              <a:t>führung</a:t>
            </a:r>
            <a:r>
              <a:rPr lang="de-CH" i="1" dirty="0" smtClean="0"/>
              <a:t> gibt es vielleicht den Unterschied, dass sie vielleicht mehr </a:t>
            </a:r>
          </a:p>
          <a:p>
            <a:pPr marL="0" indent="0">
              <a:buNone/>
            </a:pPr>
            <a:r>
              <a:rPr lang="de-CH" i="1" dirty="0" smtClean="0"/>
              <a:t>    geschehen </a:t>
            </a:r>
            <a:r>
              <a:rPr lang="de-CH" i="1" dirty="0"/>
              <a:t>lässt, was ich beobachte, mehr entwickeln </a:t>
            </a:r>
            <a:r>
              <a:rPr lang="de-CH" i="1" dirty="0" smtClean="0"/>
              <a:t>lässt, wo </a:t>
            </a:r>
          </a:p>
          <a:p>
            <a:pPr marL="0" indent="0">
              <a:buNone/>
            </a:pPr>
            <a:r>
              <a:rPr lang="de-CH" i="1" dirty="0"/>
              <a:t> </a:t>
            </a:r>
            <a:r>
              <a:rPr lang="de-CH" i="1" dirty="0" smtClean="0"/>
              <a:t>   vielleicht </a:t>
            </a:r>
            <a:r>
              <a:rPr lang="de-CH" i="1" dirty="0"/>
              <a:t>ein </a:t>
            </a:r>
            <a:r>
              <a:rPr lang="de-CH" i="1" dirty="0" smtClean="0"/>
              <a:t>AT </a:t>
            </a:r>
            <a:r>
              <a:rPr lang="de-CH" i="1" dirty="0"/>
              <a:t>mehr schon alles schon </a:t>
            </a:r>
            <a:r>
              <a:rPr lang="de-CH" i="1" dirty="0" smtClean="0"/>
              <a:t>vorbereitet.</a:t>
            </a:r>
            <a:endParaRPr lang="de-CH" i="1"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13</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23383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Rolle von berufsbezogenen Wahrnehmungs- und Deutungsprozessen</a:t>
            </a:r>
            <a:endParaRPr lang="de-CH" dirty="0"/>
          </a:p>
        </p:txBody>
      </p:sp>
      <p:sp>
        <p:nvSpPr>
          <p:cNvPr id="3" name="Inhaltsplatzhalter 2"/>
          <p:cNvSpPr>
            <a:spLocks noGrp="1"/>
          </p:cNvSpPr>
          <p:nvPr>
            <p:ph idx="1"/>
          </p:nvPr>
        </p:nvSpPr>
        <p:spPr/>
        <p:txBody>
          <a:bodyPr/>
          <a:lstStyle/>
          <a:p>
            <a:pPr marL="0" indent="0">
              <a:buNone/>
            </a:pPr>
            <a:endParaRPr lang="de-DE" dirty="0"/>
          </a:p>
          <a:p>
            <a:pPr marL="0" indent="0">
              <a:buNone/>
            </a:pPr>
            <a:r>
              <a:rPr lang="de-DE" dirty="0" smtClean="0"/>
              <a:t>„Die </a:t>
            </a:r>
            <a:r>
              <a:rPr lang="de-DE" dirty="0"/>
              <a:t>besondere kulturelle Kompetenz der Professionellen besteht darin, Realitäten wahrnehmen zu können, welche die Laien nicht in der Lage sind zu erkennen. Aufgrund dieser Fähigkeit haben Professionelle Zugang zu Wirklichkeiten, die gewöhnlichen Menschen verschlossen sind. Diese "seherische" Kompetenz ist die Diagnostik</a:t>
            </a:r>
            <a:r>
              <a:rPr lang="de-DE" dirty="0" smtClean="0"/>
              <a:t>.“ (Thomas </a:t>
            </a:r>
            <a:r>
              <a:rPr lang="de-DE" dirty="0" err="1" smtClean="0"/>
              <a:t>Klatetzki</a:t>
            </a:r>
            <a:r>
              <a:rPr lang="de-DE" dirty="0" smtClean="0"/>
              <a:t>, 2005</a:t>
            </a:r>
            <a:r>
              <a:rPr lang="de-DE" dirty="0"/>
              <a:t>, S. 264</a:t>
            </a:r>
            <a:r>
              <a:rPr lang="de-DE" dirty="0" smtClean="0"/>
              <a:t>)</a:t>
            </a:r>
          </a:p>
          <a:p>
            <a:pPr marL="0" indent="0">
              <a:buNone/>
            </a:pPr>
            <a:endParaRPr lang="de-DE" dirty="0"/>
          </a:p>
          <a:p>
            <a:pPr marL="0" indent="0">
              <a:buNone/>
            </a:pPr>
            <a:endParaRPr lang="de-DE" dirty="0" smtClean="0"/>
          </a:p>
          <a:p>
            <a:pPr marL="0" indent="0">
              <a:buNone/>
            </a:pPr>
            <a:endParaRPr lang="de-DE" dirty="0"/>
          </a:p>
          <a:p>
            <a:pPr>
              <a:buFont typeface="Wingdings" panose="05000000000000000000" pitchFamily="2" charset="2"/>
              <a:buChar char="Ø"/>
            </a:pPr>
            <a:r>
              <a:rPr lang="de-DE" dirty="0"/>
              <a:t>empirische Erforschung des verkörperten Wissens und der Kompetenzsysteme von Berufsfachleuten anhand von diskursiven Praktiken</a:t>
            </a:r>
          </a:p>
          <a:p>
            <a:pPr marL="0" indent="0">
              <a:buNone/>
            </a:pPr>
            <a:r>
              <a:rPr lang="de-DE" dirty="0" smtClean="0"/>
              <a:t> </a:t>
            </a: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14</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32668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Herausforderungen für eine Kooperation in «multiprofessionalen Settings»</a:t>
            </a:r>
            <a:endParaRPr lang="de-CH" dirty="0"/>
          </a:p>
        </p:txBody>
      </p:sp>
      <p:sp>
        <p:nvSpPr>
          <p:cNvPr id="3" name="Inhaltsplatzhalter 2"/>
          <p:cNvSpPr>
            <a:spLocks noGrp="1"/>
          </p:cNvSpPr>
          <p:nvPr>
            <p:ph idx="1"/>
          </p:nvPr>
        </p:nvSpPr>
        <p:spPr/>
        <p:txBody>
          <a:bodyPr/>
          <a:lstStyle/>
          <a:p>
            <a:pPr>
              <a:spcAft>
                <a:spcPts val="600"/>
              </a:spcAft>
              <a:buFont typeface="Wingdings" panose="05000000000000000000" pitchFamily="2" charset="2"/>
              <a:buChar char="§"/>
            </a:pPr>
            <a:r>
              <a:rPr lang="de-CH" dirty="0" smtClean="0"/>
              <a:t>Professionen stehen am Arbeitsplatz in einem steten Wettbewerb um Zuständigkeiten, Arbeitsinhalte &amp; Arbeitsorganisationen (Abbott, 1988, zitiert nach </a:t>
            </a:r>
            <a:r>
              <a:rPr lang="de-CH" dirty="0" err="1" smtClean="0"/>
              <a:t>Nadai</a:t>
            </a:r>
            <a:r>
              <a:rPr lang="de-CH" dirty="0" smtClean="0"/>
              <a:t> &amp; Canonica, 2012, S. 25)</a:t>
            </a:r>
          </a:p>
          <a:p>
            <a:pPr>
              <a:buFont typeface="Wingdings" panose="05000000000000000000" pitchFamily="2" charset="2"/>
              <a:buChar char="§"/>
            </a:pPr>
            <a:endParaRPr lang="de-CH" dirty="0" smtClean="0"/>
          </a:p>
          <a:p>
            <a:pPr>
              <a:spcAft>
                <a:spcPts val="600"/>
              </a:spcAft>
              <a:buFont typeface="Wingdings" panose="05000000000000000000" pitchFamily="2" charset="2"/>
              <a:buChar char="§"/>
            </a:pPr>
            <a:r>
              <a:rPr lang="de-CH" dirty="0" smtClean="0"/>
              <a:t>Konstruktion eines abgrenzbaren Aufgabenfeldes erfolgt über </a:t>
            </a:r>
          </a:p>
          <a:p>
            <a:pPr lvl="1">
              <a:buFont typeface="Arial" panose="020B0604020202020204" pitchFamily="34" charset="0"/>
              <a:buChar char="•"/>
            </a:pPr>
            <a:r>
              <a:rPr lang="de-CH" dirty="0" smtClean="0"/>
              <a:t>die Definition von Handlungsproblemen, </a:t>
            </a:r>
          </a:p>
          <a:p>
            <a:pPr lvl="1">
              <a:buFont typeface="Arial" panose="020B0604020202020204" pitchFamily="34" charset="0"/>
              <a:buChar char="•"/>
            </a:pPr>
            <a:r>
              <a:rPr lang="de-CH" dirty="0"/>
              <a:t>d</a:t>
            </a:r>
            <a:r>
              <a:rPr lang="de-CH" dirty="0" smtClean="0"/>
              <a:t>ie Formulierung eines eigenständigen Problemlösungsprozesses (Diagnose, Handlungspläne, Problembearbeitung), </a:t>
            </a:r>
          </a:p>
          <a:p>
            <a:pPr lvl="1">
              <a:spcAft>
                <a:spcPts val="600"/>
              </a:spcAft>
              <a:buFont typeface="Arial" panose="020B0604020202020204" pitchFamily="34" charset="0"/>
              <a:buChar char="•"/>
            </a:pPr>
            <a:r>
              <a:rPr lang="de-CH" dirty="0"/>
              <a:t>d</a:t>
            </a:r>
            <a:r>
              <a:rPr lang="de-CH" dirty="0" smtClean="0"/>
              <a:t>eren Grundlage eine (akademische) Wissensbasis bildet (ebd., S. 26)</a:t>
            </a:r>
            <a:endParaRPr lang="de-CH" dirty="0"/>
          </a:p>
          <a:p>
            <a:pPr>
              <a:buFont typeface="Wingdings" panose="05000000000000000000" pitchFamily="2" charset="2"/>
              <a:buChar char="§"/>
            </a:pPr>
            <a:endParaRPr lang="de-CH" dirty="0"/>
          </a:p>
          <a:p>
            <a:pPr>
              <a:buFont typeface="Wingdings" panose="05000000000000000000" pitchFamily="2" charset="2"/>
              <a:buChar char="§"/>
            </a:pPr>
            <a:r>
              <a:rPr lang="de-CH" dirty="0" smtClean="0"/>
              <a:t>Professionen neigen zu einem «Anspruch auf Alleinzuständigkeit» (Bauer, 2014, S.276)</a:t>
            </a:r>
          </a:p>
          <a:p>
            <a:pPr>
              <a:buFont typeface="Arial" panose="020B0604020202020204" pitchFamily="34" charset="0"/>
              <a:buChar char="•"/>
            </a:pPr>
            <a:endParaRPr lang="de-CH" dirty="0"/>
          </a:p>
          <a:p>
            <a:pPr marL="0" indent="0">
              <a:buNone/>
            </a:pPr>
            <a:endParaRPr lang="de-CH" dirty="0"/>
          </a:p>
          <a:p>
            <a:pPr>
              <a:buFont typeface="Arial" panose="020B0604020202020204" pitchFamily="34" charset="0"/>
              <a:buChar char="•"/>
            </a:pP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15</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233836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Kommunikative Hervorbringung </a:t>
            </a:r>
            <a:r>
              <a:rPr lang="de-CH" dirty="0"/>
              <a:t>der beruflichen </a:t>
            </a:r>
            <a:r>
              <a:rPr lang="de-CH" dirty="0" smtClean="0"/>
              <a:t>Identität</a:t>
            </a:r>
            <a:br>
              <a:rPr lang="de-CH" dirty="0" smtClean="0"/>
            </a:br>
            <a:endParaRPr lang="de-CH" dirty="0"/>
          </a:p>
        </p:txBody>
      </p:sp>
      <p:sp>
        <p:nvSpPr>
          <p:cNvPr id="3" name="Inhaltsplatzhalter 2"/>
          <p:cNvSpPr>
            <a:spLocks noGrp="1"/>
          </p:cNvSpPr>
          <p:nvPr>
            <p:ph idx="1"/>
          </p:nvPr>
        </p:nvSpPr>
        <p:spPr/>
        <p:txBody>
          <a:bodyPr/>
          <a:lstStyle/>
          <a:p>
            <a:pPr>
              <a:spcAft>
                <a:spcPts val="600"/>
              </a:spcAft>
              <a:buFont typeface="Wingdings" panose="05000000000000000000" pitchFamily="2" charset="2"/>
              <a:buChar char="§"/>
            </a:pPr>
            <a:r>
              <a:rPr lang="de-CH" dirty="0"/>
              <a:t>Ü</a:t>
            </a:r>
            <a:r>
              <a:rPr lang="de-CH" dirty="0" smtClean="0"/>
              <a:t>ber die diskursive Etablierung spezifischer beruflicher Wahrnehmungs- und Deutungsmuster</a:t>
            </a:r>
          </a:p>
          <a:p>
            <a:pPr>
              <a:buFont typeface="Wingdings" panose="05000000000000000000" pitchFamily="2" charset="2"/>
              <a:buChar char="§"/>
            </a:pPr>
            <a:endParaRPr lang="de-CH" dirty="0" smtClean="0"/>
          </a:p>
          <a:p>
            <a:pPr>
              <a:spcAft>
                <a:spcPts val="600"/>
              </a:spcAft>
              <a:buFont typeface="Wingdings" panose="05000000000000000000" pitchFamily="2" charset="2"/>
              <a:buChar char="§"/>
            </a:pPr>
            <a:r>
              <a:rPr lang="de-CH" dirty="0" smtClean="0"/>
              <a:t>Über eine kommunikative Bezugnahme auf disziplinäre Konzepte und Theorien</a:t>
            </a:r>
          </a:p>
          <a:p>
            <a:pPr>
              <a:buFont typeface="Wingdings" panose="05000000000000000000" pitchFamily="2" charset="2"/>
              <a:buChar char="§"/>
            </a:pPr>
            <a:endParaRPr lang="de-CH" dirty="0" smtClean="0"/>
          </a:p>
          <a:p>
            <a:pPr>
              <a:buFont typeface="Wingdings" panose="05000000000000000000" pitchFamily="2" charset="2"/>
              <a:buChar char="§"/>
            </a:pPr>
            <a:r>
              <a:rPr lang="de-CH" dirty="0" smtClean="0"/>
              <a:t>Über die Abgrenzung von disziplinären Konzepten, Theorien und dem Selbstverständnis anderer Berufsgruppen (hier Aktivierungsfachpersonen)</a:t>
            </a:r>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16</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58939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Zusammenfassung Ergebnisse – Fünf analytische Dimensionen</a:t>
            </a:r>
            <a:br>
              <a:rPr lang="de-CH" dirty="0" smtClean="0"/>
            </a:br>
            <a:endParaRPr lang="de-CH" dirty="0"/>
          </a:p>
        </p:txBody>
      </p:sp>
      <p:sp>
        <p:nvSpPr>
          <p:cNvPr id="3" name="Inhaltsplatzhalter 2"/>
          <p:cNvSpPr>
            <a:spLocks noGrp="1"/>
          </p:cNvSpPr>
          <p:nvPr>
            <p:ph idx="1"/>
          </p:nvPr>
        </p:nvSpPr>
        <p:spPr/>
        <p:txBody>
          <a:bodyPr/>
          <a:lstStyle/>
          <a:p>
            <a:pPr>
              <a:spcAft>
                <a:spcPts val="600"/>
              </a:spcAft>
              <a:buFont typeface="Wingdings" panose="05000000000000000000" pitchFamily="2" charset="2"/>
              <a:buChar char="§"/>
            </a:pPr>
            <a:r>
              <a:rPr lang="de-CH" dirty="0" smtClean="0"/>
              <a:t>Anteil der Fachpersonen </a:t>
            </a:r>
            <a:r>
              <a:rPr lang="de-CH" dirty="0"/>
              <a:t>– </a:t>
            </a:r>
            <a:r>
              <a:rPr lang="de-CH" dirty="0" smtClean="0"/>
              <a:t>«Inszenierung» der SKA (Begriffe, Methoden, Dokumente)</a:t>
            </a:r>
          </a:p>
          <a:p>
            <a:pPr marL="0" indent="0">
              <a:spcAft>
                <a:spcPts val="0"/>
              </a:spcAft>
              <a:buNone/>
            </a:pPr>
            <a:endParaRPr lang="de-CH" dirty="0"/>
          </a:p>
          <a:p>
            <a:pPr>
              <a:spcAft>
                <a:spcPts val="600"/>
              </a:spcAft>
              <a:buFont typeface="Wingdings" panose="05000000000000000000" pitchFamily="2" charset="2"/>
              <a:buChar char="§"/>
            </a:pPr>
            <a:r>
              <a:rPr lang="de-CH" dirty="0" smtClean="0"/>
              <a:t>Anteil anderer </a:t>
            </a:r>
            <a:r>
              <a:rPr lang="de-CH" dirty="0"/>
              <a:t>Fachpersonen – </a:t>
            </a:r>
            <a:r>
              <a:rPr lang="de-CH" dirty="0" smtClean="0"/>
              <a:t>Multiprofessionelle Zusammenarbeit</a:t>
            </a:r>
          </a:p>
          <a:p>
            <a:pPr marL="0" indent="0">
              <a:spcAft>
                <a:spcPts val="0"/>
              </a:spcAft>
              <a:buNone/>
            </a:pPr>
            <a:endParaRPr lang="de-CH" dirty="0"/>
          </a:p>
          <a:p>
            <a:pPr>
              <a:spcAft>
                <a:spcPts val="600"/>
              </a:spcAft>
              <a:buFont typeface="Wingdings" panose="05000000000000000000" pitchFamily="2" charset="2"/>
              <a:buChar char="§"/>
            </a:pPr>
            <a:r>
              <a:rPr lang="de-CH" dirty="0" smtClean="0"/>
              <a:t>Anteil der Organisation – </a:t>
            </a:r>
            <a:r>
              <a:rPr lang="de-CH" dirty="0"/>
              <a:t>Arbeitsabläufe</a:t>
            </a:r>
            <a:r>
              <a:rPr lang="de-CH" dirty="0" smtClean="0"/>
              <a:t>, Arbeitsinhalte, Zuständigkeiten</a:t>
            </a:r>
          </a:p>
          <a:p>
            <a:pPr>
              <a:spcAft>
                <a:spcPts val="0"/>
              </a:spcAft>
              <a:buFont typeface="Wingdings" panose="05000000000000000000" pitchFamily="2" charset="2"/>
              <a:buChar char="§"/>
            </a:pPr>
            <a:endParaRPr lang="de-CH" dirty="0"/>
          </a:p>
          <a:p>
            <a:pPr>
              <a:spcAft>
                <a:spcPts val="600"/>
              </a:spcAft>
              <a:buFont typeface="Wingdings" panose="05000000000000000000" pitchFamily="2" charset="2"/>
              <a:buChar char="§"/>
            </a:pPr>
            <a:r>
              <a:rPr lang="de-CH" dirty="0" smtClean="0"/>
              <a:t>Anteil </a:t>
            </a:r>
            <a:r>
              <a:rPr lang="de-CH" dirty="0"/>
              <a:t>der Bezugsgruppen – diskursive</a:t>
            </a:r>
            <a:r>
              <a:rPr lang="de-CH" dirty="0" smtClean="0"/>
              <a:t>, materielle und verkörperte </a:t>
            </a:r>
            <a:r>
              <a:rPr lang="de-CH" dirty="0"/>
              <a:t>Praktiken der </a:t>
            </a:r>
            <a:r>
              <a:rPr lang="de-CH" dirty="0" smtClean="0"/>
              <a:t>SKA vor Ort</a:t>
            </a:r>
          </a:p>
          <a:p>
            <a:pPr marL="0" indent="0">
              <a:spcAft>
                <a:spcPts val="600"/>
              </a:spcAft>
              <a:buNone/>
            </a:pPr>
            <a:endParaRPr lang="de-CH" dirty="0" smtClean="0"/>
          </a:p>
          <a:p>
            <a:pPr>
              <a:spcAft>
                <a:spcPts val="600"/>
              </a:spcAft>
              <a:buFont typeface="Wingdings" panose="05000000000000000000" pitchFamily="2" charset="2"/>
              <a:buChar char="§"/>
            </a:pPr>
            <a:r>
              <a:rPr lang="de-CH" dirty="0" smtClean="0"/>
              <a:t>Anteil des Berufsfeldes </a:t>
            </a:r>
            <a:r>
              <a:rPr lang="de-CH" dirty="0"/>
              <a:t>–</a:t>
            </a:r>
            <a:r>
              <a:rPr lang="de-CH" dirty="0" smtClean="0"/>
              <a:t> («Alters- und Pflegeheime») </a:t>
            </a: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17</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874289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Literaturliste</a:t>
            </a:r>
            <a:br>
              <a:rPr lang="de-CH" dirty="0" smtClean="0"/>
            </a:br>
            <a:endParaRPr lang="de-CH" dirty="0"/>
          </a:p>
        </p:txBody>
      </p:sp>
      <p:sp>
        <p:nvSpPr>
          <p:cNvPr id="3" name="Inhaltsplatzhalter 2"/>
          <p:cNvSpPr>
            <a:spLocks noGrp="1"/>
          </p:cNvSpPr>
          <p:nvPr>
            <p:ph idx="1"/>
          </p:nvPr>
        </p:nvSpPr>
        <p:spPr/>
        <p:txBody>
          <a:bodyPr/>
          <a:lstStyle/>
          <a:p>
            <a:pPr marL="0" indent="0">
              <a:buNone/>
            </a:pPr>
            <a:r>
              <a:rPr lang="de-CH" sz="1200" dirty="0"/>
              <a:t>Bauer, Petra (2014). Kooperation als Herausforderung in multiprofessionellen Handlungsfeldern. In Stefan </a:t>
            </a:r>
            <a:r>
              <a:rPr lang="de-CH" sz="1200" dirty="0" err="1"/>
              <a:t>Faas</a:t>
            </a:r>
            <a:r>
              <a:rPr lang="de-CH" sz="1200" dirty="0"/>
              <a:t> &amp; Mirjana </a:t>
            </a:r>
            <a:r>
              <a:rPr lang="de-CH" sz="1200" dirty="0" err="1"/>
              <a:t>Zipperle</a:t>
            </a:r>
            <a:r>
              <a:rPr lang="de-CH" sz="1200" dirty="0"/>
              <a:t> (Hrsg.), </a:t>
            </a:r>
            <a:r>
              <a:rPr lang="de-CH" sz="1200" i="1" dirty="0"/>
              <a:t>Sozialer Wandel. Herausforderungen für Kulturelle Bildung und Soziale Arbeit</a:t>
            </a:r>
            <a:r>
              <a:rPr lang="de-CH" sz="1200" dirty="0"/>
              <a:t> (S. 273-286). Wiesbaden: Springer VS.</a:t>
            </a:r>
          </a:p>
          <a:p>
            <a:pPr marL="0" indent="0">
              <a:buNone/>
            </a:pPr>
            <a:endParaRPr lang="de-CH" sz="1200" dirty="0" smtClean="0"/>
          </a:p>
          <a:p>
            <a:pPr marL="0" indent="0">
              <a:buNone/>
            </a:pPr>
            <a:r>
              <a:rPr lang="de-CH" sz="1200" dirty="0" err="1"/>
              <a:t>Klatetzki</a:t>
            </a:r>
            <a:r>
              <a:rPr lang="de-CH" sz="1200" dirty="0"/>
              <a:t>, Thomas (2005). Professionelle Arbeit und kollegiale Organisation. Eine symbolisch interpretative Perspektive. In Thomas </a:t>
            </a:r>
            <a:r>
              <a:rPr lang="de-CH" sz="1200" dirty="0" err="1"/>
              <a:t>Klatetzki</a:t>
            </a:r>
            <a:r>
              <a:rPr lang="de-CH" sz="1200" dirty="0"/>
              <a:t> &amp; Veronika Tacke (Hrsg.), </a:t>
            </a:r>
            <a:r>
              <a:rPr lang="de-CH" sz="1200" i="1" dirty="0"/>
              <a:t>Organisation und Profession</a:t>
            </a:r>
            <a:r>
              <a:rPr lang="de-CH" sz="1200" dirty="0"/>
              <a:t> (Organisation und Gesellschaft) (S. 253-283). Wiesbaden: VS Verlag für Sozialwissenschaften.</a:t>
            </a:r>
          </a:p>
          <a:p>
            <a:pPr marL="0" indent="0">
              <a:buNone/>
            </a:pPr>
            <a:endParaRPr lang="de-CH" sz="1200" dirty="0"/>
          </a:p>
          <a:p>
            <a:pPr marL="0" indent="0">
              <a:buNone/>
            </a:pPr>
            <a:r>
              <a:rPr lang="de-CH" sz="1200" dirty="0" smtClean="0"/>
              <a:t>Luhmann</a:t>
            </a:r>
            <a:r>
              <a:rPr lang="de-CH" sz="1200" dirty="0"/>
              <a:t>, Niklas (1988). Organisation. In Willi Klipper &amp; Günther Ortmann (Hrsg.), </a:t>
            </a:r>
            <a:r>
              <a:rPr lang="de-CH" sz="1200" i="1" dirty="0"/>
              <a:t>Mikropolitik. Rationalität, Macht u. Spiele in Organisationen </a:t>
            </a:r>
            <a:r>
              <a:rPr lang="de-CH" sz="1200" dirty="0"/>
              <a:t>(S. 165-186). Opladen: Westdeutscher Verlag</a:t>
            </a:r>
            <a:r>
              <a:rPr lang="de-CH" sz="1200" dirty="0" smtClean="0"/>
              <a:t>.</a:t>
            </a:r>
          </a:p>
          <a:p>
            <a:pPr marL="0" indent="0">
              <a:buNone/>
            </a:pPr>
            <a:endParaRPr lang="de-CH" sz="1200" dirty="0"/>
          </a:p>
          <a:p>
            <a:pPr marL="0" indent="0">
              <a:buNone/>
            </a:pPr>
            <a:r>
              <a:rPr lang="de-CH" sz="1200" dirty="0" err="1" smtClean="0"/>
              <a:t>Nadai</a:t>
            </a:r>
            <a:r>
              <a:rPr lang="de-CH" sz="1200" dirty="0" smtClean="0"/>
              <a:t>, Eva &amp; Canonica, Alan (2012). Arbeitsmarktintegration als neu entstehendes Berufsfeld: Zur Formierung von professionellen Zuständigkeiten. </a:t>
            </a:r>
            <a:r>
              <a:rPr lang="de-CH" sz="1200" i="1" dirty="0" smtClean="0"/>
              <a:t>Schweizerische Zeitschrift für Soziologie, 38 (1), </a:t>
            </a:r>
            <a:r>
              <a:rPr lang="de-CH" sz="1200" dirty="0"/>
              <a:t>23-37</a:t>
            </a:r>
            <a:endParaRPr lang="de-CH" sz="1200" dirty="0" smtClean="0"/>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18</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4089362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Studie «Ethnografische Sondierungen </a:t>
            </a:r>
            <a:r>
              <a:rPr lang="de-DE" dirty="0"/>
              <a:t>in aktuellen Arbeitsfeldern der Soziokulturellen Animation</a:t>
            </a:r>
            <a:r>
              <a:rPr lang="de-CH" dirty="0" smtClean="0"/>
              <a:t>»</a:t>
            </a:r>
            <a:endParaRPr lang="de-CH" dirty="0"/>
          </a:p>
        </p:txBody>
      </p:sp>
      <p:sp>
        <p:nvSpPr>
          <p:cNvPr id="3" name="Inhaltsplatzhalter 2"/>
          <p:cNvSpPr>
            <a:spLocks noGrp="1"/>
          </p:cNvSpPr>
          <p:nvPr>
            <p:ph idx="1"/>
          </p:nvPr>
        </p:nvSpPr>
        <p:spPr/>
        <p:txBody>
          <a:bodyPr/>
          <a:lstStyle/>
          <a:p>
            <a:pPr marL="0" indent="0">
              <a:buNone/>
            </a:pPr>
            <a:r>
              <a:rPr lang="de-CH" u="sng" dirty="0" smtClean="0"/>
              <a:t>Ausgangspunkt:</a:t>
            </a:r>
          </a:p>
          <a:p>
            <a:pPr marL="0" indent="0">
              <a:buNone/>
            </a:pPr>
            <a:endParaRPr lang="de-CH" dirty="0"/>
          </a:p>
          <a:p>
            <a:pPr marL="0" indent="0">
              <a:buNone/>
            </a:pPr>
            <a:r>
              <a:rPr lang="de-DE" dirty="0"/>
              <a:t>Die Verästelung des Berufsfelds der Soziokulturellen Animation in immer neue Arbeitsbereiche mit entsprechenden Stellenprofilen in Verwaltungen, Vereinen, Genossenschaften, Behörden und anderen Organisationen </a:t>
            </a:r>
            <a:endParaRPr lang="de-CH" dirty="0" smtClean="0"/>
          </a:p>
          <a:p>
            <a:pPr marL="0" indent="0">
              <a:buNone/>
            </a:pPr>
            <a:endParaRPr lang="de-CH" dirty="0"/>
          </a:p>
          <a:p>
            <a:pPr marL="0" indent="0">
              <a:buNone/>
            </a:pPr>
            <a:r>
              <a:rPr lang="de-CH" u="sng" dirty="0" smtClean="0"/>
              <a:t>Fragestellung:</a:t>
            </a:r>
          </a:p>
          <a:p>
            <a:pPr marL="0" indent="0">
              <a:buNone/>
            </a:pPr>
            <a:endParaRPr lang="de-CH" dirty="0"/>
          </a:p>
          <a:p>
            <a:pPr marL="0" indent="0">
              <a:buNone/>
            </a:pPr>
            <a:r>
              <a:rPr lang="de-CH" dirty="0" smtClean="0"/>
              <a:t>Wie werden Methoden</a:t>
            </a:r>
            <a:r>
              <a:rPr lang="de-CH" dirty="0"/>
              <a:t>, Ideale und Inhalte soziokultureller Arbeit lokal in unterschiedliche Sozialzusammenhänge </a:t>
            </a:r>
            <a:r>
              <a:rPr lang="de-CH" dirty="0" smtClean="0"/>
              <a:t>hineinvermittelt und </a:t>
            </a:r>
            <a:r>
              <a:rPr lang="de-CH" dirty="0"/>
              <a:t>welche Eigensinnigkeit </a:t>
            </a:r>
            <a:r>
              <a:rPr lang="de-CH" dirty="0" smtClean="0"/>
              <a:t>entfalten sie dort?</a:t>
            </a:r>
          </a:p>
          <a:p>
            <a:pPr marL="0" indent="0">
              <a:buNone/>
            </a:pPr>
            <a:endParaRPr lang="de-CH" dirty="0"/>
          </a:p>
          <a:p>
            <a:pPr marL="0" indent="0">
              <a:buNone/>
            </a:pPr>
            <a:r>
              <a:rPr lang="de-CH" u="sng" dirty="0" smtClean="0"/>
              <a:t>Analytische Herangehensweise:</a:t>
            </a:r>
          </a:p>
          <a:p>
            <a:pPr marL="0" indent="0">
              <a:buNone/>
            </a:pPr>
            <a:endParaRPr lang="de-CH" u="sng" dirty="0"/>
          </a:p>
          <a:p>
            <a:pPr marL="0" indent="0">
              <a:buNone/>
            </a:pPr>
            <a:r>
              <a:rPr lang="de-CH" dirty="0" smtClean="0"/>
              <a:t>SKA als Phänomen (Theorie der SKA gehört mit zum Gegenstand)</a:t>
            </a:r>
          </a:p>
          <a:p>
            <a:pPr marL="0" indent="0">
              <a:buNone/>
            </a:pPr>
            <a:endParaRPr lang="de-CH" dirty="0" smtClean="0"/>
          </a:p>
          <a:p>
            <a:pPr marL="0" indent="0">
              <a:buNone/>
            </a:pPr>
            <a:endParaRPr lang="de-CH" dirty="0" smtClean="0"/>
          </a:p>
          <a:p>
            <a:pPr marL="0" indent="0">
              <a:buNone/>
            </a:pPr>
            <a:endParaRPr lang="de-CH" dirty="0"/>
          </a:p>
          <a:p>
            <a:pPr marL="0" indent="0">
              <a:buNone/>
            </a:pPr>
            <a:endParaRPr lang="de-CH" dirty="0"/>
          </a:p>
          <a:p>
            <a:pPr marL="0" indent="0">
              <a:buNone/>
            </a:pPr>
            <a:endParaRPr lang="de-CH" dirty="0" smtClean="0"/>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2</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46271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Fallstudie: SKA in Alters- und </a:t>
            </a:r>
            <a:r>
              <a:rPr lang="de-CH" dirty="0" smtClean="0"/>
              <a:t>Pflegeheimen – Datengrundlage</a:t>
            </a:r>
            <a:br>
              <a:rPr lang="de-CH" dirty="0" smtClean="0"/>
            </a:br>
            <a:endParaRPr lang="de-CH" dirty="0"/>
          </a:p>
        </p:txBody>
      </p:sp>
      <p:sp>
        <p:nvSpPr>
          <p:cNvPr id="3" name="Inhaltsplatzhalter 2"/>
          <p:cNvSpPr>
            <a:spLocks noGrp="1"/>
          </p:cNvSpPr>
          <p:nvPr>
            <p:ph idx="1"/>
          </p:nvPr>
        </p:nvSpPr>
        <p:spPr/>
        <p:txBody>
          <a:bodyPr/>
          <a:lstStyle/>
          <a:p>
            <a:pPr>
              <a:buFont typeface="Arial" panose="020B0604020202020204" pitchFamily="34" charset="0"/>
              <a:buChar char="•"/>
            </a:pPr>
            <a:r>
              <a:rPr lang="de-CH" dirty="0" smtClean="0"/>
              <a:t>Zwei Experteninterviews mit der SKA-Fachperson (Anna)</a:t>
            </a:r>
          </a:p>
          <a:p>
            <a:pPr>
              <a:buFont typeface="Arial" panose="020B0604020202020204" pitchFamily="34" charset="0"/>
              <a:buChar char="•"/>
            </a:pPr>
            <a:endParaRPr lang="de-CH" dirty="0"/>
          </a:p>
          <a:p>
            <a:pPr>
              <a:buFont typeface="Arial" panose="020B0604020202020204" pitchFamily="34" charset="0"/>
              <a:buChar char="•"/>
            </a:pPr>
            <a:r>
              <a:rPr lang="de-CH" dirty="0" smtClean="0"/>
              <a:t>Ein Experteninterview mit der Bereichsleiterin Aktivierung (Doris)</a:t>
            </a:r>
          </a:p>
          <a:p>
            <a:pPr>
              <a:buFont typeface="Arial" panose="020B0604020202020204" pitchFamily="34" charset="0"/>
              <a:buChar char="•"/>
            </a:pPr>
            <a:endParaRPr lang="de-CH" dirty="0"/>
          </a:p>
          <a:p>
            <a:pPr>
              <a:buFont typeface="Arial" panose="020B0604020202020204" pitchFamily="34" charset="0"/>
              <a:buChar char="•"/>
            </a:pPr>
            <a:r>
              <a:rPr lang="de-CH" dirty="0" smtClean="0"/>
              <a:t>Dreitägige teilnehmende Beobachtung </a:t>
            </a:r>
          </a:p>
          <a:p>
            <a:pPr>
              <a:buFont typeface="Arial" panose="020B0604020202020204" pitchFamily="34" charset="0"/>
              <a:buChar char="•"/>
            </a:pPr>
            <a:endParaRPr lang="de-CH" dirty="0"/>
          </a:p>
          <a:p>
            <a:pPr>
              <a:buFont typeface="Arial" panose="020B0604020202020204" pitchFamily="34" charset="0"/>
              <a:buChar char="•"/>
            </a:pPr>
            <a:r>
              <a:rPr lang="de-CH" dirty="0" smtClean="0"/>
              <a:t>Interne Dokumente</a:t>
            </a: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3</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46271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Fallstudie: SKA in Alters- und Pflegeheimen – Kontext</a:t>
            </a:r>
            <a:br>
              <a:rPr lang="de-CH" dirty="0" smtClean="0"/>
            </a:br>
            <a:endParaRPr lang="de-CH" dirty="0"/>
          </a:p>
        </p:txBody>
      </p:sp>
      <p:sp>
        <p:nvSpPr>
          <p:cNvPr id="3" name="Inhaltsplatzhalter 2"/>
          <p:cNvSpPr>
            <a:spLocks noGrp="1"/>
          </p:cNvSpPr>
          <p:nvPr>
            <p:ph idx="1"/>
          </p:nvPr>
        </p:nvSpPr>
        <p:spPr/>
        <p:txBody>
          <a:bodyPr/>
          <a:lstStyle/>
          <a:p>
            <a:pPr>
              <a:spcAft>
                <a:spcPts val="600"/>
              </a:spcAft>
            </a:pPr>
            <a:r>
              <a:rPr lang="de-CH" dirty="0" smtClean="0"/>
              <a:t>Ein Alters- und Pflegeheim im städtischen Kontext mit 132 Plätzen für Bewohnende</a:t>
            </a:r>
          </a:p>
          <a:p>
            <a:pPr>
              <a:spcAft>
                <a:spcPts val="600"/>
              </a:spcAft>
            </a:pPr>
            <a:endParaRPr lang="de-CH" dirty="0" smtClean="0"/>
          </a:p>
          <a:p>
            <a:pPr>
              <a:spcAft>
                <a:spcPts val="600"/>
              </a:spcAft>
            </a:pPr>
            <a:r>
              <a:rPr lang="de-CH" dirty="0" smtClean="0"/>
              <a:t>Unterschiedliche Abteilungen: Ärzte und Pflegepersonal, Aktivierungsteam, Küche, Hausdienst</a:t>
            </a:r>
          </a:p>
          <a:p>
            <a:pPr>
              <a:spcAft>
                <a:spcPts val="600"/>
              </a:spcAft>
            </a:pPr>
            <a:endParaRPr lang="de-CH" dirty="0"/>
          </a:p>
          <a:p>
            <a:pPr>
              <a:spcAft>
                <a:spcPts val="600"/>
              </a:spcAft>
            </a:pPr>
            <a:r>
              <a:rPr lang="de-CH" dirty="0" smtClean="0"/>
              <a:t>Seit etwa einem Jahr arbeitet Anna, eine SKA-Absolventin im Team der Aktivierung (Einführung einer neuen «Stelle»)</a:t>
            </a:r>
          </a:p>
          <a:p>
            <a:pPr marL="0" indent="0">
              <a:spcAft>
                <a:spcPts val="600"/>
              </a:spcAft>
              <a:buNone/>
            </a:pPr>
            <a:endParaRPr lang="de-CH" dirty="0" smtClean="0"/>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4</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3120631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Organisatorische Einbettung der SKA in Form einer neuen «Stelle»</a:t>
            </a:r>
            <a:br>
              <a:rPr lang="de-CH" dirty="0" smtClean="0"/>
            </a:br>
            <a:endParaRPr lang="de-CH" dirty="0"/>
          </a:p>
        </p:txBody>
      </p:sp>
      <p:sp>
        <p:nvSpPr>
          <p:cNvPr id="3" name="Inhaltsplatzhalter 2"/>
          <p:cNvSpPr>
            <a:spLocks noGrp="1"/>
          </p:cNvSpPr>
          <p:nvPr>
            <p:ph idx="1"/>
          </p:nvPr>
        </p:nvSpPr>
        <p:spPr/>
        <p:txBody>
          <a:bodyPr/>
          <a:lstStyle/>
          <a:p>
            <a:pPr marL="0" indent="0">
              <a:buNone/>
            </a:pPr>
            <a:r>
              <a:rPr lang="de-CH" dirty="0" smtClean="0"/>
              <a:t>Jede Stelle ist… </a:t>
            </a:r>
            <a:endParaRPr lang="de-CH" dirty="0"/>
          </a:p>
          <a:p>
            <a:pPr marL="0" indent="0">
              <a:buNone/>
            </a:pPr>
            <a:endParaRPr lang="de-CH" dirty="0" smtClean="0"/>
          </a:p>
          <a:p>
            <a:pPr marL="0" indent="0">
              <a:spcAft>
                <a:spcPts val="600"/>
              </a:spcAft>
              <a:buNone/>
            </a:pPr>
            <a:r>
              <a:rPr lang="de-CH" dirty="0" smtClean="0"/>
              <a:t>…mit einem Aufgabenbereich versehen</a:t>
            </a:r>
          </a:p>
          <a:p>
            <a:pPr marL="0" indent="0">
              <a:spcAft>
                <a:spcPts val="600"/>
              </a:spcAft>
              <a:buNone/>
            </a:pPr>
            <a:r>
              <a:rPr lang="de-CH" dirty="0" smtClean="0"/>
              <a:t>…einer Abteilung zugeordnet</a:t>
            </a:r>
          </a:p>
          <a:p>
            <a:pPr marL="0" indent="0">
              <a:buNone/>
            </a:pPr>
            <a:r>
              <a:rPr lang="de-CH" dirty="0" smtClean="0"/>
              <a:t>…mit einer Person besetzt</a:t>
            </a:r>
          </a:p>
          <a:p>
            <a:pPr marL="0" indent="0">
              <a:buNone/>
            </a:pPr>
            <a:endParaRPr lang="de-CH" dirty="0" smtClean="0"/>
          </a:p>
          <a:p>
            <a:pPr marL="0" indent="0">
              <a:buNone/>
            </a:pPr>
            <a:r>
              <a:rPr lang="de-CH" sz="1400" dirty="0"/>
              <a:t>(Niklas Luhmann, 1988, S. 178)</a:t>
            </a:r>
          </a:p>
          <a:p>
            <a:pPr marL="0" indent="0">
              <a:buNone/>
            </a:pPr>
            <a:endParaRPr lang="de-CH" dirty="0" smtClean="0"/>
          </a:p>
          <a:p>
            <a:pPr marL="0" indent="0">
              <a:buNone/>
            </a:pPr>
            <a:endParaRPr lang="de-CH" dirty="0"/>
          </a:p>
          <a:p>
            <a:pPr marL="0" indent="0">
              <a:buNone/>
            </a:pPr>
            <a:endParaRPr lang="de-CH" sz="1400" dirty="0" smtClean="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5</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17255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Organisatorische Einbettung der SKA</a:t>
            </a:r>
            <a:br>
              <a:rPr lang="de-CH" dirty="0" smtClean="0"/>
            </a:br>
            <a:endParaRPr lang="de-CH" dirty="0"/>
          </a:p>
        </p:txBody>
      </p:sp>
      <p:sp>
        <p:nvSpPr>
          <p:cNvPr id="3" name="Inhaltsplatzhalter 2"/>
          <p:cNvSpPr>
            <a:spLocks noGrp="1"/>
          </p:cNvSpPr>
          <p:nvPr>
            <p:ph idx="1"/>
          </p:nvPr>
        </p:nvSpPr>
        <p:spPr/>
        <p:txBody>
          <a:bodyPr/>
          <a:lstStyle/>
          <a:p>
            <a:pPr marL="0" indent="0">
              <a:buNone/>
            </a:pPr>
            <a:r>
              <a:rPr lang="de-CH" u="sng" dirty="0" smtClean="0"/>
              <a:t>Aufgabenbereich:</a:t>
            </a:r>
          </a:p>
          <a:p>
            <a:pPr marL="0" indent="0">
              <a:buNone/>
            </a:pPr>
            <a:endParaRPr lang="de-CH" u="sng" dirty="0"/>
          </a:p>
          <a:p>
            <a:pPr marL="357187" lvl="1" indent="0">
              <a:buNone/>
            </a:pPr>
            <a:r>
              <a:rPr lang="de-CH" sz="1400" i="1" dirty="0" smtClean="0"/>
              <a:t>«</a:t>
            </a:r>
            <a:r>
              <a:rPr lang="de-DE" sz="1400" i="1" dirty="0" smtClean="0"/>
              <a:t>Also </a:t>
            </a:r>
            <a:r>
              <a:rPr lang="de-DE" sz="1400" i="1" dirty="0"/>
              <a:t>wir können jetzt nicht mehr einfach sagen, wir sind die Aktivierungstherapie, sondern wir sind die </a:t>
            </a:r>
            <a:r>
              <a:rPr lang="de-DE" sz="1400" i="1" dirty="0" err="1"/>
              <a:t>Aktivi</a:t>
            </a:r>
            <a:r>
              <a:rPr lang="de-DE" sz="1400" i="1" dirty="0"/>
              <a:t>- also eigentlich ist es auch so im Prozess bei uns definiert, wir sind die aktivierenden Therapien. Wir haben einen Bereich Aktivierungstherapie und wir haben einen Bereich </a:t>
            </a:r>
            <a:r>
              <a:rPr lang="de-DE" sz="1400" i="1" dirty="0" smtClean="0"/>
              <a:t>Soziokultur</a:t>
            </a:r>
            <a:r>
              <a:rPr lang="de-CH" sz="1400" i="1" dirty="0" smtClean="0"/>
              <a:t>» </a:t>
            </a:r>
            <a:r>
              <a:rPr lang="de-CH" sz="1400" i="1" dirty="0"/>
              <a:t>(Interview </a:t>
            </a:r>
            <a:r>
              <a:rPr lang="de-CH" sz="1400" i="1" dirty="0" smtClean="0"/>
              <a:t>Bereichsleiterin</a:t>
            </a:r>
            <a:r>
              <a:rPr lang="de-CH" sz="1400" i="1" dirty="0"/>
              <a:t>)</a:t>
            </a:r>
          </a:p>
          <a:p>
            <a:pPr marL="0" indent="0">
              <a:buNone/>
            </a:pPr>
            <a:endParaRPr lang="de-CH" dirty="0"/>
          </a:p>
          <a:p>
            <a:pPr>
              <a:buFont typeface="Arial" panose="020B0604020202020204" pitchFamily="34" charset="0"/>
              <a:buChar char="•"/>
            </a:pPr>
            <a:r>
              <a:rPr lang="de-CH" dirty="0" smtClean="0"/>
              <a:t>Soziokultur als eigener Bereich innerhalb der Aktivierung</a:t>
            </a:r>
          </a:p>
          <a:p>
            <a:pPr>
              <a:buFont typeface="Arial" panose="020B0604020202020204" pitchFamily="34" charset="0"/>
              <a:buChar char="•"/>
            </a:pPr>
            <a:endParaRPr lang="de-CH" dirty="0" smtClean="0"/>
          </a:p>
          <a:p>
            <a:pPr>
              <a:buFont typeface="Arial" panose="020B0604020202020204" pitchFamily="34" charset="0"/>
              <a:buChar char="•"/>
            </a:pPr>
            <a:r>
              <a:rPr lang="de-CH" dirty="0" smtClean="0"/>
              <a:t>Eigenes Stellenprofil: Übernahme von bestehenden und neuen Aufgaben (Quartiervernetzung) </a:t>
            </a:r>
          </a:p>
          <a:p>
            <a:pPr>
              <a:buFont typeface="Arial" panose="020B0604020202020204" pitchFamily="34" charset="0"/>
              <a:buChar char="•"/>
            </a:pPr>
            <a:endParaRPr lang="de-CH" dirty="0"/>
          </a:p>
          <a:p>
            <a:pPr>
              <a:buFont typeface="Arial" panose="020B0604020202020204" pitchFamily="34" charset="0"/>
              <a:buChar char="•"/>
            </a:pPr>
            <a:r>
              <a:rPr lang="de-CH" dirty="0" smtClean="0"/>
              <a:t>Konzeptpapier zur Soziokultur</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6</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46271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Organisatorische Einbettung der </a:t>
            </a:r>
            <a:r>
              <a:rPr lang="de-CH" dirty="0" smtClean="0"/>
              <a:t>SKA</a:t>
            </a:r>
            <a:br>
              <a:rPr lang="de-CH" dirty="0" smtClean="0"/>
            </a:br>
            <a:endParaRPr lang="de-CH" dirty="0"/>
          </a:p>
        </p:txBody>
      </p:sp>
      <p:sp>
        <p:nvSpPr>
          <p:cNvPr id="3" name="Inhaltsplatzhalter 2"/>
          <p:cNvSpPr>
            <a:spLocks noGrp="1"/>
          </p:cNvSpPr>
          <p:nvPr>
            <p:ph idx="1"/>
          </p:nvPr>
        </p:nvSpPr>
        <p:spPr/>
        <p:txBody>
          <a:bodyPr/>
          <a:lstStyle/>
          <a:p>
            <a:pPr marL="0" indent="0">
              <a:buNone/>
            </a:pPr>
            <a:r>
              <a:rPr lang="de-CH" u="sng" dirty="0" smtClean="0"/>
              <a:t>Abteilung:</a:t>
            </a:r>
          </a:p>
          <a:p>
            <a:pPr marL="0" indent="0">
              <a:buNone/>
            </a:pPr>
            <a:endParaRPr lang="de-CH" u="sng" dirty="0"/>
          </a:p>
          <a:p>
            <a:pPr marL="357187" lvl="1" indent="0">
              <a:buNone/>
            </a:pPr>
            <a:r>
              <a:rPr lang="de-CH" sz="1400" i="1" dirty="0" smtClean="0"/>
              <a:t>«</a:t>
            </a:r>
            <a:r>
              <a:rPr lang="de-DE" sz="1400" i="1" dirty="0" smtClean="0"/>
              <a:t>Und </a:t>
            </a:r>
            <a:r>
              <a:rPr lang="de-DE" sz="1400" i="1" dirty="0"/>
              <a:t>auch so ein bisschen die </a:t>
            </a:r>
            <a:r>
              <a:rPr lang="de-DE" sz="1400" i="1" dirty="0" smtClean="0"/>
              <a:t>Bezeichnung. Wenn </a:t>
            </a:r>
            <a:r>
              <a:rPr lang="de-DE" sz="1400" i="1" dirty="0"/>
              <a:t>sie jetzt eine Aktivität, zum Beispiel diese Veranstaltungen macht oder ein Konzert, schreiben wir jetzt immer ein Angebot der Aktivierungstherapie und der soziokulturellen Animation. Weil dann stimmt es für alle. Weil sie arbeitet zum Teil auch mit, in Kombination mit jemand anderem aus dem </a:t>
            </a:r>
            <a:r>
              <a:rPr lang="de-DE" sz="1400" i="1" dirty="0" smtClean="0"/>
              <a:t>Team</a:t>
            </a:r>
            <a:r>
              <a:rPr lang="de-CH" sz="1400" i="1" dirty="0" smtClean="0"/>
              <a:t>»</a:t>
            </a:r>
            <a:r>
              <a:rPr lang="de-DE" sz="1400" i="1" dirty="0" smtClean="0"/>
              <a:t> </a:t>
            </a:r>
            <a:r>
              <a:rPr lang="de-CH" sz="1400" i="1" dirty="0"/>
              <a:t>(Interview </a:t>
            </a:r>
            <a:r>
              <a:rPr lang="de-CH" sz="1400" i="1" dirty="0" smtClean="0"/>
              <a:t>Bereichsleiterin</a:t>
            </a:r>
            <a:r>
              <a:rPr lang="de-CH" sz="1400" i="1" dirty="0"/>
              <a:t>)</a:t>
            </a:r>
          </a:p>
          <a:p>
            <a:pPr marL="0" indent="0">
              <a:buNone/>
            </a:pPr>
            <a:endParaRPr lang="de-CH" u="sng" dirty="0"/>
          </a:p>
          <a:p>
            <a:pPr>
              <a:buFont typeface="Arial" panose="020B0604020202020204" pitchFamily="34" charset="0"/>
              <a:buChar char="•"/>
            </a:pPr>
            <a:r>
              <a:rPr lang="de-CH" dirty="0" smtClean="0"/>
              <a:t>Eingliederung und Anbindung in die Abteilung «Aktivierung»</a:t>
            </a:r>
          </a:p>
          <a:p>
            <a:pPr>
              <a:buFont typeface="Arial" panose="020B0604020202020204" pitchFamily="34" charset="0"/>
              <a:buChar char="•"/>
            </a:pPr>
            <a:endParaRPr lang="de-CH" dirty="0"/>
          </a:p>
          <a:p>
            <a:pPr>
              <a:buFont typeface="Arial" panose="020B0604020202020204" pitchFamily="34" charset="0"/>
              <a:buChar char="•"/>
            </a:pPr>
            <a:r>
              <a:rPr lang="de-CH" dirty="0" smtClean="0"/>
              <a:t>Der Leiterin der Abteilung unterstellt</a:t>
            </a:r>
          </a:p>
          <a:p>
            <a:pPr>
              <a:buFont typeface="Arial" panose="020B0604020202020204" pitchFamily="34" charset="0"/>
              <a:buChar char="•"/>
            </a:pPr>
            <a:endParaRPr lang="de-CH" dirty="0"/>
          </a:p>
          <a:p>
            <a:pPr>
              <a:buFont typeface="Arial" panose="020B0604020202020204" pitchFamily="34" charset="0"/>
              <a:buChar char="•"/>
            </a:pPr>
            <a:r>
              <a:rPr lang="de-CH" dirty="0" smtClean="0"/>
              <a:t>Zusammenarbeit im jetzt «multiprofessionellen Team»</a:t>
            </a:r>
          </a:p>
          <a:p>
            <a:pPr marL="0" indent="0">
              <a:buNone/>
            </a:pPr>
            <a:endParaRPr lang="de-CH" dirty="0"/>
          </a:p>
          <a:p>
            <a:pPr>
              <a:buFont typeface="Arial" panose="020B0604020202020204" pitchFamily="34" charset="0"/>
              <a:buChar char="•"/>
            </a:pPr>
            <a:r>
              <a:rPr lang="de-CH" dirty="0" smtClean="0"/>
              <a:t>Auf die Mitarbeit anderer Abteilungen angewiesen (Pflege, Küche, Hausdienst)</a:t>
            </a: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7</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462715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Organisatorische Einbettung der SKA</a:t>
            </a:r>
            <a:br>
              <a:rPr lang="de-CH" dirty="0" smtClean="0"/>
            </a:br>
            <a:endParaRPr lang="de-CH" dirty="0"/>
          </a:p>
        </p:txBody>
      </p:sp>
      <p:sp>
        <p:nvSpPr>
          <p:cNvPr id="3" name="Inhaltsplatzhalter 2"/>
          <p:cNvSpPr>
            <a:spLocks noGrp="1"/>
          </p:cNvSpPr>
          <p:nvPr>
            <p:ph idx="1"/>
          </p:nvPr>
        </p:nvSpPr>
        <p:spPr/>
        <p:txBody>
          <a:bodyPr/>
          <a:lstStyle/>
          <a:p>
            <a:pPr marL="0" indent="0">
              <a:buNone/>
            </a:pPr>
            <a:r>
              <a:rPr lang="de-CH" u="sng" dirty="0" smtClean="0"/>
              <a:t>Person:</a:t>
            </a:r>
            <a:endParaRPr lang="de-CH" u="sng" dirty="0"/>
          </a:p>
          <a:p>
            <a:pPr marL="0" indent="0">
              <a:buNone/>
            </a:pPr>
            <a:endParaRPr lang="de-CH" u="sng" dirty="0"/>
          </a:p>
          <a:p>
            <a:pPr marL="357187" lvl="1" indent="0">
              <a:buNone/>
            </a:pPr>
            <a:r>
              <a:rPr lang="de-CH" sz="1400" i="1" dirty="0" smtClean="0"/>
              <a:t>«</a:t>
            </a:r>
            <a:r>
              <a:rPr lang="de-DE" sz="1400" i="1" dirty="0"/>
              <a:t>Man redet ja schon vom Bereich Soziokultur, aber dort arbeiten vielleicht Leute, die von anderen Berufsständen kommen, aber ich müsste (.) also ich </a:t>
            </a:r>
            <a:r>
              <a:rPr lang="de-DE" sz="1400" i="1" dirty="0" err="1"/>
              <a:t>weiss</a:t>
            </a:r>
            <a:r>
              <a:rPr lang="de-DE" sz="1400" i="1" dirty="0"/>
              <a:t> es eigentlich, dass wir jetzt die ersten sind, die diese Stelle auch fachlich richtig besetzt haben</a:t>
            </a:r>
            <a:r>
              <a:rPr lang="de-CH" sz="1400" i="1" dirty="0"/>
              <a:t>» (</a:t>
            </a:r>
            <a:r>
              <a:rPr lang="de-CH" sz="1400" i="1" dirty="0" smtClean="0"/>
              <a:t>Interview Bereichsleiterin)</a:t>
            </a:r>
          </a:p>
          <a:p>
            <a:pPr marL="0" indent="0">
              <a:buNone/>
            </a:pPr>
            <a:endParaRPr lang="de-CH" dirty="0"/>
          </a:p>
          <a:p>
            <a:pPr marL="0" indent="0">
              <a:buNone/>
            </a:pPr>
            <a:endParaRPr lang="de-CH" dirty="0"/>
          </a:p>
          <a:p>
            <a:pPr>
              <a:buFont typeface="Arial" panose="020B0604020202020204" pitchFamily="34" charset="0"/>
              <a:buChar char="•"/>
            </a:pPr>
            <a:r>
              <a:rPr lang="de-CH" dirty="0"/>
              <a:t>Einführung der Bezeichnung «Soziokulturelle Animation</a:t>
            </a:r>
            <a:r>
              <a:rPr lang="de-CH" dirty="0" smtClean="0"/>
              <a:t>»  bringt eine neue «Personenkategorie»</a:t>
            </a:r>
            <a:endParaRPr lang="de-CH" dirty="0"/>
          </a:p>
          <a:p>
            <a:pPr marL="0" indent="0">
              <a:buNone/>
            </a:pPr>
            <a:endParaRPr lang="de-CH" dirty="0"/>
          </a:p>
          <a:p>
            <a:pPr>
              <a:buFont typeface="Arial" panose="020B0604020202020204" pitchFamily="34" charset="0"/>
              <a:buChar char="•"/>
            </a:pPr>
            <a:r>
              <a:rPr lang="de-CH" dirty="0"/>
              <a:t>Zuschreibung von </a:t>
            </a:r>
            <a:r>
              <a:rPr lang="de-CH" dirty="0" smtClean="0"/>
              <a:t>Kompetenzen und Eigenschaften (flexibel, konzeptionell, kreativ)</a:t>
            </a:r>
          </a:p>
          <a:p>
            <a:pPr>
              <a:buFont typeface="Arial" panose="020B0604020202020204" pitchFamily="34" charset="0"/>
              <a:buChar char="•"/>
            </a:pPr>
            <a:endParaRPr lang="de-CH" dirty="0"/>
          </a:p>
          <a:p>
            <a:pPr>
              <a:buFont typeface="Arial" panose="020B0604020202020204" pitchFamily="34" charset="0"/>
              <a:buChar char="•"/>
            </a:pPr>
            <a:r>
              <a:rPr lang="de-CH" dirty="0" smtClean="0"/>
              <a:t>Ein Fachwissen, das für die Organisation neu ist</a:t>
            </a: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8</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607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Berufsbezogene Wahrnehmungs- und Deutungsprozesse</a:t>
            </a:r>
            <a:br>
              <a:rPr lang="de-CH" dirty="0" smtClean="0"/>
            </a:br>
            <a:endParaRPr lang="de-CH" dirty="0"/>
          </a:p>
        </p:txBody>
      </p:sp>
      <p:sp>
        <p:nvSpPr>
          <p:cNvPr id="3" name="Inhaltsplatzhalter 2"/>
          <p:cNvSpPr>
            <a:spLocks noGrp="1"/>
          </p:cNvSpPr>
          <p:nvPr>
            <p:ph idx="1"/>
          </p:nvPr>
        </p:nvSpPr>
        <p:spPr/>
        <p:txBody>
          <a:bodyPr/>
          <a:lstStyle/>
          <a:p>
            <a:pPr marL="0" indent="0">
              <a:lnSpc>
                <a:spcPts val="2200"/>
              </a:lnSpc>
              <a:buNone/>
            </a:pPr>
            <a:r>
              <a:rPr lang="de-DE" i="1" dirty="0" smtClean="0"/>
              <a:t>„Ich </a:t>
            </a:r>
            <a:r>
              <a:rPr lang="de-DE" i="1" dirty="0"/>
              <a:t>habe dem Team [in einer Teamsitzung, Anm. des Verf.] erklärt, dass es in der Soziokultur </a:t>
            </a:r>
            <a:r>
              <a:rPr lang="de-DE" i="1" dirty="0" smtClean="0"/>
              <a:t>diese </a:t>
            </a:r>
            <a:r>
              <a:rPr lang="de-DE" i="1" dirty="0"/>
              <a:t>Partizipationsstufen gibt und die erste Stufe Information ist. Und es war auch spannend, das war für sie auch neu, dieser Ansatz, und dadurch haben wir jetzt, also es sind viele Ideen oder </a:t>
            </a:r>
            <a:r>
              <a:rPr lang="de-DE" i="1" dirty="0" smtClean="0"/>
              <a:t>Sachen</a:t>
            </a:r>
            <a:r>
              <a:rPr lang="de-DE" i="1" dirty="0"/>
              <a:t>, die ich jetzt eingebracht habe, auch verständlicher. Also man sieht an erster Stufe </a:t>
            </a:r>
            <a:r>
              <a:rPr lang="de-DE" i="1" dirty="0" smtClean="0"/>
              <a:t>Information</a:t>
            </a:r>
            <a:r>
              <a:rPr lang="de-DE" i="1" dirty="0"/>
              <a:t>, das ist mal wichtig, dass überhaupt alle davon wissen. Inwiefern dann nachher der </a:t>
            </a:r>
            <a:r>
              <a:rPr lang="de-DE" i="1" dirty="0" smtClean="0"/>
              <a:t>Anmeldeprozess </a:t>
            </a:r>
            <a:r>
              <a:rPr lang="de-DE" i="1" dirty="0"/>
              <a:t>oder die Teilnahme ist, ist dann das Nächste. Aber das ist jetzt zuerst mal für mich auch wichtig, dass allen gewährleistet ist, dass jeder Bewohner, Bewohnerin überhaupt davon erfährt. Was wir machen</a:t>
            </a:r>
            <a:r>
              <a:rPr lang="de-DE" i="1" dirty="0" smtClean="0"/>
              <a:t>.“ </a:t>
            </a:r>
            <a:r>
              <a:rPr lang="de-DE" i="1" dirty="0"/>
              <a:t>(Interview Soziokulturelle Animatorin)</a:t>
            </a:r>
            <a:endParaRPr lang="de-CH" dirty="0"/>
          </a:p>
        </p:txBody>
      </p:sp>
      <p:sp>
        <p:nvSpPr>
          <p:cNvPr id="4" name="Foliennummernplatzhalter 3"/>
          <p:cNvSpPr>
            <a:spLocks noGrp="1"/>
          </p:cNvSpPr>
          <p:nvPr>
            <p:ph type="sldNum" sz="quarter" idx="10"/>
          </p:nvPr>
        </p:nvSpPr>
        <p:spPr/>
        <p:txBody>
          <a:bodyPr/>
          <a:lstStyle/>
          <a:p>
            <a:pPr>
              <a:defRPr/>
            </a:pPr>
            <a:fld id="{7FCE420A-6863-4485-B4C4-727CEDFFB397}" type="slidenum">
              <a:rPr lang="de-CH" smtClean="0"/>
              <a:pPr>
                <a:defRPr/>
              </a:pPr>
              <a:t>9</a:t>
            </a:fld>
            <a:r>
              <a:rPr lang="de-CH" smtClean="0"/>
              <a:t>, </a:t>
            </a:r>
            <a:fld id="{0483D060-B025-4ACE-962A-23BAB8DEC0FD}" type="datetime1">
              <a:rPr lang="de-CH" smtClean="0"/>
              <a:pPr>
                <a:defRPr/>
              </a:pPr>
              <a:t>04.11.2019</a:t>
            </a:fld>
            <a:endParaRPr lang="de-CH" dirty="0"/>
          </a:p>
        </p:txBody>
      </p:sp>
    </p:spTree>
    <p:extLst>
      <p:ext uri="{BB962C8B-B14F-4D97-AF65-F5344CB8AC3E}">
        <p14:creationId xmlns:p14="http://schemas.microsoft.com/office/powerpoint/2010/main" val="2808622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05042611175985034679&quot; ShowField=&quot;false&quot; /&gt;&#10;        &lt;Field Id=&quot;2010011411175985034680&quot; ShowField=&quot;false&quot; /&gt;&#10;        &lt;Field Id=&quot;2010011411175985034681&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räsentation"/>
  <p:tag name="OAWWIZARDSTEPS" val="0|1"/>
  <p:tag name="ZOAWLANGID" val="2055"/>
  <p:tag name="OAWDOCPROPSOURCE" val="&lt;DocProps&gt;&lt;DocProp UID=&quot;2002122011014149059130932&quot; EntryUID=&quot;2007081614460374778822&quot;&gt;&lt;Field Name=&quot;IDName&quot; Value=&quot;6.0. Hochschule Luzern - Soziale Arbeit, Werftestrasse 1, Luzern&quot;/&gt;&lt;Field Name=&quot;Address1&quot; Value=&quot;&quot;/&gt;&lt;Field Name=&quot;Address2&quot; Value=&quot;Werftestrasse 1, Postfach 2945, CH-6002 Luzern&quot;/&gt;&lt;Field Name=&quot;Address3&quot; Value=&quot;T +41 41 367 48 48, F +41 41 367 48 49&quot;/&gt;&lt;Field Name=&quot;Address4&quot; Value=&quot;www.hslu.ch&quot;/&gt;&lt;Field Name=&quot;LogoLarge&quot; Value=&quot;%Logos%\hslu_d.sa.g.2100.500.wmf&quot;/&gt;&lt;Field Name=&quot;LogoSmall&quot; Value=&quot;%Logos%\hslu_d.sa.k.2100.250.wmf&quot;/&gt;&lt;Field Name=&quot;City&quot; Value=&quot;Luzern&quot;/&gt;&lt;Field Name=&quot;LogoFooter&quot; Value=&quot;%Logos%\hslu_allgemeinefqm.f.2100.200.wmf&quot;/&gt;&lt;Field Name=&quot;LogoPpt1&quot; Value=&quot;%Logos%\Powerpoint\titelmaster\hslu_d.sa.tm.2540.1905.wmf&quot;/&gt;&lt;Field Name=&quot;LogoPpt2&quot; Value=&quot;%Logos%\Powerpoint\folienmaster\hslu_d.sa.fm.2540.1905.wmf&quot;/&gt;&lt;Field Name=&quot;LogoOhneEFQM&quot; Value=&quot;%Logos%\hslu_allgemeinefqm.f.2100.200.wmf&quot;/&gt;&lt;Field Name=&quot;LogoPpt3&quot; Value=&quot;%Logos%\Powerpoint\folienmaster\hslu_d.sa.f.fm.2540.1905.wmf&quot;/&gt;&lt;Field Name=&quot;Data_UID&quot; Value=&quot;2007081614460374778822&quot;/&gt;&lt;Field Name=&quot;Field_Name&quot; Value=&quot;Address3&quot;/&gt;&lt;Field Name=&quot;Field_UID&quot; Value=&quot;20030218192901313156790756&quot;/&gt;&lt;Field Name=&quot;ML_LCID&quot; Value=&quot;2055&quot;/&gt;&lt;Field Name=&quot;ML_Value&quot; Value=&quot;&quot;/&gt;&lt;/DocProp&gt;&lt;DocProp UID=&quot;200212191811121321310321301031x&quot; EntryUID=&quot;13901731000193&quot;&gt;&lt;Field Name=&quot;IDName&quot; Value=&quot;Kirchschlager Stephan, Dozent und Projektleiter, SA.ISE&quot;/&gt;&lt;Field Name=&quot;Name&quot; Value=&quot;Dr. Stephan Kirchschlager&quot;/&gt;&lt;Field Name=&quot;DirectPhone&quot; Value=&quot;+41 41 367 48 76&quot;/&gt;&lt;Field Name=&quot;Additive&quot; Value=&quot;Institut für Soziokulturelle Entwicklung&quot;/&gt;&lt;Field Name=&quot;OrganisationUnit&quot; Value=&quot;Hochschule Luzern&quot;/&gt;&lt;Field Name=&quot;EMail&quot; Value=&quot;stephan.kirchschlager@hslu.ch&quot;/&gt;&lt;Field Name=&quot;Function&quot; Value=&quot;Dozent und Projektleiter&quot;/&gt;&lt;Field Name=&quot;SignatureHighResBW&quot; Value=&quot;&quot;/&gt;&lt;Field Name=&quot;SchoolPart&quot; Value=&quot;Soziale Arbeit&quot;/&gt;&lt;Field Name=&quot;Data_UID&quot; Value=&quot;13901731000193&quot;/&gt;&lt;Field Name=&quot;Field_Name&quot; Value=&quot;SchoolPart&quot;/&gt;&lt;Field Name=&quot;Field_UID&quot; Value=&quot;2007073115340465971019&quot;/&gt;&lt;Field Name=&quot;ML_LCID&quot; Value=&quot;2055&quot;/&gt;&lt;Field Name=&quot;ML_Value&quot; Value=&quot;Soziale Arbeit&quot;/&gt;&lt;/DocProp&gt;&lt;DocProp UID=&quot;2002122010583847234010578&quot; EntryUID=&quot;13901731000193&quot;&gt;&lt;Field Name=&quot;IDName&quot; Value=&quot;Kirchschlager Stephan, Dozent und Projektleiter, SA.ISE&quot;/&gt;&lt;Field Name=&quot;Name&quot; Value=&quot;Dr. Stephan Kirchschlager&quot;/&gt;&lt;Field Name=&quot;DirectPhone&quot; Value=&quot;+41 41 367 48 76&quot;/&gt;&lt;Field Name=&quot;Additive&quot; Value=&quot;Institut für Soziokulturelle Entwicklung&quot;/&gt;&lt;Field Name=&quot;OrganisationUnit&quot; Value=&quot;Hochschule Luzern&quot;/&gt;&lt;Field Name=&quot;EMail&quot; Value=&quot;stephan.kirchschlager@hslu.ch&quot;/&gt;&lt;Field Name=&quot;Function&quot; Value=&quot;Dozent und Projektleiter&quot;/&gt;&lt;Field Name=&quot;SignatureHighResBW&quot; Value=&quot;&quot;/&gt;&lt;Field Name=&quot;SchoolPart&quot; Value=&quot;Soziale Arbeit&quot;/&gt;&lt;Field Name=&quot;Data_UID&quot; Value=&quot;13901731000193&quot;/&gt;&lt;Field Name=&quot;Field_Name&quot; Value=&quot;SchoolPart&quot;/&gt;&lt;Field Name=&quot;Field_UID&quot; Value=&quot;2007073115340465971019&quot;/&gt;&lt;Field Name=&quot;ML_LCID&quot; Value=&quot;2055&quot;/&gt;&lt;Field Name=&quot;ML_Value&quot; Value=&quot;Soziale Arbeit&quot;/&gt;&lt;/DocProp&gt;&lt;DocProp UID=&quot;2003061115381095709037&quot; EntryUID=&quot;2003121817293296325874&quot;&gt;&lt;Field Name=&quot;IDName&quot; Value=&quot;(Leer)&quot;/&gt;&lt;/DocProp&gt;&lt;DocProp UID=&quot;2006040509495284662868&quot; EntryUID=&quot;13901731000193&quot;&gt;&lt;Field Name=&quot;IDName&quot; Value=&quot;Kirchschlager Stephan, Dozent und Projektleiter, SA.ISE&quot;/&gt;&lt;Field Name=&quot;Name&quot; Value=&quot;Dr. Stephan Kirchschlager&quot;/&gt;&lt;Field Name=&quot;DirectPhone&quot; Value=&quot;+41 41 367 48 76&quot;/&gt;&lt;Field Name=&quot;Additive&quot; Value=&quot;Institut für Soziokulturelle Entwicklung&quot;/&gt;&lt;Field Name=&quot;OrganisationUnit&quot; Value=&quot;Hochschule Luzern&quot;/&gt;&lt;Field Name=&quot;EMail&quot; Value=&quot;stephan.kirchschlager@hslu.ch&quot;/&gt;&lt;Field Name=&quot;Function&quot; Value=&quot;Dozent und Projektleiter&quot;/&gt;&lt;Field Name=&quot;SignatureHighResBW&quot; Value=&quot;&quot;/&gt;&lt;Field Name=&quot;SchoolPart&quot; Value=&quot;Soziale Arbeit&quot;/&gt;&lt;Field Name=&quot;Data_UID&quot; Value=&quot;13901731000193&quot;/&gt;&lt;Field Name=&quot;Field_Name&quot; Value=&quot;SchoolPart&quot;/&gt;&lt;Field Name=&quot;Field_UID&quot; Value=&quot;2007073115340465971019&quot;/&gt;&lt;Field Name=&quot;ML_LCID&quot; Value=&quot;2055&quot;/&gt;&lt;Field Name=&quot;ML_Value&quot; Value=&quot;Soziale Arbeit&quot;/&gt;&lt;/DocProp&gt;&lt;/DocProps&gt;&#10;"/>
  <p:tag name="OFFICEATWORKPRESENTATIONPROJECTID" val="HSLUCH"/>
</p:tagLst>
</file>

<file path=ppt/tags/tag10.xml><?xml version="1.0" encoding="utf-8"?>
<p:tagLst xmlns:a="http://schemas.openxmlformats.org/drawingml/2006/main" xmlns:r="http://schemas.openxmlformats.org/officeDocument/2006/relationships" xmlns:p="http://schemas.openxmlformats.org/presentationml/2006/main">
  <p:tag name="ZOAWCODE" val="200212191811121321310321301031x.Name"/>
  <p:tag name="ZOAWTYPE" val="Text"/>
  <p:tag name="OFFICATWORKEXPRESSIONTAG" val="Dr. Stephan Kirchschlager"/>
</p:tagLst>
</file>

<file path=ppt/tags/tag11.xml><?xml version="1.0" encoding="utf-8"?>
<p:tagLst xmlns:a="http://schemas.openxmlformats.org/drawingml/2006/main" xmlns:r="http://schemas.openxmlformats.org/officeDocument/2006/relationships" xmlns:p="http://schemas.openxmlformats.org/presentationml/2006/main">
  <p:tag name="ZOAWCODE" val="200212191811121321310321301031x.Function"/>
  <p:tag name="ZOAWTYPE" val="Text"/>
  <p:tag name="OFFICATWORKEXPRESSIONTAG" val="Dozent und Projektleiter"/>
</p:tagLst>
</file>

<file path=ppt/tags/tag12.xml><?xml version="1.0" encoding="utf-8"?>
<p:tagLst xmlns:a="http://schemas.openxmlformats.org/drawingml/2006/main" xmlns:r="http://schemas.openxmlformats.org/officeDocument/2006/relationships" xmlns:p="http://schemas.openxmlformats.org/presentationml/2006/main">
  <p:tag name="ZOAWCODE" val="Language.Doc.Telephone"/>
  <p:tag name="ZOAWTYPE" val="Text"/>
  <p:tag name="OFFICATWORKEXPRESSIONTAG" val="T direkt"/>
</p:tagLst>
</file>

<file path=ppt/tags/tag13.xml><?xml version="1.0" encoding="utf-8"?>
<p:tagLst xmlns:a="http://schemas.openxmlformats.org/drawingml/2006/main" xmlns:r="http://schemas.openxmlformats.org/officeDocument/2006/relationships" xmlns:p="http://schemas.openxmlformats.org/presentationml/2006/main">
  <p:tag name="ZOAWCODE" val="200212191811121321310321301031x.DirectPhone"/>
  <p:tag name="ZOAWTYPE" val="Text"/>
  <p:tag name="OFFICATWORKEXPRESSIONTAG" val="+41 41 367 48 76"/>
</p:tagLst>
</file>

<file path=ppt/tags/tag14.xml><?xml version="1.0" encoding="utf-8"?>
<p:tagLst xmlns:a="http://schemas.openxmlformats.org/drawingml/2006/main" xmlns:r="http://schemas.openxmlformats.org/officeDocument/2006/relationships" xmlns:p="http://schemas.openxmlformats.org/presentationml/2006/main">
  <p:tag name="ZOAWCODE" val="200212191811121321310321301031x.EMail"/>
  <p:tag name="ZOAWTYPE" val="Text"/>
  <p:tag name="OFFICATWORKEXPRESSIONTAG" val="stephan.kirchschlager@hslu.ch"/>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Click to edit Master subtitle style"/>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16.06.2017"/>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xml><?xml version="1.0" encoding="utf-8"?>
<p:tagLst xmlns:a="http://schemas.openxmlformats.org/drawingml/2006/main" xmlns:r="http://schemas.openxmlformats.org/officeDocument/2006/relationships" xmlns:p="http://schemas.openxmlformats.org/presentationml/2006/main">
  <p:tag name="ZOAWCODE" val="2002122011014149059130932.LogoPpt2"/>
  <p:tag name="ZOAWTYPE" val="Image"/>
  <p:tag name="ZOAWSESSIONUID" val="2017061614525374085459"/>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5.xml><?xml version="1.0" encoding="utf-8"?>
<p:tagLst xmlns:a="http://schemas.openxmlformats.org/drawingml/2006/main" xmlns:r="http://schemas.openxmlformats.org/officeDocument/2006/relationships" xmlns:p="http://schemas.openxmlformats.org/presentationml/2006/main">
  <p:tag name="ZOAWCODE" val="Language.Doc.Page.Powerpoint"/>
  <p:tag name="ZOAWTYPE" val="Text"/>
  <p:tag name="OFFICATWORKEXPRESSIONTAG" val="Folie"/>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16.06.2017"/>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Nr.›, 16.06.2017"/>
</p:tagLst>
</file>

<file path=ppt/tags/tag7.xml><?xml version="1.0" encoding="utf-8"?>
<p:tagLst xmlns:a="http://schemas.openxmlformats.org/drawingml/2006/main" xmlns:r="http://schemas.openxmlformats.org/officeDocument/2006/relationships" xmlns:p="http://schemas.openxmlformats.org/presentationml/2006/main">
  <p:tag name="ZOAWCODE" val="2002122011014149059130932.LogoPpt1"/>
  <p:tag name="ZOAWTYPE" val="Image"/>
  <p:tag name="ZOAWSESSIONUID" val="2017061614525385395315"/>
</p:tagLst>
</file>

<file path=ppt/tags/tag8.xml><?xml version="1.0" encoding="utf-8"?>
<p:tagLst xmlns:a="http://schemas.openxmlformats.org/drawingml/2006/main" xmlns:r="http://schemas.openxmlformats.org/officeDocument/2006/relationships" xmlns:p="http://schemas.openxmlformats.org/presentationml/2006/main">
  <p:tag name="ZOAWCODE" val="2002122011014149059130932.City"/>
  <p:tag name="ZOAWTYPE" val="Text"/>
  <p:tag name="OFFICATWORKEXPRESSIONTAG" val="Luzern"/>
</p:tagLst>
</file>

<file path=ppt/tags/tag9.xml><?xml version="1.0" encoding="utf-8"?>
<p:tagLst xmlns:a="http://schemas.openxmlformats.org/drawingml/2006/main" xmlns:r="http://schemas.openxmlformats.org/officeDocument/2006/relationships" xmlns:p="http://schemas.openxmlformats.org/presentationml/2006/main">
  <p:tag name="ZOAWCODE" val="200212191811121321310321301031x.Additive"/>
  <p:tag name="ZOAWTYPE" val="Text"/>
  <p:tag name="OFFICATWORKEXPRESSIONTAG" val="Institut für Soziokulturelle Entwicklung"/>
</p:tagLst>
</file>

<file path=ppt/theme/theme1.xml><?xml version="1.0" encoding="utf-8"?>
<a:theme xmlns:a="http://schemas.openxmlformats.org/drawingml/2006/main" name="Default Design">
  <a:themeElements>
    <a:clrScheme name="hslu">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7F7F7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2666</Words>
  <Application>Microsoft Office PowerPoint</Application>
  <PresentationFormat>Bildschirmpräsentation (4:3)</PresentationFormat>
  <Paragraphs>261</Paragraphs>
  <Slides>18</Slides>
  <Notes>18</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3" baseType="lpstr">
      <vt:lpstr>Arial</vt:lpstr>
      <vt:lpstr>Verdana</vt:lpstr>
      <vt:lpstr>Wingdings</vt:lpstr>
      <vt:lpstr>Default Design</vt:lpstr>
      <vt:lpstr>Acrobat Document</vt:lpstr>
      <vt:lpstr>Interprofessionelles Teamwork – Soziokulturelle Animation im Alters- und Pflegeheim</vt:lpstr>
      <vt:lpstr>Studie «Ethnografische Sondierungen in aktuellen Arbeitsfeldern der Soziokulturellen Animation»</vt:lpstr>
      <vt:lpstr>Fallstudie: SKA in Alters- und Pflegeheimen – Datengrundlage </vt:lpstr>
      <vt:lpstr>Fallstudie: SKA in Alters- und Pflegeheimen – Kontext </vt:lpstr>
      <vt:lpstr>Organisatorische Einbettung der SKA in Form einer neuen «Stelle» </vt:lpstr>
      <vt:lpstr>Organisatorische Einbettung der SKA </vt:lpstr>
      <vt:lpstr>Organisatorische Einbettung der SKA </vt:lpstr>
      <vt:lpstr>Organisatorische Einbettung der SKA </vt:lpstr>
      <vt:lpstr>Berufsbezogene Wahrnehmungs- und Deutungsprozesse </vt:lpstr>
      <vt:lpstr>Die diskursive Einführung neuer Begriffe </vt:lpstr>
      <vt:lpstr>Graphische Repräsentationen soziokultureller Animation </vt:lpstr>
      <vt:lpstr>Grafische Repräsentationen soziokultureller Animation  </vt:lpstr>
      <vt:lpstr>Berufsbezogene Wahrnehmungs- und Deutungsprozesse II </vt:lpstr>
      <vt:lpstr>Die Rolle von berufsbezogenen Wahrnehmungs- und Deutungsprozessen</vt:lpstr>
      <vt:lpstr>Herausforderungen für eine Kooperation in «multiprofessionalen Settings»</vt:lpstr>
      <vt:lpstr>Kommunikative Hervorbringung der beruflichen Identität </vt:lpstr>
      <vt:lpstr>Zusammenfassung Ergebnisse – Fünf analytische Dimensionen </vt:lpstr>
      <vt:lpstr>Literaturliste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Kirchschlager Stephan HSLU SA</dc:creator>
  <cp:lastModifiedBy>Kirchschlager Stephan HSLU SA</cp:lastModifiedBy>
  <cp:revision>144</cp:revision>
  <cp:lastPrinted>2019-11-04T15:09:01Z</cp:lastPrinted>
  <dcterms:created xsi:type="dcterms:W3CDTF">2005-07-04T14:10:49Z</dcterms:created>
  <dcterms:modified xsi:type="dcterms:W3CDTF">2019-11-04T15:23:39Z</dcterms:modified>
</cp:coreProperties>
</file>