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85" r:id="rId8"/>
    <p:sldId id="262" r:id="rId9"/>
    <p:sldId id="286" r:id="rId10"/>
    <p:sldId id="287" r:id="rId11"/>
    <p:sldId id="288" r:id="rId12"/>
    <p:sldId id="299" r:id="rId13"/>
    <p:sldId id="300" r:id="rId14"/>
    <p:sldId id="289" r:id="rId15"/>
    <p:sldId id="290" r:id="rId16"/>
    <p:sldId id="295" r:id="rId17"/>
    <p:sldId id="291" r:id="rId18"/>
    <p:sldId id="292" r:id="rId19"/>
    <p:sldId id="293" r:id="rId20"/>
    <p:sldId id="296" r:id="rId21"/>
    <p:sldId id="294" r:id="rId22"/>
    <p:sldId id="264" r:id="rId23"/>
    <p:sldId id="265" r:id="rId24"/>
    <p:sldId id="297" r:id="rId25"/>
    <p:sldId id="298" r:id="rId26"/>
    <p:sldId id="30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58" y="5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64CF2E0-CCC4-4E1E-9902-C3C36AB3FDA4}" type="datetimeFigureOut">
              <a:rPr lang="en-US" smtClean="0"/>
              <a:pPr/>
              <a:t>11/5/2019</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6F42FDE4-A7DD-41A7-A0A6-9B649FB43336}" type="slidenum">
              <a:rPr kumimoji="0" lang="en-US" smtClean="0"/>
              <a:pPr/>
              <a:t>‹#›</a:t>
            </a:fld>
            <a:endParaRPr kumimoji="0" lang="en-US" sz="14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pPr/>
              <a:t>11/5/2019</a:t>
            </a:fld>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4CF2E0-CCC4-4E1E-9902-C3C36AB3FDA4}" type="datetimeFigureOut">
              <a:rPr lang="en-US" smtClean="0"/>
              <a:pPr/>
              <a:t>11/5/2019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11/5/2019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pPr/>
              <a:t>11/5/2019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11/5/2019</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077200" y="6356350"/>
            <a:ext cx="609600" cy="365125"/>
          </a:xfrm>
        </p:spPr>
        <p:txBody>
          <a:bodyPr/>
          <a:lstStyle/>
          <a:p>
            <a:fld id="{6F42FDE4-A7DD-41A7-A0A6-9B649FB43336}" type="slidenum">
              <a:rPr kumimoji="0" lang="en-US" smtClean="0"/>
              <a:pPr/>
              <a:t>‹#›</a:t>
            </a:fld>
            <a:endParaRPr kumimoji="0"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eaLnBrk="1" latinLnBrk="0" hangingPunct="1"/>
            <a:fld id="{564CF2E0-CCC4-4E1E-9902-C3C36AB3FDA4}" type="datetimeFigureOut">
              <a:rPr lang="en-US" smtClean="0"/>
              <a:pPr algn="r" eaLnBrk="1" latinLnBrk="0" hangingPunct="1"/>
              <a:t>11/5/2019</a:t>
            </a:fld>
            <a:endParaRPr lang="en-US" sz="1400" dirty="0">
              <a:solidFill>
                <a:schemeClr val="tx2"/>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sz="1400" dirty="0">
              <a:solidFill>
                <a:schemeClr val="tx2"/>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acdglobal.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2133600"/>
            <a:ext cx="8305800" cy="4267200"/>
          </a:xfrm>
        </p:spPr>
        <p:txBody>
          <a:bodyPr>
            <a:normAutofit lnSpcReduction="10000"/>
          </a:bodyPr>
          <a:lstStyle/>
          <a:p>
            <a:pPr algn="ctr"/>
            <a:r>
              <a:rPr lang="en-US" b="1" dirty="0" smtClean="0"/>
              <a:t>COMMUNITY DEVELOPMENT PRACTICES IN TANZANIA: ISSUES AND CHALLENGES</a:t>
            </a:r>
            <a:endParaRPr lang="en-US" dirty="0" smtClean="0"/>
          </a:p>
          <a:p>
            <a:pPr algn="ctr"/>
            <a:endParaRPr lang="en-US" dirty="0" smtClean="0"/>
          </a:p>
          <a:p>
            <a:pPr algn="ctr"/>
            <a:r>
              <a:rPr lang="en-US" b="1" dirty="0" smtClean="0"/>
              <a:t>PRESENTED TO THE NINTH </a:t>
            </a:r>
            <a:r>
              <a:rPr lang="en-US" b="1" dirty="0"/>
              <a:t>COLLOQUIUM OF THE INTERNATIONAL SOCIO – CULTURAL ANIMATION NETWORK (RIA) </a:t>
            </a:r>
            <a:r>
              <a:rPr lang="en-US" b="1" dirty="0" smtClean="0"/>
              <a:t>ON 5</a:t>
            </a:r>
            <a:r>
              <a:rPr lang="en-US" b="1" baseline="30000" dirty="0" smtClean="0"/>
              <a:t>TH</a:t>
            </a:r>
            <a:r>
              <a:rPr lang="en-US" b="1" dirty="0" smtClean="0"/>
              <a:t> NOVEMBER ,2019</a:t>
            </a:r>
            <a:r>
              <a:rPr lang="en-US" b="1" dirty="0"/>
              <a:t>.</a:t>
            </a:r>
            <a:endParaRPr lang="en-US" dirty="0"/>
          </a:p>
          <a:p>
            <a:pPr algn="ctr"/>
            <a:endParaRPr lang="en-US" b="1" dirty="0" smtClean="0"/>
          </a:p>
          <a:p>
            <a:r>
              <a:rPr lang="es-ES" sz="1400" b="1" i="1" dirty="0" err="1" smtClean="0"/>
              <a:t>Presented</a:t>
            </a:r>
            <a:r>
              <a:rPr lang="es-ES" sz="1400" b="1" i="1" dirty="0" smtClean="0"/>
              <a:t> </a:t>
            </a:r>
            <a:r>
              <a:rPr lang="es-ES" sz="1400" b="1" i="1" dirty="0" err="1" smtClean="0"/>
              <a:t>by</a:t>
            </a:r>
            <a:r>
              <a:rPr lang="es-ES" sz="1400" b="1" i="1" dirty="0" smtClean="0"/>
              <a:t>: Mr. BENARD PAULO NDIEGE</a:t>
            </a:r>
          </a:p>
          <a:p>
            <a:r>
              <a:rPr lang="es-ES" sz="1400" b="1" i="1" dirty="0" err="1" smtClean="0"/>
              <a:t>Senior</a:t>
            </a:r>
            <a:r>
              <a:rPr lang="es-ES" sz="1400" b="1" i="1" dirty="0" smtClean="0"/>
              <a:t> Instructor at </a:t>
            </a:r>
            <a:r>
              <a:rPr lang="es-ES" sz="1400" b="1" i="1" dirty="0" err="1" smtClean="0"/>
              <a:t>Buhare</a:t>
            </a:r>
            <a:r>
              <a:rPr lang="es-ES" sz="1400" b="1" i="1" dirty="0" smtClean="0"/>
              <a:t> Community Development Training </a:t>
            </a:r>
            <a:r>
              <a:rPr lang="es-ES" sz="1400" b="1" i="1" dirty="0" err="1" smtClean="0"/>
              <a:t>Institute</a:t>
            </a:r>
            <a:endParaRPr lang="es-ES" sz="1400" b="1" i="1" dirty="0" smtClean="0"/>
          </a:p>
          <a:p>
            <a:r>
              <a:rPr lang="es-ES" sz="1400" b="1" i="1" dirty="0" smtClean="0"/>
              <a:t>IACD COUNTRY CORRESPONDENT – TANZANIA</a:t>
            </a:r>
          </a:p>
          <a:p>
            <a:r>
              <a:rPr lang="es-ES" sz="1400" b="1" i="1" dirty="0" smtClean="0"/>
              <a:t>IACD </a:t>
            </a:r>
            <a:r>
              <a:rPr lang="es-ES" sz="1400" b="1" i="1" dirty="0" err="1" smtClean="0"/>
              <a:t>Membership</a:t>
            </a:r>
            <a:r>
              <a:rPr lang="es-ES" sz="1400" b="1" i="1" dirty="0" smtClean="0"/>
              <a:t> No.2052</a:t>
            </a:r>
          </a:p>
          <a:p>
            <a:r>
              <a:rPr lang="en-US" sz="1400" b="1" i="1" dirty="0" smtClean="0"/>
              <a:t>PhD Candidate – Monitoring and Evaluation (MACD,BA CD).</a:t>
            </a:r>
            <a:endParaRPr lang="en-US" sz="1400" b="1" dirty="0" smtClean="0"/>
          </a:p>
          <a:p>
            <a:pPr algn="ctr"/>
            <a:endParaRPr lang="en-US" dirty="0" smtClean="0"/>
          </a:p>
          <a:p>
            <a:pPr algn="ctr"/>
            <a:endParaRPr lang="en-US" dirty="0" smtClean="0"/>
          </a:p>
          <a:p>
            <a:pPr algn="ctr"/>
            <a:endParaRPr lang="en-US" dirty="0" smtClean="0"/>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810001" y="228601"/>
            <a:ext cx="1600200" cy="1752600"/>
          </a:xfrm>
          <a:prstGeom prst="rect">
            <a:avLst/>
          </a:prstGeom>
          <a:noFill/>
          <a:ln w="9525">
            <a:noFill/>
            <a:miter lim="800000"/>
            <a:headEnd/>
            <a:tailEnd/>
          </a:ln>
          <a:effectLst/>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r>
              <a:rPr lang="en-US" dirty="0"/>
              <a:t>Community development activities are mainly done by the government through the Ministry of Health, Community Development, Gender, Elderly and Children. In the other hand Non </a:t>
            </a:r>
            <a:r>
              <a:rPr lang="en-US" dirty="0" smtClean="0"/>
              <a:t>Governmental </a:t>
            </a:r>
            <a:r>
              <a:rPr lang="en-US" dirty="0"/>
              <a:t>Organization (NGO’s) are also work to supplement government efforts as far as Community development is </a:t>
            </a:r>
            <a:r>
              <a:rPr lang="en-US" dirty="0" smtClean="0"/>
              <a:t>concerned.</a:t>
            </a:r>
          </a:p>
          <a:p>
            <a:r>
              <a:rPr lang="en-US" dirty="0" smtClean="0"/>
              <a:t>Both International NGO ‘s and national NGO’s works are coordinated by the Ministry. NGO Act of 2002 give power of registration of NGO’s in the </a:t>
            </a:r>
            <a:r>
              <a:rPr lang="en-US" dirty="0" err="1" smtClean="0"/>
              <a:t>counrtry</a:t>
            </a:r>
            <a:r>
              <a:rPr lang="en-US" dirty="0" smtClean="0"/>
              <a:t>.</a:t>
            </a:r>
            <a:endParaRPr lang="en-US" dirty="0"/>
          </a:p>
          <a:p>
            <a:endParaRPr lang="en-US" dirty="0"/>
          </a:p>
        </p:txBody>
      </p:sp>
    </p:spTree>
    <p:extLst>
      <p:ext uri="{BB962C8B-B14F-4D97-AF65-F5344CB8AC3E}">
        <p14:creationId xmlns:p14="http://schemas.microsoft.com/office/powerpoint/2010/main" val="15057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lgn="just"/>
            <a:r>
              <a:rPr lang="en-US" dirty="0" smtClean="0"/>
              <a:t>Community development activities get funded from the government through its Budget though the demand always exceeds availability of funds. It is through this limitation most NGO’s secure funds from Donors outside to address community development activities.</a:t>
            </a:r>
            <a:endParaRPr lang="en-US" dirty="0"/>
          </a:p>
        </p:txBody>
      </p:sp>
    </p:spTree>
    <p:extLst>
      <p:ext uri="{BB962C8B-B14F-4D97-AF65-F5344CB8AC3E}">
        <p14:creationId xmlns:p14="http://schemas.microsoft.com/office/powerpoint/2010/main" val="156870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389120"/>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b="1" dirty="0" smtClean="0"/>
              <a:t>ISSUES AND CHALLENGES</a:t>
            </a:r>
            <a:endParaRPr lang="en-US" b="1" dirty="0"/>
          </a:p>
        </p:txBody>
      </p:sp>
    </p:spTree>
    <p:extLst>
      <p:ext uri="{BB962C8B-B14F-4D97-AF65-F5344CB8AC3E}">
        <p14:creationId xmlns:p14="http://schemas.microsoft.com/office/powerpoint/2010/main" val="882555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Lack of enough skilled community development </a:t>
            </a:r>
            <a:r>
              <a:rPr lang="en-US" sz="2400" b="1" dirty="0" smtClean="0"/>
              <a:t>workers </a:t>
            </a:r>
            <a:r>
              <a:rPr lang="en-US" sz="2400" b="1" dirty="0"/>
              <a:t>at grass root level</a:t>
            </a:r>
            <a:endParaRPr lang="en-US" sz="2400" dirty="0"/>
          </a:p>
        </p:txBody>
      </p:sp>
      <p:sp>
        <p:nvSpPr>
          <p:cNvPr id="3" name="Content Placeholder 2"/>
          <p:cNvSpPr>
            <a:spLocks noGrp="1"/>
          </p:cNvSpPr>
          <p:nvPr>
            <p:ph idx="1"/>
          </p:nvPr>
        </p:nvSpPr>
        <p:spPr/>
        <p:txBody>
          <a:bodyPr>
            <a:normAutofit lnSpcReduction="10000"/>
          </a:bodyPr>
          <a:lstStyle/>
          <a:p>
            <a:pPr marL="0" indent="0" algn="just">
              <a:buNone/>
            </a:pPr>
            <a:r>
              <a:rPr lang="en-US" dirty="0"/>
              <a:t>A</a:t>
            </a:r>
            <a:r>
              <a:rPr lang="en-US" dirty="0" smtClean="0"/>
              <a:t>s </a:t>
            </a:r>
            <a:r>
              <a:rPr lang="en-US" dirty="0"/>
              <a:t>per the government structure we </a:t>
            </a:r>
            <a:r>
              <a:rPr lang="en-US" dirty="0" smtClean="0"/>
              <a:t>expected </a:t>
            </a:r>
            <a:r>
              <a:rPr lang="en-US" dirty="0"/>
              <a:t>to have community development </a:t>
            </a:r>
            <a:r>
              <a:rPr lang="en-US" dirty="0" smtClean="0"/>
              <a:t>workers </a:t>
            </a:r>
            <a:r>
              <a:rPr lang="en-US" dirty="0"/>
              <a:t>from village level, ward level, District, regional and national level. Very unfortunately, all villages in Tanzania do not have a village Community development worker instead there is village executive officers and at ward level some few wards has ward community development workers majority do not have. This has much implication when it comes to the implementation of Community development work. Community development professionals is not observed at this point.</a:t>
            </a:r>
          </a:p>
          <a:p>
            <a:pPr marL="0" indent="0">
              <a:buNone/>
            </a:pPr>
            <a:endParaRPr lang="en-US" dirty="0"/>
          </a:p>
        </p:txBody>
      </p:sp>
    </p:spTree>
    <p:extLst>
      <p:ext uri="{BB962C8B-B14F-4D97-AF65-F5344CB8AC3E}">
        <p14:creationId xmlns:p14="http://schemas.microsoft.com/office/powerpoint/2010/main" val="1331057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marL="0" indent="0">
              <a:buNone/>
            </a:pPr>
            <a:r>
              <a:rPr lang="en-US" dirty="0" smtClean="0"/>
              <a:t>Having this gap call others to fill out the gap; they don’t have knowledge and skills on how to work with people because they are not trained in this cadre.</a:t>
            </a:r>
          </a:p>
          <a:p>
            <a:pPr marL="0" indent="0">
              <a:buNone/>
            </a:pPr>
            <a:endParaRPr lang="en-US" dirty="0"/>
          </a:p>
        </p:txBody>
      </p:sp>
    </p:spTree>
    <p:extLst>
      <p:ext uri="{BB962C8B-B14F-4D97-AF65-F5344CB8AC3E}">
        <p14:creationId xmlns:p14="http://schemas.microsoft.com/office/powerpoint/2010/main" val="403474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 single agreeable national approach is applied:</a:t>
            </a:r>
          </a:p>
        </p:txBody>
      </p:sp>
      <p:sp>
        <p:nvSpPr>
          <p:cNvPr id="3" name="Content Placeholder 2"/>
          <p:cNvSpPr>
            <a:spLocks noGrp="1"/>
          </p:cNvSpPr>
          <p:nvPr>
            <p:ph idx="1"/>
          </p:nvPr>
        </p:nvSpPr>
        <p:spPr/>
        <p:txBody>
          <a:bodyPr>
            <a:normAutofit fontScale="92500" lnSpcReduction="10000"/>
          </a:bodyPr>
          <a:lstStyle/>
          <a:p>
            <a:pPr marL="0" lvl="0" indent="0" algn="just">
              <a:buNone/>
            </a:pPr>
            <a:r>
              <a:rPr lang="en-US" dirty="0" smtClean="0"/>
              <a:t>Community </a:t>
            </a:r>
            <a:r>
              <a:rPr lang="en-US" dirty="0"/>
              <a:t>development in Tanzania is guided by the notion of Community Participation; it is from their participation where we can ensure sustainability of the </a:t>
            </a:r>
            <a:r>
              <a:rPr lang="en-US" dirty="0" smtClean="0"/>
              <a:t>projects and programs. </a:t>
            </a:r>
            <a:r>
              <a:rPr lang="en-US" dirty="0"/>
              <a:t>Various approaches are applied to ensure that community led the process of bringing positive changes. In Tanzania we have various participatory approaches to ensure clients become at the center of Development. It became a challenge that there is no single agreeable participatory approach that is applied in the country when it come to the issues of project appraisal, In this respect each organization may apply any approach it may deem fit in the field of Community Development. Some of these approaches omit the concept of Sustainability at all levels.</a:t>
            </a:r>
          </a:p>
          <a:p>
            <a:endParaRPr lang="en-US" dirty="0"/>
          </a:p>
        </p:txBody>
      </p:sp>
    </p:spTree>
    <p:extLst>
      <p:ext uri="{BB962C8B-B14F-4D97-AF65-F5344CB8AC3E}">
        <p14:creationId xmlns:p14="http://schemas.microsoft.com/office/powerpoint/2010/main" val="30679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issues</a:t>
            </a:r>
            <a:endParaRPr lang="en-US" dirty="0"/>
          </a:p>
        </p:txBody>
      </p:sp>
      <p:sp>
        <p:nvSpPr>
          <p:cNvPr id="3" name="Content Placeholder 2"/>
          <p:cNvSpPr>
            <a:spLocks noGrp="1"/>
          </p:cNvSpPr>
          <p:nvPr>
            <p:ph idx="1"/>
          </p:nvPr>
        </p:nvSpPr>
        <p:spPr/>
        <p:txBody>
          <a:bodyPr/>
          <a:lstStyle/>
          <a:p>
            <a:r>
              <a:rPr lang="en-US" dirty="0" smtClean="0"/>
              <a:t>In Tanzania male chauvinism is exist, so it become a challenge when you want to implement project which aims to reduce women work load. The program may face challenges brought by men. Men control women in almost all aspect of life. </a:t>
            </a:r>
            <a:r>
              <a:rPr lang="en-US" dirty="0" err="1" smtClean="0"/>
              <a:t>i.e</a:t>
            </a:r>
            <a:r>
              <a:rPr lang="en-US" dirty="0" smtClean="0"/>
              <a:t> Decision making, property ownership, division of </a:t>
            </a:r>
            <a:r>
              <a:rPr lang="en-US" dirty="0" err="1" smtClean="0"/>
              <a:t>labour</a:t>
            </a:r>
            <a:r>
              <a:rPr lang="en-US" dirty="0" smtClean="0"/>
              <a:t>, Reproduction and production of goods and services. </a:t>
            </a:r>
          </a:p>
          <a:p>
            <a:r>
              <a:rPr lang="en-US" dirty="0" smtClean="0"/>
              <a:t>Gender Based Violence exist in Tanzania: Female Genital Mutilation (FGM), Women buttering and the like challenge community development projects</a:t>
            </a:r>
          </a:p>
          <a:p>
            <a:pPr marL="0" indent="0">
              <a:buNone/>
            </a:pPr>
            <a:endParaRPr lang="en-US" dirty="0"/>
          </a:p>
        </p:txBody>
      </p:sp>
    </p:spTree>
    <p:extLst>
      <p:ext uri="{BB962C8B-B14F-4D97-AF65-F5344CB8AC3E}">
        <p14:creationId xmlns:p14="http://schemas.microsoft.com/office/powerpoint/2010/main" val="171771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Limited </a:t>
            </a:r>
            <a:r>
              <a:rPr lang="en-US" dirty="0" smtClean="0"/>
              <a:t>Research and Feedback to the studied Community</a:t>
            </a:r>
            <a:endParaRPr lang="en-US" dirty="0"/>
          </a:p>
        </p:txBody>
      </p:sp>
      <p:sp>
        <p:nvSpPr>
          <p:cNvPr id="3" name="Content Placeholder 2"/>
          <p:cNvSpPr>
            <a:spLocks noGrp="1"/>
          </p:cNvSpPr>
          <p:nvPr>
            <p:ph idx="1"/>
          </p:nvPr>
        </p:nvSpPr>
        <p:spPr/>
        <p:txBody>
          <a:bodyPr>
            <a:normAutofit fontScale="92500" lnSpcReduction="10000"/>
          </a:bodyPr>
          <a:lstStyle/>
          <a:p>
            <a:pPr marL="0" lvl="0" indent="0" algn="just">
              <a:buNone/>
            </a:pPr>
            <a:r>
              <a:rPr lang="en-US" dirty="0"/>
              <a:t>I</a:t>
            </a:r>
            <a:r>
              <a:rPr lang="en-US" dirty="0" smtClean="0"/>
              <a:t>t </a:t>
            </a:r>
            <a:r>
              <a:rPr lang="en-US" dirty="0"/>
              <a:t>is true that no researches no right to speak, in Tanzania there is limited number of researches are done due to limited funds to back up these researches. Despite of having limited funds to conduct researches on community problems still those researches which are done do not give feedback to the researched community. Feedback is one among the key component of research, some research do not bring back feedback on the issues found to the studied community due to limited funds as a results community cannot be in a position to find solutions to their problems. Most of the research results are found in Libraries where normal community members cannot be able to find them. </a:t>
            </a:r>
          </a:p>
          <a:p>
            <a:pPr marL="0" indent="0">
              <a:buNone/>
            </a:pPr>
            <a:endParaRPr lang="en-US" dirty="0"/>
          </a:p>
        </p:txBody>
      </p:sp>
    </p:spTree>
    <p:extLst>
      <p:ext uri="{BB962C8B-B14F-4D97-AF65-F5344CB8AC3E}">
        <p14:creationId xmlns:p14="http://schemas.microsoft.com/office/powerpoint/2010/main" val="3080235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Improper Monitoring and Evaluation System in </a:t>
            </a:r>
            <a:r>
              <a:rPr lang="en-US" dirty="0" smtClean="0"/>
              <a:t>place</a:t>
            </a:r>
            <a:endParaRPr lang="en-US" dirty="0"/>
          </a:p>
        </p:txBody>
      </p:sp>
      <p:sp>
        <p:nvSpPr>
          <p:cNvPr id="3" name="Content Placeholder 2"/>
          <p:cNvSpPr>
            <a:spLocks noGrp="1"/>
          </p:cNvSpPr>
          <p:nvPr>
            <p:ph idx="1"/>
          </p:nvPr>
        </p:nvSpPr>
        <p:spPr/>
        <p:txBody>
          <a:bodyPr>
            <a:normAutofit fontScale="92500" lnSpcReduction="10000"/>
          </a:bodyPr>
          <a:lstStyle/>
          <a:p>
            <a:pPr marL="0" lvl="0" indent="0" algn="just">
              <a:buNone/>
            </a:pPr>
            <a:r>
              <a:rPr lang="en-US" dirty="0" smtClean="0"/>
              <a:t>Monitoring </a:t>
            </a:r>
            <a:r>
              <a:rPr lang="en-US" dirty="0"/>
              <a:t>and Evaluation are the key </a:t>
            </a:r>
            <a:r>
              <a:rPr lang="en-US" dirty="0" smtClean="0"/>
              <a:t>components of the project implementation. So the </a:t>
            </a:r>
            <a:r>
              <a:rPr lang="en-US" dirty="0"/>
              <a:t>implementation of various Community Development program in Tanzania </a:t>
            </a:r>
            <a:r>
              <a:rPr lang="en-US" dirty="0" smtClean="0"/>
              <a:t>has </a:t>
            </a:r>
            <a:r>
              <a:rPr lang="en-US" dirty="0"/>
              <a:t>vacuum in Monitoring and Evaluation system. It is through Monitoring and Evaluation where mistakes can be rectified for the better attainment of programs objectives. Community development workers who are the key people in the implementation of community development projects lack enough skills in Monitoring and Evaluation. The gap is based on the fact that most of their courses lack these important components, they just learn part or partially, and worse enough there is limited Institutions offering this course in the country at long term courses and even short courses.  </a:t>
            </a:r>
          </a:p>
          <a:p>
            <a:pPr marL="0" indent="0">
              <a:buNone/>
            </a:pPr>
            <a:endParaRPr lang="en-US" dirty="0"/>
          </a:p>
        </p:txBody>
      </p:sp>
    </p:spTree>
    <p:extLst>
      <p:ext uri="{BB962C8B-B14F-4D97-AF65-F5344CB8AC3E}">
        <p14:creationId xmlns:p14="http://schemas.microsoft.com/office/powerpoint/2010/main" val="352073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Lack of Funds to various established NGOS:</a:t>
            </a:r>
          </a:p>
        </p:txBody>
      </p:sp>
      <p:sp>
        <p:nvSpPr>
          <p:cNvPr id="3" name="Content Placeholder 2"/>
          <p:cNvSpPr>
            <a:spLocks noGrp="1"/>
          </p:cNvSpPr>
          <p:nvPr>
            <p:ph idx="1"/>
          </p:nvPr>
        </p:nvSpPr>
        <p:spPr/>
        <p:txBody>
          <a:bodyPr>
            <a:normAutofit lnSpcReduction="10000"/>
          </a:bodyPr>
          <a:lstStyle/>
          <a:p>
            <a:pPr marL="0" lvl="0" indent="0" algn="just">
              <a:buNone/>
            </a:pPr>
            <a:r>
              <a:rPr lang="en-US" dirty="0" smtClean="0"/>
              <a:t>Various </a:t>
            </a:r>
            <a:r>
              <a:rPr lang="en-US" dirty="0"/>
              <a:t>policies and program in the country are implemented by Government and Non-Governmental Organization (NGO). Tanzania enacted Law for the registration of NGOs in the Country. There is good number of Local NGOs established and registered in Tanzania. These organization need </a:t>
            </a:r>
            <a:r>
              <a:rPr lang="en-US" dirty="0" smtClean="0"/>
              <a:t>funds </a:t>
            </a:r>
            <a:r>
              <a:rPr lang="en-US" dirty="0"/>
              <a:t>to run their activities. The government play its role in </a:t>
            </a:r>
            <a:r>
              <a:rPr lang="en-US" dirty="0" smtClean="0"/>
              <a:t>registration </a:t>
            </a:r>
            <a:r>
              <a:rPr lang="en-US" dirty="0"/>
              <a:t>and regulate them but do not provide </a:t>
            </a:r>
            <a:r>
              <a:rPr lang="en-US" dirty="0" smtClean="0"/>
              <a:t>funds </a:t>
            </a:r>
            <a:r>
              <a:rPr lang="en-US" dirty="0"/>
              <a:t>to support them despite of doing good job which supplement government activities to the people. Apart from internal funders still fund from abroad is very limited to support NGO meet their intended objectives. </a:t>
            </a:r>
          </a:p>
          <a:p>
            <a:pPr marL="0" indent="0">
              <a:buNone/>
            </a:pPr>
            <a:endParaRPr lang="en-US" dirty="0"/>
          </a:p>
        </p:txBody>
      </p:sp>
    </p:spTree>
    <p:extLst>
      <p:ext uri="{BB962C8B-B14F-4D97-AF65-F5344CB8AC3E}">
        <p14:creationId xmlns:p14="http://schemas.microsoft.com/office/powerpoint/2010/main" val="339246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Contents:</a:t>
            </a:r>
            <a:endParaRPr lang="en-US" dirty="0"/>
          </a:p>
        </p:txBody>
      </p:sp>
      <p:sp>
        <p:nvSpPr>
          <p:cNvPr id="3" name="Content Placeholder 2"/>
          <p:cNvSpPr>
            <a:spLocks noGrp="1"/>
          </p:cNvSpPr>
          <p:nvPr>
            <p:ph idx="1"/>
          </p:nvPr>
        </p:nvSpPr>
        <p:spPr>
          <a:xfrm>
            <a:off x="457200" y="1676400"/>
            <a:ext cx="8229600" cy="4800600"/>
          </a:xfrm>
        </p:spPr>
        <p:txBody>
          <a:bodyPr>
            <a:normAutofit/>
          </a:bodyPr>
          <a:lstStyle/>
          <a:p>
            <a:pPr>
              <a:buNone/>
            </a:pPr>
            <a:endParaRPr lang="en-US" dirty="0" smtClean="0"/>
          </a:p>
          <a:p>
            <a:r>
              <a:rPr lang="en-US" dirty="0" smtClean="0"/>
              <a:t>Introduction</a:t>
            </a:r>
          </a:p>
          <a:p>
            <a:r>
              <a:rPr lang="en-US" dirty="0" smtClean="0"/>
              <a:t>Community Development practice in Tanzania</a:t>
            </a:r>
          </a:p>
          <a:p>
            <a:r>
              <a:rPr lang="en-US" dirty="0" smtClean="0"/>
              <a:t>Types of Community found in Tanzania</a:t>
            </a:r>
          </a:p>
          <a:p>
            <a:r>
              <a:rPr lang="en-US" dirty="0" smtClean="0"/>
              <a:t>Community development projects / </a:t>
            </a:r>
            <a:r>
              <a:rPr lang="en-US" dirty="0" err="1" smtClean="0"/>
              <a:t>programmes</a:t>
            </a:r>
            <a:endParaRPr lang="en-US" dirty="0" smtClean="0"/>
          </a:p>
          <a:p>
            <a:r>
              <a:rPr lang="en-US" dirty="0" smtClean="0"/>
              <a:t>Issues and Challenges</a:t>
            </a:r>
          </a:p>
          <a:p>
            <a:r>
              <a:rPr lang="en-US" dirty="0" smtClean="0"/>
              <a:t>Possible ways to overcome Challenges</a:t>
            </a:r>
          </a:p>
          <a:p>
            <a:r>
              <a:rPr lang="en-US" dirty="0" smtClean="0"/>
              <a:t>Opportunities </a:t>
            </a:r>
          </a:p>
          <a:p>
            <a:r>
              <a:rPr lang="en-US" dirty="0" smtClean="0"/>
              <a:t>Conclusion</a:t>
            </a:r>
          </a:p>
          <a:p>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interference</a:t>
            </a:r>
            <a:endParaRPr lang="en-US" dirty="0"/>
          </a:p>
        </p:txBody>
      </p:sp>
      <p:sp>
        <p:nvSpPr>
          <p:cNvPr id="3" name="Content Placeholder 2"/>
          <p:cNvSpPr>
            <a:spLocks noGrp="1"/>
          </p:cNvSpPr>
          <p:nvPr>
            <p:ph idx="1"/>
          </p:nvPr>
        </p:nvSpPr>
        <p:spPr/>
        <p:txBody>
          <a:bodyPr/>
          <a:lstStyle/>
          <a:p>
            <a:pPr marL="0" indent="0" algn="just">
              <a:buNone/>
            </a:pPr>
            <a:r>
              <a:rPr lang="en-US" dirty="0" smtClean="0"/>
              <a:t>Political interference is one among the challenge facing Community Development practices in Tanzania. As mentioned before, Community development is a process which goes by steps. It become a challenge when politician make use of this platform to win majority. At this point politician want to see quick results as a results Community participation concepts is ignored, Community at this point are asked to receive what has been planned for implementation. These kind of development has short life span.</a:t>
            </a:r>
            <a:endParaRPr lang="en-US" dirty="0"/>
          </a:p>
        </p:txBody>
      </p:sp>
    </p:spTree>
    <p:extLst>
      <p:ext uri="{BB962C8B-B14F-4D97-AF65-F5344CB8AC3E}">
        <p14:creationId xmlns:p14="http://schemas.microsoft.com/office/powerpoint/2010/main" val="3174261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Curriculum </a:t>
            </a:r>
            <a:r>
              <a:rPr lang="en-US" dirty="0" smtClean="0"/>
              <a:t>Timeframe for training Community Development professionals</a:t>
            </a:r>
            <a:endParaRPr lang="en-US" dirty="0"/>
          </a:p>
        </p:txBody>
      </p:sp>
      <p:sp>
        <p:nvSpPr>
          <p:cNvPr id="3" name="Content Placeholder 2"/>
          <p:cNvSpPr>
            <a:spLocks noGrp="1"/>
          </p:cNvSpPr>
          <p:nvPr>
            <p:ph idx="1"/>
          </p:nvPr>
        </p:nvSpPr>
        <p:spPr/>
        <p:txBody>
          <a:bodyPr/>
          <a:lstStyle/>
          <a:p>
            <a:pPr marL="0" lvl="0" indent="0" algn="just">
              <a:buNone/>
            </a:pPr>
            <a:r>
              <a:rPr lang="en-US" dirty="0" smtClean="0"/>
              <a:t>Institutions </a:t>
            </a:r>
            <a:r>
              <a:rPr lang="en-US" dirty="0"/>
              <a:t>offering Community Development courses make use of well </a:t>
            </a:r>
            <a:r>
              <a:rPr lang="en-US" dirty="0" smtClean="0"/>
              <a:t>structured </a:t>
            </a:r>
            <a:r>
              <a:rPr lang="en-US" dirty="0"/>
              <a:t>Curriculum, the document exist for five good years before amendments are done. Community by itself is not static keep on moving as Science and Technology do, therefore, having timeframe to change the curriculum is a challenge to produce Community development professionals who meet the contemporary world.</a:t>
            </a:r>
          </a:p>
          <a:p>
            <a:pPr marL="0" indent="0">
              <a:buNone/>
            </a:pPr>
            <a:endParaRPr lang="en-US" dirty="0"/>
          </a:p>
        </p:txBody>
      </p:sp>
    </p:spTree>
    <p:extLst>
      <p:ext uri="{BB962C8B-B14F-4D97-AF65-F5344CB8AC3E}">
        <p14:creationId xmlns:p14="http://schemas.microsoft.com/office/powerpoint/2010/main" val="1445155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sz="4400" b="1" dirty="0" smtClean="0"/>
              <a:t>Point of discussion</a:t>
            </a:r>
            <a:r>
              <a:rPr lang="en-US" sz="2700" b="1" dirty="0" smtClean="0"/>
              <a:t>…</a:t>
            </a:r>
            <a:endParaRPr lang="en-US" sz="2700" dirty="0"/>
          </a:p>
        </p:txBody>
      </p:sp>
      <p:sp>
        <p:nvSpPr>
          <p:cNvPr id="3" name="Content Placeholder 2"/>
          <p:cNvSpPr>
            <a:spLocks noGrp="1"/>
          </p:cNvSpPr>
          <p:nvPr>
            <p:ph idx="1"/>
          </p:nvPr>
        </p:nvSpPr>
        <p:spPr>
          <a:xfrm>
            <a:off x="457200" y="1676400"/>
            <a:ext cx="8229600" cy="4800600"/>
          </a:xfrm>
        </p:spPr>
        <p:txBody>
          <a:bodyPr>
            <a:normAutofit/>
          </a:bodyPr>
          <a:lstStyle/>
          <a:p>
            <a:pPr>
              <a:buNone/>
            </a:pPr>
            <a:r>
              <a:rPr lang="en-US" dirty="0" smtClean="0"/>
              <a:t>	Based on the challenges addressed what do you think are the possible solutions? / What should we do to reduce these challenges as we intend to maintain professionalism and sustainable development?</a:t>
            </a:r>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r>
              <a:rPr lang="en-US" sz="3600" b="1" dirty="0" smtClean="0"/>
              <a:t>Available Opportunities</a:t>
            </a:r>
            <a:endParaRPr lang="en-US" sz="3600" dirty="0"/>
          </a:p>
        </p:txBody>
      </p:sp>
      <p:sp>
        <p:nvSpPr>
          <p:cNvPr id="3" name="Content Placeholder 2"/>
          <p:cNvSpPr>
            <a:spLocks noGrp="1"/>
          </p:cNvSpPr>
          <p:nvPr>
            <p:ph idx="1"/>
          </p:nvPr>
        </p:nvSpPr>
        <p:spPr>
          <a:xfrm>
            <a:off x="457200" y="1600200"/>
            <a:ext cx="8229600" cy="4724400"/>
          </a:xfrm>
        </p:spPr>
        <p:txBody>
          <a:bodyPr>
            <a:normAutofit lnSpcReduction="10000"/>
          </a:bodyPr>
          <a:lstStyle/>
          <a:p>
            <a:pPr>
              <a:buNone/>
            </a:pPr>
            <a:endParaRPr lang="en-US" dirty="0" smtClean="0"/>
          </a:p>
          <a:p>
            <a:pPr>
              <a:buNone/>
            </a:pPr>
            <a:r>
              <a:rPr lang="en-US" dirty="0" smtClean="0"/>
              <a:t>	In Tanzania we are blessed with many opportunities to includes:</a:t>
            </a:r>
          </a:p>
          <a:p>
            <a:r>
              <a:rPr lang="en-US" dirty="0" smtClean="0"/>
              <a:t>Existence of peace in the country</a:t>
            </a:r>
          </a:p>
          <a:p>
            <a:r>
              <a:rPr lang="en-US" dirty="0" smtClean="0"/>
              <a:t>Favorable policies that aims to work in collaboration with other stakeholders</a:t>
            </a:r>
            <a:endParaRPr lang="en-US" dirty="0"/>
          </a:p>
          <a:p>
            <a:r>
              <a:rPr lang="en-US" dirty="0" smtClean="0"/>
              <a:t>Existence of NGO’s  Act ( International and local)</a:t>
            </a:r>
          </a:p>
          <a:p>
            <a:r>
              <a:rPr lang="en-US" dirty="0" smtClean="0"/>
              <a:t>Availability of Training Institutions for Community Development workers</a:t>
            </a:r>
          </a:p>
          <a:p>
            <a:r>
              <a:rPr lang="en-US" dirty="0" smtClean="0"/>
              <a:t>Possibility of hosting volunteers </a:t>
            </a:r>
          </a:p>
          <a:p>
            <a:r>
              <a:rPr lang="en-US" dirty="0" smtClean="0"/>
              <a:t>Availability of Research Institutions</a:t>
            </a:r>
          </a:p>
          <a:p>
            <a:endParaRPr lang="en-US" dirty="0" smtClean="0"/>
          </a:p>
          <a:p>
            <a:pPr>
              <a:buNone/>
            </a:pPr>
            <a:endParaRPr lang="en-US" dirty="0" smtClean="0"/>
          </a:p>
          <a:p>
            <a:pPr marL="0" lvl="2" indent="0">
              <a:buClr>
                <a:schemeClr val="accent3"/>
              </a:buClr>
              <a:buSzPct val="95000"/>
              <a:buNone/>
            </a:pPr>
            <a:endParaRPr lang="en-US" sz="2600" dirty="0" smtClean="0"/>
          </a:p>
          <a:p>
            <a:pPr marL="274320" lvl="2" indent="-274320">
              <a:buClr>
                <a:schemeClr val="accent3"/>
              </a:buClr>
              <a:buSzPct val="95000"/>
            </a:pPr>
            <a:endParaRPr lang="en-US" sz="2000"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Community Development is both method and a process in the sense that people want to do it by steps and see the results of what they are doing. In Tanzania there is a need to restructure recruitment of community development workers from the grass root up to national level. Community Development Training </a:t>
            </a:r>
            <a:r>
              <a:rPr lang="en-US" dirty="0"/>
              <a:t>Institutions available in the Country are also mandated to conduct research on issues afflicting people in attaining Sustainable community development. More researches are needed in community development in Tanzania</a:t>
            </a:r>
            <a:r>
              <a:rPr lang="en-US" dirty="0" smtClean="0"/>
              <a:t>. These researches can be done in collaboration with other stakeholders from outside the country.</a:t>
            </a:r>
            <a:endParaRPr lang="en-US" dirty="0"/>
          </a:p>
          <a:p>
            <a:pPr marL="0" indent="0">
              <a:buNone/>
            </a:pPr>
            <a:endParaRPr lang="en-US" dirty="0"/>
          </a:p>
        </p:txBody>
      </p:sp>
    </p:spTree>
    <p:extLst>
      <p:ext uri="{BB962C8B-B14F-4D97-AF65-F5344CB8AC3E}">
        <p14:creationId xmlns:p14="http://schemas.microsoft.com/office/powerpoint/2010/main" val="27596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4389120"/>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THANK YOU!</a:t>
            </a:r>
            <a:endParaRPr lang="en-US" dirty="0"/>
          </a:p>
        </p:txBody>
      </p:sp>
    </p:spTree>
    <p:extLst>
      <p:ext uri="{BB962C8B-B14F-4D97-AF65-F5344CB8AC3E}">
        <p14:creationId xmlns:p14="http://schemas.microsoft.com/office/powerpoint/2010/main" val="2741359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Association for Community Development –IACD </a:t>
            </a:r>
            <a:endParaRPr lang="en-US" dirty="0"/>
          </a:p>
        </p:txBody>
      </p:sp>
      <p:sp>
        <p:nvSpPr>
          <p:cNvPr id="3" name="Content Placeholder 2"/>
          <p:cNvSpPr>
            <a:spLocks noGrp="1"/>
          </p:cNvSpPr>
          <p:nvPr>
            <p:ph idx="1"/>
          </p:nvPr>
        </p:nvSpPr>
        <p:spPr/>
        <p:txBody>
          <a:bodyPr/>
          <a:lstStyle/>
          <a:p>
            <a:r>
              <a:rPr lang="en-US" dirty="0" smtClean="0"/>
              <a:t>The coming World conference to be held in Nairobi Kenya in June 2020</a:t>
            </a:r>
          </a:p>
          <a:p>
            <a:r>
              <a:rPr lang="en-US" dirty="0" smtClean="0"/>
              <a:t>You can access the full information through</a:t>
            </a:r>
            <a:r>
              <a:rPr lang="en-US" smtClean="0"/>
              <a:t>: </a:t>
            </a:r>
            <a:r>
              <a:rPr lang="en-US" smtClean="0">
                <a:hlinkClick r:id="rId2"/>
              </a:rPr>
              <a:t>www.iacdglobal.org</a:t>
            </a:r>
            <a:endParaRPr lang="en-US" smtClean="0"/>
          </a:p>
          <a:p>
            <a:endParaRPr lang="en-US" dirty="0"/>
          </a:p>
        </p:txBody>
      </p:sp>
    </p:spTree>
    <p:extLst>
      <p:ext uri="{BB962C8B-B14F-4D97-AF65-F5344CB8AC3E}">
        <p14:creationId xmlns:p14="http://schemas.microsoft.com/office/powerpoint/2010/main" val="1679040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marL="514350" indent="-514350">
              <a:buNone/>
            </a:pPr>
            <a:r>
              <a:rPr lang="en-US" dirty="0" smtClean="0"/>
              <a:t>	Community can be defined differently by different people but whatever definition is given the term connotes the following aspect:</a:t>
            </a:r>
          </a:p>
          <a:p>
            <a:pPr>
              <a:buFont typeface="Arial" pitchFamily="34" charset="0"/>
              <a:buChar char="•"/>
            </a:pPr>
            <a:r>
              <a:rPr lang="en-US" dirty="0" smtClean="0"/>
              <a:t>Population (People themselves)</a:t>
            </a:r>
          </a:p>
          <a:p>
            <a:pPr>
              <a:buFont typeface="Arial" pitchFamily="34" charset="0"/>
              <a:buChar char="•"/>
            </a:pPr>
            <a:r>
              <a:rPr lang="en-US" dirty="0" smtClean="0"/>
              <a:t>Geographical boundaries</a:t>
            </a:r>
          </a:p>
          <a:p>
            <a:pPr>
              <a:buFont typeface="Arial" pitchFamily="34" charset="0"/>
              <a:buChar char="•"/>
            </a:pPr>
            <a:r>
              <a:rPr lang="en-US" dirty="0" smtClean="0"/>
              <a:t>Culture (traditions, norms etc.)</a:t>
            </a:r>
          </a:p>
          <a:p>
            <a:pPr>
              <a:buFont typeface="Arial" pitchFamily="34" charset="0"/>
              <a:buChar char="•"/>
            </a:pPr>
            <a:r>
              <a:rPr lang="en-US" dirty="0" smtClean="0"/>
              <a:t>Interaction (Creates relationship)</a:t>
            </a:r>
          </a:p>
          <a:p>
            <a:pPr>
              <a:buFont typeface="Arial" pitchFamily="34" charset="0"/>
              <a:buChar char="•"/>
            </a:pPr>
            <a:r>
              <a:rPr lang="en-US" dirty="0" smtClean="0"/>
              <a:t>Common sharing of customs and interests</a:t>
            </a:r>
          </a:p>
          <a:p>
            <a:pPr>
              <a:buFont typeface="Arial" pitchFamily="34" charset="0"/>
              <a:buChar char="•"/>
            </a:pPr>
            <a:r>
              <a:rPr lang="en-US" dirty="0" smtClean="0"/>
              <a:t>Leadership (Organization and roles)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dirty="0" smtClean="0"/>
              <a:t>Characteristic for a community</a:t>
            </a:r>
            <a:endParaRPr lang="en-US" dirty="0"/>
          </a:p>
        </p:txBody>
      </p:sp>
      <p:sp>
        <p:nvSpPr>
          <p:cNvPr id="3" name="Content Placeholder 2"/>
          <p:cNvSpPr>
            <a:spLocks noGrp="1"/>
          </p:cNvSpPr>
          <p:nvPr>
            <p:ph idx="1"/>
          </p:nvPr>
        </p:nvSpPr>
        <p:spPr>
          <a:xfrm>
            <a:off x="457200" y="1676400"/>
            <a:ext cx="8229600" cy="4648200"/>
          </a:xfrm>
        </p:spPr>
        <p:txBody>
          <a:bodyPr>
            <a:normAutofit fontScale="85000" lnSpcReduction="20000"/>
          </a:bodyPr>
          <a:lstStyle/>
          <a:p>
            <a:pPr marL="393192" lvl="1" indent="0">
              <a:buNone/>
            </a:pPr>
            <a:r>
              <a:rPr lang="en-US" dirty="0" smtClean="0"/>
              <a:t>The major characteristic for a Community is that people do share:</a:t>
            </a:r>
          </a:p>
          <a:p>
            <a:pPr marL="514350" indent="-514350">
              <a:buAutoNum type="arabicPeriod"/>
            </a:pPr>
            <a:r>
              <a:rPr lang="en-US" dirty="0" smtClean="0"/>
              <a:t>A common purpose (Destination)</a:t>
            </a:r>
          </a:p>
          <a:p>
            <a:pPr marL="514350" indent="-514350">
              <a:buAutoNum type="arabicPeriod"/>
            </a:pPr>
            <a:r>
              <a:rPr lang="en-US" dirty="0" smtClean="0"/>
              <a:t>A sense of belongingness (We feeling)</a:t>
            </a:r>
          </a:p>
          <a:p>
            <a:pPr marL="514350" indent="-514350">
              <a:buAutoNum type="arabicPeriod"/>
            </a:pPr>
            <a:r>
              <a:rPr lang="en-US" dirty="0" smtClean="0"/>
              <a:t>Being neighbors (Cooperation)</a:t>
            </a:r>
          </a:p>
          <a:p>
            <a:pPr>
              <a:buFont typeface="Wingdings" pitchFamily="2" charset="2"/>
              <a:buChar char="Ø"/>
            </a:pPr>
            <a:r>
              <a:rPr lang="en-US" dirty="0" smtClean="0"/>
              <a:t> 	In Tanzania we have different types of Community and we 	do identify them based on various criterion to includes; 	location, occupation hence the following are types of 	community in Tanzania:</a:t>
            </a:r>
          </a:p>
          <a:p>
            <a:pPr>
              <a:buFont typeface="Wingdings" pitchFamily="2" charset="2"/>
              <a:buChar char="Ø"/>
            </a:pPr>
            <a:r>
              <a:rPr lang="en-US" dirty="0" smtClean="0"/>
              <a:t>	Agricultural community, Pastoralist Community, Semi 	pastoralist community (mixed farmers), Food gathers and 	hunters communities (collect wild fruits and wild animals), 	this kind of people do not have permanent home they 	solely depend on natural environment </a:t>
            </a:r>
            <a:r>
              <a:rPr lang="en-US" dirty="0" err="1" smtClean="0"/>
              <a:t>eg</a:t>
            </a:r>
            <a:r>
              <a:rPr lang="en-US" dirty="0" smtClean="0"/>
              <a:t>. </a:t>
            </a:r>
            <a:r>
              <a:rPr lang="en-US" dirty="0" err="1" smtClean="0"/>
              <a:t>Hadzabe</a:t>
            </a:r>
            <a:r>
              <a:rPr lang="en-US" dirty="0" smtClean="0"/>
              <a:t> in 	North Central Tanzania  and </a:t>
            </a:r>
            <a:r>
              <a:rPr lang="en-US" dirty="0" err="1" smtClean="0"/>
              <a:t>Sandawe</a:t>
            </a:r>
            <a:r>
              <a:rPr lang="en-US" dirty="0" smtClean="0"/>
              <a:t> in the central 	Tanzania.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Autofit/>
          </a:bodyPr>
          <a:lstStyle/>
          <a:p>
            <a:r>
              <a:rPr lang="en-US" sz="4000" b="1" dirty="0" smtClean="0"/>
              <a:t>The Community Development concepts</a:t>
            </a:r>
            <a:endParaRPr lang="en-US" sz="4000" dirty="0"/>
          </a:p>
        </p:txBody>
      </p:sp>
      <p:sp>
        <p:nvSpPr>
          <p:cNvPr id="3" name="Content Placeholder 2"/>
          <p:cNvSpPr>
            <a:spLocks noGrp="1"/>
          </p:cNvSpPr>
          <p:nvPr>
            <p:ph idx="1"/>
          </p:nvPr>
        </p:nvSpPr>
        <p:spPr/>
        <p:txBody>
          <a:bodyPr>
            <a:normAutofit fontScale="92500"/>
          </a:bodyPr>
          <a:lstStyle/>
          <a:p>
            <a:pPr>
              <a:buFont typeface="Arial" pitchFamily="34" charset="0"/>
              <a:buChar char="•"/>
            </a:pPr>
            <a:r>
              <a:rPr lang="en-US" dirty="0" smtClean="0"/>
              <a:t>Is the process which calls for different stakeholders to work together as a team to reach a certain goal. It involves linking individuals and institutions, in this case a Community development professionals who is responsible for the task need to have knowledge and skills on how to work </a:t>
            </a:r>
            <a:r>
              <a:rPr lang="en-US" u="sng" dirty="0" smtClean="0"/>
              <a:t>with people </a:t>
            </a:r>
            <a:r>
              <a:rPr lang="en-US" dirty="0" smtClean="0"/>
              <a:t>and not to </a:t>
            </a:r>
            <a:r>
              <a:rPr lang="en-US" u="sng" dirty="0" smtClean="0"/>
              <a:t>work for the people</a:t>
            </a:r>
            <a:r>
              <a:rPr lang="en-US" dirty="0" smtClean="0"/>
              <a:t>.</a:t>
            </a:r>
            <a:endParaRPr lang="en-US" u="sng" dirty="0" smtClean="0"/>
          </a:p>
          <a:p>
            <a:pPr>
              <a:buNone/>
            </a:pPr>
            <a:r>
              <a:rPr lang="en-US" dirty="0" smtClean="0"/>
              <a:t>	Knowledge and skills helps them to interact with people so easily because in any given community people differs in different ways to include traditional and culture. </a:t>
            </a:r>
          </a:p>
          <a:p>
            <a:pPr>
              <a:buNone/>
            </a:pPr>
            <a:r>
              <a:rPr lang="en-US" dirty="0"/>
              <a:t>	</a:t>
            </a:r>
            <a:r>
              <a:rPr lang="en-US" dirty="0" smtClean="0"/>
              <a:t>In Tanzania we have multiple tribes and each tribe has its own Culture.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90600"/>
          </a:xfrm>
        </p:spPr>
        <p:txBody>
          <a:bodyPr>
            <a:normAutofit/>
          </a:bodyPr>
          <a:lstStyle/>
          <a:p>
            <a:r>
              <a:rPr lang="en-US" sz="4400" b="1" dirty="0" smtClean="0"/>
              <a:t>Community Development Practices.</a:t>
            </a:r>
            <a:endParaRPr lang="en-US" sz="3100" i="1" dirty="0"/>
          </a:p>
        </p:txBody>
      </p:sp>
      <p:sp>
        <p:nvSpPr>
          <p:cNvPr id="3" name="Content Placeholder 2"/>
          <p:cNvSpPr>
            <a:spLocks noGrp="1"/>
          </p:cNvSpPr>
          <p:nvPr>
            <p:ph idx="1"/>
          </p:nvPr>
        </p:nvSpPr>
        <p:spPr>
          <a:xfrm>
            <a:off x="457200" y="1371600"/>
            <a:ext cx="8534400" cy="4953000"/>
          </a:xfrm>
        </p:spPr>
        <p:txBody>
          <a:bodyPr>
            <a:normAutofit lnSpcReduction="10000"/>
          </a:bodyPr>
          <a:lstStyle/>
          <a:p>
            <a:pPr>
              <a:buFont typeface="Wingdings" pitchFamily="2" charset="2"/>
              <a:buChar char="v"/>
            </a:pPr>
            <a:r>
              <a:rPr lang="es-ES" dirty="0" smtClean="0"/>
              <a:t>Various activities are carried in the country to improve living conditions of the people in different sector. These activities were carried out during Colonial era and continue after we attain Independence.</a:t>
            </a:r>
          </a:p>
          <a:p>
            <a:pPr>
              <a:buFont typeface="Wingdings" pitchFamily="2" charset="2"/>
              <a:buChar char="v"/>
            </a:pPr>
            <a:r>
              <a:rPr lang="es-ES" dirty="0" smtClean="0"/>
              <a:t>In that respect the history of Community development can be traced back just after the second world war in 1945. from this time to date more improvement has been made.</a:t>
            </a:r>
          </a:p>
          <a:p>
            <a:pPr>
              <a:buFont typeface="Wingdings" pitchFamily="2" charset="2"/>
              <a:buChar char="v"/>
            </a:pPr>
            <a:r>
              <a:rPr lang="es-ES" dirty="0" smtClean="0"/>
              <a:t>In Tanzania </a:t>
            </a:r>
            <a:r>
              <a:rPr lang="es-ES" dirty="0" err="1" smtClean="0"/>
              <a:t>today</a:t>
            </a:r>
            <a:r>
              <a:rPr lang="es-ES" dirty="0" smtClean="0"/>
              <a:t> we </a:t>
            </a:r>
            <a:r>
              <a:rPr lang="es-ES" dirty="0" err="1" smtClean="0"/>
              <a:t>have</a:t>
            </a:r>
            <a:r>
              <a:rPr lang="es-ES" dirty="0" smtClean="0"/>
              <a:t> a department </a:t>
            </a:r>
            <a:r>
              <a:rPr lang="es-ES" dirty="0" err="1" smtClean="0"/>
              <a:t>which</a:t>
            </a:r>
            <a:r>
              <a:rPr lang="es-ES" dirty="0" smtClean="0"/>
              <a:t> </a:t>
            </a:r>
            <a:r>
              <a:rPr lang="es-ES" dirty="0" err="1" smtClean="0"/>
              <a:t>is</a:t>
            </a:r>
            <a:r>
              <a:rPr lang="es-ES" dirty="0" smtClean="0"/>
              <a:t> </a:t>
            </a:r>
            <a:r>
              <a:rPr lang="es-ES" dirty="0" err="1" smtClean="0"/>
              <a:t>responsible</a:t>
            </a:r>
            <a:r>
              <a:rPr lang="es-ES" dirty="0" smtClean="0"/>
              <a:t> for Community Development </a:t>
            </a:r>
            <a:r>
              <a:rPr lang="es-ES" dirty="0" err="1" smtClean="0"/>
              <a:t>which</a:t>
            </a:r>
            <a:r>
              <a:rPr lang="es-ES" dirty="0" smtClean="0"/>
              <a:t> </a:t>
            </a:r>
            <a:r>
              <a:rPr lang="es-ES" dirty="0" err="1" smtClean="0"/>
              <a:t>is</a:t>
            </a:r>
            <a:r>
              <a:rPr lang="es-ES" dirty="0" smtClean="0"/>
              <a:t> </a:t>
            </a:r>
            <a:r>
              <a:rPr lang="es-ES" dirty="0" err="1" smtClean="0"/>
              <a:t>under</a:t>
            </a:r>
            <a:r>
              <a:rPr lang="es-ES" dirty="0" smtClean="0"/>
              <a:t> the </a:t>
            </a:r>
            <a:r>
              <a:rPr lang="es-ES" dirty="0" err="1" smtClean="0"/>
              <a:t>Ministry</a:t>
            </a:r>
            <a:r>
              <a:rPr lang="es-ES" dirty="0" smtClean="0"/>
              <a:t> of </a:t>
            </a:r>
            <a:r>
              <a:rPr lang="es-ES" dirty="0" err="1" smtClean="0"/>
              <a:t>Health</a:t>
            </a:r>
            <a:r>
              <a:rPr lang="es-ES" dirty="0" smtClean="0"/>
              <a:t>, Community Development, </a:t>
            </a:r>
            <a:r>
              <a:rPr lang="es-ES" dirty="0" err="1" smtClean="0"/>
              <a:t>Gender</a:t>
            </a:r>
            <a:r>
              <a:rPr lang="es-ES" dirty="0" smtClean="0"/>
              <a:t>, </a:t>
            </a:r>
            <a:r>
              <a:rPr lang="es-ES" dirty="0" err="1" smtClean="0"/>
              <a:t>elderly</a:t>
            </a:r>
            <a:r>
              <a:rPr lang="es-ES" dirty="0" smtClean="0"/>
              <a:t> and </a:t>
            </a:r>
            <a:r>
              <a:rPr lang="es-ES" dirty="0" err="1" smtClean="0"/>
              <a:t>Children</a:t>
            </a:r>
            <a:r>
              <a:rPr lang="es-ES"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v"/>
            </a:pPr>
            <a:r>
              <a:rPr lang="es-ES" dirty="0"/>
              <a:t>The department among others has a role to coordinate the implementation of community development policy, develope </a:t>
            </a:r>
            <a:r>
              <a:rPr lang="es-ES" dirty="0" smtClean="0"/>
              <a:t>guidelines </a:t>
            </a:r>
            <a:r>
              <a:rPr lang="es-ES" dirty="0"/>
              <a:t>on the participation of the citizen in the process of community development, to track performance of the graduate from Community development Training Institutions in view of improving </a:t>
            </a:r>
            <a:r>
              <a:rPr lang="es-ES" dirty="0" smtClean="0"/>
              <a:t>profesional </a:t>
            </a:r>
            <a:r>
              <a:rPr lang="es-ES" dirty="0"/>
              <a:t>training, e</a:t>
            </a:r>
            <a:r>
              <a:rPr lang="es-ES" dirty="0" smtClean="0"/>
              <a:t>ncourage </a:t>
            </a:r>
            <a:r>
              <a:rPr lang="es-ES" dirty="0"/>
              <a:t>women to start their own groups, raise their own funds, </a:t>
            </a:r>
            <a:r>
              <a:rPr lang="es-ES" dirty="0" smtClean="0"/>
              <a:t>provide </a:t>
            </a:r>
            <a:r>
              <a:rPr lang="es-ES" dirty="0"/>
              <a:t>their own materials for handwork and to stimulate the formation of village department committee so that they could be </a:t>
            </a:r>
            <a:r>
              <a:rPr lang="es-ES" dirty="0" smtClean="0"/>
              <a:t>assisted </a:t>
            </a:r>
            <a:r>
              <a:rPr lang="es-ES" dirty="0"/>
              <a:t>in building the local village amenities </a:t>
            </a:r>
            <a:r>
              <a:rPr lang="es-ES" dirty="0" err="1"/>
              <a:t>eg</a:t>
            </a:r>
            <a:r>
              <a:rPr lang="es-ES" dirty="0"/>
              <a:t>. Water supplies, roads, dispensaries, schools etc.</a:t>
            </a:r>
          </a:p>
          <a:p>
            <a:pPr>
              <a:buNone/>
            </a:pPr>
            <a:endParaRPr lang="es-ES" b="1" dirty="0"/>
          </a:p>
          <a:p>
            <a:pPr marL="0" indent="0">
              <a:buNone/>
            </a:pPr>
            <a:endParaRPr lang="en-US" dirty="0"/>
          </a:p>
        </p:txBody>
      </p:sp>
    </p:spTree>
    <p:extLst>
      <p:ext uri="{BB962C8B-B14F-4D97-AF65-F5344CB8AC3E}">
        <p14:creationId xmlns:p14="http://schemas.microsoft.com/office/powerpoint/2010/main" val="226571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pt-BR" sz="4000" b="1" dirty="0" smtClean="0"/>
              <a:t>Implementation of Community Development activities / projects/ programmes (Origination)</a:t>
            </a:r>
            <a:endParaRPr lang="en-US" sz="4000" dirty="0"/>
          </a:p>
        </p:txBody>
      </p:sp>
      <p:sp>
        <p:nvSpPr>
          <p:cNvPr id="3" name="Content Placeholder 2"/>
          <p:cNvSpPr>
            <a:spLocks noGrp="1"/>
          </p:cNvSpPr>
          <p:nvPr>
            <p:ph idx="1"/>
          </p:nvPr>
        </p:nvSpPr>
        <p:spPr>
          <a:xfrm>
            <a:off x="457200" y="1600200"/>
            <a:ext cx="8229600" cy="4800600"/>
          </a:xfrm>
        </p:spPr>
        <p:txBody>
          <a:bodyPr>
            <a:normAutofit/>
          </a:bodyPr>
          <a:lstStyle/>
          <a:p>
            <a:pPr lvl="0">
              <a:buNone/>
            </a:pPr>
            <a:endParaRPr lang="es-ES" dirty="0" smtClean="0"/>
          </a:p>
          <a:p>
            <a:pPr lvl="0"/>
            <a:r>
              <a:rPr lang="en-US" dirty="0" smtClean="0"/>
              <a:t>Community development projects / </a:t>
            </a:r>
            <a:r>
              <a:rPr lang="en-US" dirty="0" err="1" smtClean="0"/>
              <a:t>programmes</a:t>
            </a:r>
            <a:r>
              <a:rPr lang="en-US" dirty="0" smtClean="0"/>
              <a:t> which are carried out in Tanzania originates from the community themselves. Community Development professional believe that in any given community people want change and they themselves can change. In this respect Community developers work with communities to identify local available resources (influencing community members) with an intention to ensure sustainability of different development projects or </a:t>
            </a:r>
            <a:r>
              <a:rPr lang="en-US" dirty="0" err="1" smtClean="0"/>
              <a:t>programmes</a:t>
            </a:r>
            <a:r>
              <a:rPr lang="en-US" dirty="0" smtClean="0"/>
              <a:t> carried out in the country.</a:t>
            </a:r>
          </a:p>
          <a:p>
            <a:pPr lvl="0"/>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They observe the so called Community entry protocol so as to gain acceptance to the community. They acknowledge the existence of local leaders at all stages of project formulation.</a:t>
            </a:r>
          </a:p>
          <a:p>
            <a:pPr algn="just"/>
            <a:r>
              <a:rPr lang="en-US" dirty="0" smtClean="0"/>
              <a:t>Community development professionals are directed to apply participatory approaches at all levels of community projects </a:t>
            </a:r>
            <a:r>
              <a:rPr lang="en-US" dirty="0" err="1" smtClean="0"/>
              <a:t>i.e</a:t>
            </a:r>
            <a:r>
              <a:rPr lang="en-US" dirty="0" smtClean="0"/>
              <a:t> Identification, designing, planning, implementation, monitoring and Evaluation</a:t>
            </a:r>
          </a:p>
          <a:p>
            <a:pPr algn="just"/>
            <a:r>
              <a:rPr lang="en-US" dirty="0" smtClean="0"/>
              <a:t>Community development activities are mainly done by the government through the Ministry of Health, Community Development, Gender, Elderly and Children. In the other hand Non Governmental Organization (NGO’s) are also work to supplement government efforts as far as Community development is concerned</a:t>
            </a:r>
          </a:p>
          <a:p>
            <a:pPr>
              <a:buFont typeface="Wingdings" pitchFamily="2" charset="2"/>
              <a:buChar char="§"/>
            </a:pPr>
            <a:endParaRPr lang="en-US" dirty="0"/>
          </a:p>
        </p:txBody>
      </p:sp>
    </p:spTree>
    <p:extLst>
      <p:ext uri="{BB962C8B-B14F-4D97-AF65-F5344CB8AC3E}">
        <p14:creationId xmlns:p14="http://schemas.microsoft.com/office/powerpoint/2010/main" val="2569450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2630</TotalTime>
  <Words>1722</Words>
  <Application>Microsoft Office PowerPoint</Application>
  <PresentationFormat>On-screen Show (4:3)</PresentationFormat>
  <Paragraphs>108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PowerPoint Presentation</vt:lpstr>
      <vt:lpstr>Contents:</vt:lpstr>
      <vt:lpstr>Introduction</vt:lpstr>
      <vt:lpstr>Characteristic for a community</vt:lpstr>
      <vt:lpstr>The Community Development concepts</vt:lpstr>
      <vt:lpstr>Community Development Practices.</vt:lpstr>
      <vt:lpstr>Continue…….</vt:lpstr>
      <vt:lpstr>Implementation of Community Development activities / projects/ programmes (Origination)</vt:lpstr>
      <vt:lpstr>Cont……</vt:lpstr>
      <vt:lpstr>Continue…..</vt:lpstr>
      <vt:lpstr>Cont….</vt:lpstr>
      <vt:lpstr>PowerPoint Presentation</vt:lpstr>
      <vt:lpstr>Lack of enough skilled community development workers at grass root level</vt:lpstr>
      <vt:lpstr>Conti…..</vt:lpstr>
      <vt:lpstr>No single agreeable national approach is applied:</vt:lpstr>
      <vt:lpstr>Gender issues</vt:lpstr>
      <vt:lpstr>Limited Research and Feedback to the studied Community</vt:lpstr>
      <vt:lpstr>Improper Monitoring and Evaluation System in place</vt:lpstr>
      <vt:lpstr>Lack of Funds to various established NGOS:</vt:lpstr>
      <vt:lpstr>Political interference</vt:lpstr>
      <vt:lpstr>Curriculum Timeframe for training Community Development professionals</vt:lpstr>
      <vt:lpstr>Point of discussion…</vt:lpstr>
      <vt:lpstr>Available Opportunities</vt:lpstr>
      <vt:lpstr>Conclusion</vt:lpstr>
      <vt:lpstr>PowerPoint Presentation</vt:lpstr>
      <vt:lpstr>International Association for Community Development –IACD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CIA</dc:creator>
  <cp:lastModifiedBy>BUHARE-CDTI</cp:lastModifiedBy>
  <cp:revision>58</cp:revision>
  <dcterms:created xsi:type="dcterms:W3CDTF">2016-07-08T05:01:25Z</dcterms:created>
  <dcterms:modified xsi:type="dcterms:W3CDTF">2019-11-05T10:12:48Z</dcterms:modified>
</cp:coreProperties>
</file>